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8" r:id="rId6"/>
    <p:sldId id="263" r:id="rId7"/>
    <p:sldId id="269" r:id="rId8"/>
    <p:sldId id="270" r:id="rId9"/>
    <p:sldId id="264" r:id="rId10"/>
    <p:sldId id="261" r:id="rId11"/>
    <p:sldId id="271" r:id="rId12"/>
    <p:sldId id="266" r:id="rId13"/>
    <p:sldId id="260" r:id="rId14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9B27"/>
    <a:srgbClr val="407F46"/>
    <a:srgbClr val="4CA146"/>
    <a:srgbClr val="F1682C"/>
    <a:srgbClr val="C41726"/>
    <a:srgbClr val="EF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72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s.weforum.org/docs/WEF_Future_of_Jobs_Report_2025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cout.es/materiales-ods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A965-AE29-DCF1-E968-B0985904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Perfil de Egreso (Competencias)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B80870-96C7-9B57-CC27-1AA8D795A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Gestionar </a:t>
            </a:r>
            <a:r>
              <a:rPr lang="es-ES" dirty="0"/>
              <a:t>hallazgos tecnológicos en los contextos de la analítica avanzada de datos y algoritmos inteligentes </a:t>
            </a:r>
            <a:r>
              <a:rPr lang="es-ES" b="1" dirty="0"/>
              <a:t>mediante</a:t>
            </a:r>
            <a:r>
              <a:rPr lang="es-ES" dirty="0"/>
              <a:t> la conexión entre los fundamentos teóricos, pensamiento crítico y la resolución práctica de problemas reales en un entorno científico </a:t>
            </a:r>
            <a:r>
              <a:rPr lang="es-ES" b="1" dirty="0"/>
              <a:t>para</a:t>
            </a:r>
            <a:r>
              <a:rPr lang="es-ES" dirty="0"/>
              <a:t> la generación de opiniones técnicas en la toma de decisiones en sectores estratégicos locales e internacionales </a:t>
            </a:r>
            <a:r>
              <a:rPr lang="es-ES" b="1" dirty="0"/>
              <a:t>asegurando</a:t>
            </a:r>
            <a:r>
              <a:rPr lang="es-ES" dirty="0"/>
              <a:t> la integridad, trazabilidad y relevancia de la información adaptada al público objetivo. 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3280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8ED23-A4EA-4CB1-3E25-8FAC6FA08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79AA12-AE3C-C534-6B36-609D6DE9A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Perfil de Egreso (Competencias)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0E2F3F-7278-1B62-B041-F05500275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Implementar</a:t>
            </a:r>
            <a:r>
              <a:rPr lang="es-ES" dirty="0"/>
              <a:t> soluciones tecnológicas basadas analítica avanzada de datos y algoritmos inteligentes </a:t>
            </a:r>
            <a:r>
              <a:rPr lang="es-ES" b="1" dirty="0"/>
              <a:t>mediante</a:t>
            </a:r>
            <a:r>
              <a:rPr lang="es-ES" dirty="0"/>
              <a:t> la aplicación de los fundamentos de las ciencias de la computación, la estadística inferencial, la matemática aplicada, la ingeniería de software y el ciclo de vida de los datos </a:t>
            </a:r>
            <a:r>
              <a:rPr lang="es-ES" b="1" dirty="0"/>
              <a:t>para</a:t>
            </a:r>
            <a:r>
              <a:rPr lang="es-ES" dirty="0"/>
              <a:t> la resolución de problemas específicos relacionados con la eficiencia en la productividad en entornos colaborativos, multidisciplinarios y emergentes </a:t>
            </a:r>
            <a:r>
              <a:rPr lang="es-ES" b="1" dirty="0"/>
              <a:t>considerando</a:t>
            </a:r>
            <a:r>
              <a:rPr lang="es-ES" dirty="0"/>
              <a:t> el impacto de los aspectos éticos, sociales y económicos de los involucrados.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971138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58D4-6591-8858-F0E8-CFDF162E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Áreas de desempeño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439FA-AAE3-B350-8C12-24737812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C" dirty="0"/>
              <a:t>Ciencia de Datos</a:t>
            </a:r>
          </a:p>
          <a:p>
            <a:pPr lvl="1"/>
            <a:r>
              <a:rPr lang="es-EC" dirty="0"/>
              <a:t>Análisis avanzado de grandes volúmenes de datos en la nube</a:t>
            </a:r>
          </a:p>
          <a:p>
            <a:r>
              <a:rPr lang="es-EC" dirty="0"/>
              <a:t>Ingeniería de Datos</a:t>
            </a:r>
          </a:p>
          <a:p>
            <a:pPr lvl="1"/>
            <a:r>
              <a:rPr lang="es-ES" dirty="0"/>
              <a:t>Infraestructura para la gestión de datos en la nube</a:t>
            </a:r>
            <a:endParaRPr lang="es-EC" dirty="0"/>
          </a:p>
          <a:p>
            <a:r>
              <a:rPr lang="es-EC" dirty="0"/>
              <a:t>Ingeniería en Machine Learning</a:t>
            </a:r>
          </a:p>
          <a:p>
            <a:pPr lvl="1"/>
            <a:r>
              <a:rPr lang="es-EC" dirty="0"/>
              <a:t>Modelos de aprendizaje automático  </a:t>
            </a:r>
          </a:p>
          <a:p>
            <a:r>
              <a:rPr lang="es-ES" dirty="0"/>
              <a:t>Desarrollo de aplicaciones basadas en datos y algoritmos inteligentes</a:t>
            </a:r>
          </a:p>
          <a:p>
            <a:pPr lvl="1"/>
            <a:r>
              <a:rPr lang="es-EC" dirty="0"/>
              <a:t>Soluciones tecnológicas para CD e IA</a:t>
            </a:r>
          </a:p>
        </p:txBody>
      </p:sp>
    </p:spTree>
    <p:extLst>
      <p:ext uri="{BB962C8B-B14F-4D97-AF65-F5344CB8AC3E}">
        <p14:creationId xmlns:p14="http://schemas.microsoft.com/office/powerpoint/2010/main" val="75875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  <a:p>
            <a:r>
              <a:rPr lang="en-US" dirty="0"/>
              <a:t>World Economic Forum (2025). The Future of Jobs Report 2025. </a:t>
            </a:r>
            <a:r>
              <a:rPr lang="en-US" dirty="0" err="1"/>
              <a:t>Obtenido</a:t>
            </a:r>
            <a:r>
              <a:rPr lang="en-US" dirty="0"/>
              <a:t> de The Future of Jobs Report 2025: </a:t>
            </a:r>
            <a:r>
              <a:rPr lang="en-US" dirty="0">
                <a:hlinkClick r:id="rId2"/>
              </a:rPr>
              <a:t>https://reports.weforum.org/docs/WEF_Future_of_Jobs_Report_2025.pdf</a:t>
            </a:r>
            <a:endParaRPr lang="en-US" dirty="0"/>
          </a:p>
          <a:p>
            <a:r>
              <a:rPr lang="en-US" dirty="0"/>
              <a:t>AI Index, S. C. (2025). The AI Index 2025, Institute for Human-Centered AI. Stanford CA: Stanford University.</a:t>
            </a:r>
          </a:p>
          <a:p>
            <a:r>
              <a:rPr lang="en-US" dirty="0"/>
              <a:t>Cui, Z. a. (2025). The Effects of Generative AI on High-Skilled Work: Evidence from Three Field Experiments with Software Developers</a:t>
            </a:r>
          </a:p>
          <a:p>
            <a:r>
              <a:rPr lang="en-US" dirty="0"/>
              <a:t>Song, F., Agarwal, A., &amp; Wen, W. (2024). The Impact of Generative AI on Collaborative Open-Source Software Development: Evidence from GitHub Copilot.</a:t>
            </a:r>
            <a:endParaRPr lang="es-EC" dirty="0"/>
          </a:p>
          <a:p>
            <a:r>
              <a:rPr lang="en-US" dirty="0"/>
              <a:t>Al-</a:t>
            </a:r>
            <a:r>
              <a:rPr lang="en-US" dirty="0" err="1"/>
              <a:t>Raeei</a:t>
            </a:r>
            <a:r>
              <a:rPr lang="en-US" dirty="0"/>
              <a:t>, M. (2025). The smart future for sustainable development: Artificial intelligence solutions for sustainable urbanization. Sustainable Development, 508–517. </a:t>
            </a:r>
            <a:r>
              <a:rPr lang="en-US" dirty="0" err="1"/>
              <a:t>doi:https</a:t>
            </a:r>
            <a:r>
              <a:rPr lang="en-US" dirty="0"/>
              <a:t>://doi.org/10.1002/sd.3131</a:t>
            </a:r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b="1" dirty="0"/>
              <a:t>Matemáticas</a:t>
            </a:r>
            <a:r>
              <a:rPr lang="es-ES" dirty="0"/>
              <a:t> y </a:t>
            </a:r>
            <a:r>
              <a:rPr lang="es-ES" b="1" dirty="0"/>
              <a:t>Estadísticas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Ciencias Computacionales</a:t>
            </a:r>
            <a:r>
              <a:rPr lang="es-ES" dirty="0"/>
              <a:t>: algoritmos inteligentes, computación</a:t>
            </a:r>
            <a:r>
              <a:rPr lang="es-EC" dirty="0"/>
              <a:t> en la nube, programación en paralelo, etc.</a:t>
            </a:r>
          </a:p>
          <a:p>
            <a:pPr lvl="2"/>
            <a:r>
              <a:rPr lang="es-ES" b="1" dirty="0"/>
              <a:t>Gestión de datos:</a:t>
            </a:r>
            <a:r>
              <a:rPr lang="es-ES" dirty="0"/>
              <a:t> </a:t>
            </a:r>
            <a:r>
              <a:rPr lang="es-EC" dirty="0"/>
              <a:t>adquisición, manejo, preparación, análisis, modelamiento y visualización de datos</a:t>
            </a:r>
            <a:endParaRPr lang="es-EC" i="1" dirty="0"/>
          </a:p>
          <a:p>
            <a:pPr marL="914400" lvl="2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 startAt="2"/>
            </a:pPr>
            <a:r>
              <a:rPr lang="es-EC" dirty="0"/>
              <a:t>Metodologías de </a:t>
            </a:r>
            <a:r>
              <a:rPr lang="es-EC" b="1" dirty="0"/>
              <a:t>aprendizaje activo (constructivista)</a:t>
            </a:r>
          </a:p>
          <a:p>
            <a:pPr marL="0" indent="0">
              <a:buNone/>
            </a:pPr>
            <a:endParaRPr lang="es-EC" b="1" dirty="0"/>
          </a:p>
          <a:p>
            <a:pPr lvl="1"/>
            <a:r>
              <a:rPr lang="es-EC" dirty="0"/>
              <a:t>Aprendizaje Basado en Proyectos: </a:t>
            </a:r>
            <a:r>
              <a:rPr lang="es-EC" i="1" dirty="0"/>
              <a:t>DAWM</a:t>
            </a:r>
            <a:r>
              <a:rPr lang="es-EC" dirty="0"/>
              <a:t> </a:t>
            </a:r>
          </a:p>
          <a:p>
            <a:pPr lvl="1"/>
            <a:r>
              <a:rPr lang="es-EC" dirty="0"/>
              <a:t>Aprendizaje Basado en Problemas: </a:t>
            </a:r>
            <a:r>
              <a:rPr lang="es-EC" i="1" dirty="0"/>
              <a:t>ICDIA</a:t>
            </a:r>
          </a:p>
          <a:p>
            <a:pPr lvl="1"/>
            <a:r>
              <a:rPr lang="es-EC" dirty="0"/>
              <a:t>Aprendizaje Cooperativo: </a:t>
            </a:r>
            <a:r>
              <a:rPr lang="es-EC" i="1" dirty="0"/>
              <a:t>FP</a:t>
            </a:r>
            <a:r>
              <a:rPr lang="es-EC" dirty="0"/>
              <a:t> y </a:t>
            </a:r>
            <a:r>
              <a:rPr lang="es-EC" i="1" dirty="0"/>
              <a:t>FIA</a:t>
            </a:r>
          </a:p>
          <a:p>
            <a:pPr lvl="1"/>
            <a:r>
              <a:rPr lang="es-EC" dirty="0"/>
              <a:t>Aula Invertida: </a:t>
            </a:r>
            <a:r>
              <a:rPr lang="es-EC" i="1" dirty="0"/>
              <a:t>clases en línea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7A1FE-ED21-32E6-E71B-C49A2823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9F8E9-7E6B-293E-9D4F-20EF36A7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ES" dirty="0"/>
              <a:t>Inclusión de Diversas Perspectivas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n-US" dirty="0"/>
              <a:t>Bases </a:t>
            </a:r>
            <a:r>
              <a:rPr lang="es-ES" dirty="0"/>
              <a:t>interdisciplinarias</a:t>
            </a:r>
            <a:endParaRPr lang="en-US" dirty="0"/>
          </a:p>
          <a:p>
            <a:pPr lvl="1"/>
            <a:r>
              <a:rPr lang="en-US" dirty="0"/>
              <a:t>Computing Competencies for Undergraduate </a:t>
            </a:r>
            <a:r>
              <a:rPr lang="en-US" b="1" dirty="0"/>
              <a:t>Data Science Curricula </a:t>
            </a:r>
            <a:r>
              <a:rPr lang="en-US" dirty="0"/>
              <a:t>ACM Data Science Task Force – 2021 (ACM, 2021)</a:t>
            </a:r>
          </a:p>
          <a:p>
            <a:pPr lvl="2"/>
            <a:r>
              <a:rPr lang="es-EC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undamentos computacionales, razonamiento estadístico, gestión de datos, comunicación de resultados, implicaciones éticas y trabajo interdisciplinario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  <a:p>
            <a:pPr lvl="1"/>
            <a:r>
              <a:rPr lang="es-EC" b="1" dirty="0"/>
              <a:t>Computer Science Curricula </a:t>
            </a:r>
            <a:r>
              <a:rPr lang="es-EC" dirty="0"/>
              <a:t>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  <a:p>
            <a:pPr lvl="2"/>
            <a:r>
              <a:rPr lang="es-EC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ntegración de la inteligencia artificial en campos emergentes como la salud digital, el cambio climático, la ética algorítmica y los sistemas de recomendación generativo</a:t>
            </a:r>
          </a:p>
          <a:p>
            <a:pPr lvl="1"/>
            <a:r>
              <a:rPr lang="es-EC" dirty="0"/>
              <a:t>Enfoque multidimensional: gobernanza, impacto social, ética y sostenibilidad</a:t>
            </a:r>
          </a:p>
          <a:p>
            <a:pPr marL="914400" lvl="1" indent="-457200">
              <a:buFont typeface="+mj-lt"/>
              <a:buAutoNum type="arabicPeriod" startAt="3"/>
            </a:pP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601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dirty="0"/>
              <a:t>Plan de Desarrollo para el Nuevo Ecuador 2024 – 2025 (Planificación , 2024)</a:t>
            </a:r>
            <a:r>
              <a:rPr lang="es-ES" b="1" dirty="0"/>
              <a:t>: </a:t>
            </a:r>
          </a:p>
          <a:p>
            <a:pPr lvl="2"/>
            <a:r>
              <a:rPr lang="es-ES" b="1" dirty="0"/>
              <a:t>Política 2.4 </a:t>
            </a:r>
            <a:r>
              <a:rPr lang="es-ES" dirty="0"/>
              <a:t>Desarrollar el sistema de educación superior a través de nuevas </a:t>
            </a:r>
            <a:r>
              <a:rPr lang="es-ES" u="sng" dirty="0"/>
              <a:t>modalidades de estudio</a:t>
            </a:r>
            <a:r>
              <a:rPr lang="es-ES" dirty="0"/>
              <a:t>, carreras y </a:t>
            </a:r>
            <a:r>
              <a:rPr lang="es-ES" u="sng" dirty="0"/>
              <a:t>profundización de la educación técnica tecnológica</a:t>
            </a:r>
            <a:r>
              <a:rPr lang="es-ES" dirty="0"/>
              <a:t> como mecanismo para la profesionalización de la población.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C" i="1" dirty="0"/>
              <a:t>Agenda de Transformación Digital 2022 – 2025 (</a:t>
            </a:r>
            <a:r>
              <a:rPr lang="es-EC" i="1" dirty="0" err="1"/>
              <a:t>MinTel</a:t>
            </a:r>
            <a:r>
              <a:rPr lang="es-EC" i="1" dirty="0"/>
              <a:t>, 2022): </a:t>
            </a:r>
          </a:p>
          <a:p>
            <a:pPr lvl="2"/>
            <a:r>
              <a:rPr lang="es-EC" i="1" dirty="0"/>
              <a:t>Eje 4 Pilar 10: Ciudades Inteligentes y Sostenibles</a:t>
            </a:r>
          </a:p>
          <a:p>
            <a:pPr lvl="2"/>
            <a:r>
              <a:rPr lang="es-EC" i="1" dirty="0"/>
              <a:t>Eje 3 Pilar 6: </a:t>
            </a:r>
            <a:r>
              <a:rPr lang="es-ES" i="1" dirty="0"/>
              <a:t>Transformación Digital de estructura productiva</a:t>
            </a:r>
          </a:p>
          <a:p>
            <a:pPr lvl="2"/>
            <a:r>
              <a:rPr lang="es-ES" i="1" dirty="0"/>
              <a:t>Eje 6: Interoperabilidad y tratamiento de datos</a:t>
            </a:r>
          </a:p>
          <a:p>
            <a:pPr marL="914400" lvl="2" indent="0">
              <a:buNone/>
            </a:pPr>
            <a:endParaRPr lang="es-EC" i="1" dirty="0"/>
          </a:p>
          <a:p>
            <a:pPr marL="457200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E09B8-4E0F-317A-C5C4-A6D018B2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 (ODS, 2024)</a:t>
            </a:r>
            <a:endParaRPr lang="es-EC" dirty="0"/>
          </a:p>
        </p:txBody>
      </p:sp>
      <p:pic>
        <p:nvPicPr>
          <p:cNvPr id="5" name="Marcador de contenido 4" descr="Un conjunto de letras negras en un fondo blanco&#10;&#10;El contenido generado por IA puede ser incorrecto.">
            <a:extLst>
              <a:ext uri="{FF2B5EF4-FFF2-40B4-BE49-F238E27FC236}">
                <a16:creationId xmlns:a16="http://schemas.microsoft.com/office/drawing/2014/main" id="{5AB8935E-66FB-5CA8-6D61-88E7492116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14734" y="2337837"/>
            <a:ext cx="7069858" cy="3426992"/>
          </a:xfr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C49987D2-3182-FAEA-0D47-9DF531AD6EF8}"/>
              </a:ext>
            </a:extLst>
          </p:cNvPr>
          <p:cNvGrpSpPr/>
          <p:nvPr/>
        </p:nvGrpSpPr>
        <p:grpSpPr>
          <a:xfrm>
            <a:off x="2814734" y="2337836"/>
            <a:ext cx="7103044" cy="3398418"/>
            <a:chOff x="665221" y="1452400"/>
            <a:chExt cx="7103044" cy="3398418"/>
          </a:xfrm>
        </p:grpSpPr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665D203-F1B5-3660-1ABE-50D972EC7180}"/>
                </a:ext>
              </a:extLst>
            </p:cNvPr>
            <p:cNvSpPr/>
            <p:nvPr/>
          </p:nvSpPr>
          <p:spPr>
            <a:xfrm>
              <a:off x="665221" y="1452401"/>
              <a:ext cx="2211329" cy="2176624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C6DAE985-2206-DE95-4335-9D316946F739}"/>
                </a:ext>
              </a:extLst>
            </p:cNvPr>
            <p:cNvSpPr/>
            <p:nvPr/>
          </p:nvSpPr>
          <p:spPr>
            <a:xfrm>
              <a:off x="1874896" y="3888793"/>
              <a:ext cx="4649729" cy="962025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8ECD05F7-116A-0E1B-F32F-43DCA67FC9E3}"/>
                </a:ext>
              </a:extLst>
            </p:cNvPr>
            <p:cNvSpPr/>
            <p:nvPr/>
          </p:nvSpPr>
          <p:spPr>
            <a:xfrm>
              <a:off x="5513446" y="1452401"/>
              <a:ext cx="1011179" cy="962025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372C218D-9EBF-367C-D6C0-4E14F44C36FE}"/>
                </a:ext>
              </a:extLst>
            </p:cNvPr>
            <p:cNvSpPr/>
            <p:nvPr/>
          </p:nvSpPr>
          <p:spPr>
            <a:xfrm>
              <a:off x="4294635" y="2670597"/>
              <a:ext cx="1011179" cy="962025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  <p:sp>
          <p:nvSpPr>
            <p:cNvPr id="13" name="Rectángulo 12">
              <a:extLst>
                <a:ext uri="{FF2B5EF4-FFF2-40B4-BE49-F238E27FC236}">
                  <a16:creationId xmlns:a16="http://schemas.microsoft.com/office/drawing/2014/main" id="{7927FC39-6F7E-567E-130D-1DD1305C8B08}"/>
                </a:ext>
              </a:extLst>
            </p:cNvPr>
            <p:cNvSpPr/>
            <p:nvPr/>
          </p:nvSpPr>
          <p:spPr>
            <a:xfrm>
              <a:off x="6757086" y="1452400"/>
              <a:ext cx="1011179" cy="2329025"/>
            </a:xfrm>
            <a:prstGeom prst="rect">
              <a:avLst/>
            </a:prstGeom>
            <a:solidFill>
              <a:schemeClr val="bg1">
                <a:alpha val="8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C"/>
            </a:p>
          </p:txBody>
        </p:sp>
      </p:grp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D0CC3DC-CE67-4994-5D82-80A936BD3B8C}"/>
              </a:ext>
            </a:extLst>
          </p:cNvPr>
          <p:cNvSpPr txBox="1"/>
          <p:nvPr/>
        </p:nvSpPr>
        <p:spPr>
          <a:xfrm>
            <a:off x="6070147" y="1477036"/>
            <a:ext cx="2272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1" dirty="0"/>
              <a:t>modalidades de aprendizaje</a:t>
            </a:r>
            <a:endParaRPr lang="es-EC" b="1" dirty="0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4DEEB49A-DEBF-8995-7552-18E48BD303F5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7206523" y="2123367"/>
            <a:ext cx="0" cy="256171"/>
          </a:xfrm>
          <a:prstGeom prst="line">
            <a:avLst/>
          </a:prstGeom>
          <a:ln>
            <a:solidFill>
              <a:srgbClr val="C4172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6AC73FAC-35C1-4551-DFB8-73E4144E1F80}"/>
              </a:ext>
            </a:extLst>
          </p:cNvPr>
          <p:cNvCxnSpPr>
            <a:cxnSpLocks/>
          </p:cNvCxnSpPr>
          <p:nvPr/>
        </p:nvCxnSpPr>
        <p:spPr>
          <a:xfrm>
            <a:off x="6070147" y="4514461"/>
            <a:ext cx="0" cy="1543050"/>
          </a:xfrm>
          <a:prstGeom prst="line">
            <a:avLst/>
          </a:prstGeom>
          <a:ln>
            <a:solidFill>
              <a:srgbClr val="F1682C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3CD9AF0D-B08B-9441-DC02-AE952DE35AEE}"/>
              </a:ext>
            </a:extLst>
          </p:cNvPr>
          <p:cNvSpPr txBox="1"/>
          <p:nvPr/>
        </p:nvSpPr>
        <p:spPr>
          <a:xfrm>
            <a:off x="4463505" y="6070151"/>
            <a:ext cx="4443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i="1" dirty="0"/>
              <a:t>automatización de procesos industriales mediante algoritmos inteligentes</a:t>
            </a:r>
            <a:endParaRPr lang="es-EC" b="1" dirty="0"/>
          </a:p>
        </p:txBody>
      </p: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9F1BA696-0398-4000-69F4-781584EAD2AE}"/>
              </a:ext>
            </a:extLst>
          </p:cNvPr>
          <p:cNvCxnSpPr/>
          <p:nvPr/>
        </p:nvCxnSpPr>
        <p:spPr>
          <a:xfrm flipH="1">
            <a:off x="2481945" y="2677885"/>
            <a:ext cx="2827176" cy="0"/>
          </a:xfrm>
          <a:prstGeom prst="line">
            <a:avLst/>
          </a:prstGeom>
          <a:ln>
            <a:solidFill>
              <a:srgbClr val="4CA1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A001CD0C-973E-4910-B709-D22A2C86AB88}"/>
              </a:ext>
            </a:extLst>
          </p:cNvPr>
          <p:cNvCxnSpPr>
            <a:cxnSpLocks/>
          </p:cNvCxnSpPr>
          <p:nvPr/>
        </p:nvCxnSpPr>
        <p:spPr>
          <a:xfrm flipH="1">
            <a:off x="2481945" y="5256244"/>
            <a:ext cx="410545" cy="0"/>
          </a:xfrm>
          <a:prstGeom prst="line">
            <a:avLst/>
          </a:prstGeom>
          <a:ln>
            <a:solidFill>
              <a:srgbClr val="407F4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0A09FAAD-B90E-F00C-1F4F-44B366100B56}"/>
              </a:ext>
            </a:extLst>
          </p:cNvPr>
          <p:cNvCxnSpPr>
            <a:cxnSpLocks/>
          </p:cNvCxnSpPr>
          <p:nvPr/>
        </p:nvCxnSpPr>
        <p:spPr>
          <a:xfrm flipH="1">
            <a:off x="8509299" y="4061926"/>
            <a:ext cx="1567763" cy="0"/>
          </a:xfrm>
          <a:prstGeom prst="line">
            <a:avLst/>
          </a:prstGeom>
          <a:ln>
            <a:solidFill>
              <a:srgbClr val="F79B2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E7E2689F-14EF-D2D0-3313-BEFB6A608C15}"/>
              </a:ext>
            </a:extLst>
          </p:cNvPr>
          <p:cNvSpPr txBox="1"/>
          <p:nvPr/>
        </p:nvSpPr>
        <p:spPr>
          <a:xfrm>
            <a:off x="466531" y="2379538"/>
            <a:ext cx="20154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i="1" dirty="0"/>
              <a:t>modelos predictivos para diagnóstico temprano de enfermedades</a:t>
            </a:r>
            <a:endParaRPr lang="es-EC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A124D2F-D83D-5B0A-A913-D2F1A7DE5240}"/>
              </a:ext>
            </a:extLst>
          </p:cNvPr>
          <p:cNvSpPr txBox="1"/>
          <p:nvPr/>
        </p:nvSpPr>
        <p:spPr>
          <a:xfrm>
            <a:off x="466531" y="4932075"/>
            <a:ext cx="19822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i="1" dirty="0"/>
              <a:t>simulaciones en la evaluación de riesgos climáticos</a:t>
            </a:r>
            <a:endParaRPr lang="es-EC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CB5824A-E126-3669-1BDD-E4E97A1657A4}"/>
              </a:ext>
            </a:extLst>
          </p:cNvPr>
          <p:cNvSpPr txBox="1"/>
          <p:nvPr/>
        </p:nvSpPr>
        <p:spPr>
          <a:xfrm>
            <a:off x="10117053" y="3738760"/>
            <a:ext cx="17145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i="1" dirty="0"/>
              <a:t>planificación urbana inteligente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44087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2568-B627-1A59-AE47-DB606890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45CB8-0A26-57B7-7899-D554692A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s-ES" dirty="0"/>
              <a:t>Contribución al Mercado Laboral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C" b="1" dirty="0"/>
              <a:t>ABET</a:t>
            </a:r>
          </a:p>
          <a:p>
            <a:pPr lvl="2"/>
            <a:r>
              <a:rPr lang="es-ES" dirty="0"/>
              <a:t>Aplicar las competencias de Ciencias Computacionales</a:t>
            </a:r>
          </a:p>
          <a:p>
            <a:pPr lvl="2"/>
            <a:r>
              <a:rPr lang="es-ES" dirty="0"/>
              <a:t>Competencias para el ciclo de vida de los datos</a:t>
            </a:r>
            <a:r>
              <a:rPr lang="es-EC" dirty="0"/>
              <a:t> (adquisición, manejo, preparación, análisis, modelamiento y visualización)</a:t>
            </a:r>
            <a:r>
              <a:rPr lang="es-ES" dirty="0"/>
              <a:t>.</a:t>
            </a:r>
          </a:p>
          <a:p>
            <a:pPr marL="914400" lvl="2" indent="0">
              <a:buNone/>
            </a:pPr>
            <a:endParaRPr lang="es-EC" dirty="0"/>
          </a:p>
          <a:p>
            <a:pPr lvl="1"/>
            <a:r>
              <a:rPr lang="es-ES" b="1" dirty="0"/>
              <a:t>Expertos en la industria y la academia</a:t>
            </a:r>
          </a:p>
          <a:p>
            <a:pPr lvl="2"/>
            <a:r>
              <a:rPr lang="es-EC" dirty="0"/>
              <a:t>Teóricas fundamentales (Mat y CS), </a:t>
            </a:r>
          </a:p>
          <a:p>
            <a:pPr lvl="2"/>
            <a:r>
              <a:rPr lang="es-EC" dirty="0"/>
              <a:t>Trabajo en entornos distribuidos y en la nube, y </a:t>
            </a:r>
          </a:p>
          <a:p>
            <a:pPr lvl="2"/>
            <a:r>
              <a:rPr lang="es-EC" dirty="0"/>
              <a:t>Habilidades esenciales: comunicación, liderazgo, pensamiento crítico, etc.</a:t>
            </a:r>
          </a:p>
          <a:p>
            <a:pPr marL="914400" lvl="2" indent="0">
              <a:buNone/>
            </a:pPr>
            <a:endParaRPr lang="es-EC" dirty="0"/>
          </a:p>
          <a:p>
            <a:pPr lvl="1"/>
            <a:r>
              <a:rPr lang="es-EC" b="1" dirty="0"/>
              <a:t>Modelo Educativo de la ESPOL</a:t>
            </a:r>
          </a:p>
          <a:p>
            <a:pPr lvl="2"/>
            <a:r>
              <a:rPr lang="es-ES" dirty="0"/>
              <a:t>Participación en procesos de investigación</a:t>
            </a:r>
          </a:p>
          <a:p>
            <a:pPr lvl="2"/>
            <a:r>
              <a:rPr lang="es-ES" dirty="0"/>
              <a:t>Involucramiento en proyectos que resuelven los problemas de la industria</a:t>
            </a:r>
          </a:p>
          <a:p>
            <a:pPr lvl="2"/>
            <a:r>
              <a:rPr lang="es-ES" dirty="0"/>
              <a:t>Participación en equipos multidisciplinarios</a:t>
            </a:r>
          </a:p>
          <a:p>
            <a:pPr lvl="2"/>
            <a:r>
              <a:rPr lang="es-ES" dirty="0"/>
              <a:t>En el contexto de litoral ecuatoriano</a:t>
            </a:r>
          </a:p>
          <a:p>
            <a:pPr lvl="1"/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47954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9F18A-4365-0D8A-CD4E-4B1C6685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pic>
        <p:nvPicPr>
          <p:cNvPr id="16" name="Marcador de contenido 15">
            <a:extLst>
              <a:ext uri="{FF2B5EF4-FFF2-40B4-BE49-F238E27FC236}">
                <a16:creationId xmlns:a16="http://schemas.microsoft.com/office/drawing/2014/main" id="{0CF574C6-F34B-05FD-3AA1-15325CBE45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550" b="2909"/>
          <a:stretch/>
        </p:blipFill>
        <p:spPr>
          <a:xfrm>
            <a:off x="951723" y="2162045"/>
            <a:ext cx="6972298" cy="4540240"/>
          </a:xfr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16A53B04-FD3E-3BA2-2491-F93B157F330E}"/>
              </a:ext>
            </a:extLst>
          </p:cNvPr>
          <p:cNvSpPr txBox="1"/>
          <p:nvPr/>
        </p:nvSpPr>
        <p:spPr>
          <a:xfrm>
            <a:off x="8098971" y="2120669"/>
            <a:ext cx="38162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/>
              <a:t>Future </a:t>
            </a:r>
            <a:r>
              <a:rPr lang="es-EC" b="1" dirty="0" err="1"/>
              <a:t>of</a:t>
            </a:r>
            <a:r>
              <a:rPr lang="es-EC" b="1" dirty="0"/>
              <a:t> Jobs </a:t>
            </a:r>
            <a:r>
              <a:rPr lang="es-EC" b="1" dirty="0" err="1"/>
              <a:t>Report</a:t>
            </a:r>
            <a:r>
              <a:rPr lang="es-EC" b="1" dirty="0"/>
              <a:t> 2025</a:t>
            </a:r>
            <a:r>
              <a:rPr lang="es-EC" dirty="0"/>
              <a:t> del Foro Económico Mundial (WEF, 2025)</a:t>
            </a:r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AI y Big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Alfabetización Tecnológica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C" dirty="0"/>
              <a:t>Pensamiento analítico, creativo y sistémico</a:t>
            </a:r>
          </a:p>
          <a:p>
            <a:endParaRPr lang="es-EC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DA3487E-ABFC-B02F-4BFA-60CE6BBB9AEE}"/>
              </a:ext>
            </a:extLst>
          </p:cNvPr>
          <p:cNvSpPr txBox="1"/>
          <p:nvPr/>
        </p:nvSpPr>
        <p:spPr>
          <a:xfrm>
            <a:off x="1462573" y="1669602"/>
            <a:ext cx="609755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600" dirty="0"/>
              <a:t>Alineación con Tendencias Globales</a:t>
            </a:r>
          </a:p>
        </p:txBody>
      </p:sp>
    </p:spTree>
    <p:extLst>
      <p:ext uri="{BB962C8B-B14F-4D97-AF65-F5344CB8AC3E}">
        <p14:creationId xmlns:p14="http://schemas.microsoft.com/office/powerpoint/2010/main" val="404669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7DE4D-6FC9-9647-81E2-5D6AA0EAE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F8A75-EA6F-FBE3-4271-E37D6976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7FDC1CC1-99A8-8791-5FB0-D675CFECC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38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sz="2800" dirty="0"/>
              <a:t>Alineación con Tendencias Globales</a:t>
            </a:r>
            <a:endParaRPr lang="es-ES" dirty="0"/>
          </a:p>
          <a:p>
            <a:pPr lvl="1"/>
            <a:endParaRPr lang="es-EC" dirty="0"/>
          </a:p>
          <a:p>
            <a:endParaRPr lang="es-EC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CC44E84C-431F-C9BD-455F-4D9ACBF0A0FD}"/>
              </a:ext>
            </a:extLst>
          </p:cNvPr>
          <p:cNvSpPr txBox="1"/>
          <p:nvPr/>
        </p:nvSpPr>
        <p:spPr>
          <a:xfrm>
            <a:off x="8098971" y="2120669"/>
            <a:ext cx="38162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C" b="1" dirty="0"/>
              <a:t>The 2025 AI </a:t>
            </a:r>
            <a:r>
              <a:rPr lang="es-EC" b="1" dirty="0" err="1"/>
              <a:t>Index</a:t>
            </a:r>
            <a:r>
              <a:rPr lang="es-EC" b="1" dirty="0"/>
              <a:t> </a:t>
            </a:r>
            <a:r>
              <a:rPr lang="es-EC" b="1" dirty="0" err="1"/>
              <a:t>Report</a:t>
            </a:r>
            <a:r>
              <a:rPr lang="es-EC" b="1" dirty="0"/>
              <a:t> </a:t>
            </a:r>
            <a:r>
              <a:rPr lang="es-EC" dirty="0"/>
              <a:t>(AI </a:t>
            </a:r>
            <a:r>
              <a:rPr lang="es-EC" dirty="0" err="1"/>
              <a:t>Index</a:t>
            </a:r>
            <a:r>
              <a:rPr lang="es-EC" dirty="0"/>
              <a:t>, 2025)</a:t>
            </a:r>
          </a:p>
          <a:p>
            <a:endParaRPr lang="es-EC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Mayor inversión de la industria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Mejoras en los modelos de IAG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Mayor interés en AI responsable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Reto: Razonamiento complejo y Agentes autónomos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C" dirty="0"/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1FEEEEAB-4A71-6E5E-B42A-21996C551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4" y="2513012"/>
            <a:ext cx="7957826" cy="4167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592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7B34-5BE8-2951-76E5-F1459CA2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584C4-F61A-FC92-8F8F-976ADCF3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s-EC" dirty="0"/>
              <a:t>Vinculación con Estudios Prospectivos </a:t>
            </a:r>
          </a:p>
          <a:p>
            <a:pPr marL="0" indent="0">
              <a:buNone/>
            </a:pPr>
            <a:endParaRPr lang="es-EC" dirty="0"/>
          </a:p>
          <a:p>
            <a:pPr lvl="1"/>
            <a:r>
              <a:rPr lang="es-ES" dirty="0"/>
              <a:t>Rápida </a:t>
            </a:r>
            <a:r>
              <a:rPr lang="es-ES" b="1" dirty="0"/>
              <a:t>adopción</a:t>
            </a:r>
            <a:r>
              <a:rPr lang="es-ES" dirty="0"/>
              <a:t> de tecnologías como la </a:t>
            </a:r>
            <a:r>
              <a:rPr lang="es-ES" b="1" dirty="0"/>
              <a:t>inteligencia artificial generativa </a:t>
            </a:r>
            <a:r>
              <a:rPr lang="es-ES" dirty="0"/>
              <a:t>(</a:t>
            </a:r>
            <a:r>
              <a:rPr lang="es-ES" dirty="0" err="1"/>
              <a:t>GenAI</a:t>
            </a:r>
            <a:r>
              <a:rPr lang="es-ES" dirty="0"/>
              <a:t>), el procesamiento de información y la automatización de procesos (WEF, 2025).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b="1" dirty="0"/>
              <a:t>Incremento</a:t>
            </a:r>
            <a:r>
              <a:rPr lang="es-ES" dirty="0"/>
              <a:t> significativo:</a:t>
            </a:r>
          </a:p>
          <a:p>
            <a:pPr lvl="2"/>
            <a:r>
              <a:rPr lang="es-ES" b="1" dirty="0"/>
              <a:t>41,6% </a:t>
            </a:r>
            <a:r>
              <a:rPr lang="es-ES" dirty="0"/>
              <a:t>en la </a:t>
            </a:r>
            <a:r>
              <a:rPr lang="es-ES" b="1" dirty="0"/>
              <a:t>productividad </a:t>
            </a:r>
            <a:r>
              <a:rPr lang="es-ES" dirty="0"/>
              <a:t>de </a:t>
            </a:r>
            <a:r>
              <a:rPr lang="es-ES" b="1" dirty="0"/>
              <a:t>desarrolladores</a:t>
            </a:r>
            <a:r>
              <a:rPr lang="es-ES" dirty="0"/>
              <a:t> con GitHub </a:t>
            </a:r>
            <a:r>
              <a:rPr lang="es-ES" dirty="0" err="1"/>
              <a:t>Copilot</a:t>
            </a:r>
            <a:r>
              <a:rPr lang="es-EC" dirty="0"/>
              <a:t> (</a:t>
            </a:r>
            <a:r>
              <a:rPr lang="es-EC" dirty="0" err="1"/>
              <a:t>Song</a:t>
            </a:r>
            <a:r>
              <a:rPr lang="es-EC" dirty="0"/>
              <a:t>, Agarwal y </a:t>
            </a:r>
            <a:r>
              <a:rPr lang="es-EC" dirty="0" err="1"/>
              <a:t>Wen</a:t>
            </a:r>
            <a:r>
              <a:rPr lang="es-EC" dirty="0"/>
              <a:t>., 2024).</a:t>
            </a:r>
          </a:p>
          <a:p>
            <a:pPr lvl="2"/>
            <a:r>
              <a:rPr lang="es-EC" b="1" dirty="0"/>
              <a:t>10-20%</a:t>
            </a:r>
            <a:r>
              <a:rPr lang="es-EC" dirty="0"/>
              <a:t> para los </a:t>
            </a:r>
            <a:r>
              <a:rPr lang="es-EC" b="1" dirty="0"/>
              <a:t>economistas</a:t>
            </a:r>
            <a:r>
              <a:rPr lang="es-EC" dirty="0"/>
              <a:t> que usan modelos largos de lenguaje </a:t>
            </a:r>
            <a:r>
              <a:rPr lang="es-ES" dirty="0"/>
              <a:t>(</a:t>
            </a:r>
            <a:r>
              <a:rPr lang="es-EC" dirty="0"/>
              <a:t>Al-</a:t>
            </a:r>
            <a:r>
              <a:rPr lang="es-EC" dirty="0" err="1"/>
              <a:t>Raeei</a:t>
            </a:r>
            <a:r>
              <a:rPr lang="es-EC" dirty="0"/>
              <a:t>, 2025</a:t>
            </a:r>
            <a:r>
              <a:rPr lang="es-ES" dirty="0"/>
              <a:t>)</a:t>
            </a:r>
            <a:r>
              <a:rPr lang="es-EC" dirty="0"/>
              <a:t>.</a:t>
            </a:r>
          </a:p>
          <a:p>
            <a:pPr marL="914400" lvl="2" indent="0">
              <a:buNone/>
            </a:pPr>
            <a:endParaRPr lang="es-EC" dirty="0"/>
          </a:p>
          <a:p>
            <a:pPr lvl="1"/>
            <a:r>
              <a:rPr lang="es-EC" b="1" dirty="0"/>
              <a:t>Uso de IA </a:t>
            </a:r>
            <a:r>
              <a:rPr lang="es-EC" dirty="0"/>
              <a:t>en </a:t>
            </a:r>
            <a:r>
              <a:rPr lang="es-ES" dirty="0"/>
              <a:t>la toma de decisiones informadas para la planificación urbana (</a:t>
            </a:r>
            <a:r>
              <a:rPr lang="es-ES" dirty="0" err="1"/>
              <a:t>Korenik</a:t>
            </a:r>
            <a:r>
              <a:rPr lang="es-ES" dirty="0"/>
              <a:t>, 2023). </a:t>
            </a: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3996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994</TotalTime>
  <Words>1166</Words>
  <Application>Microsoft Office PowerPoint</Application>
  <PresentationFormat>Panorámica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Tema de Office</vt:lpstr>
      <vt:lpstr>Ciencia de Datos e Inteligencia Artificial</vt:lpstr>
      <vt:lpstr>1. Fundamentación Epistemológica</vt:lpstr>
      <vt:lpstr>1. Fundamentación Epistemológica</vt:lpstr>
      <vt:lpstr>2. Pertinencia de la Carrera</vt:lpstr>
      <vt:lpstr>2. Pertinencia de la Carrera (ODS, 2024)</vt:lpstr>
      <vt:lpstr>2. Pertinencia de la Carrera</vt:lpstr>
      <vt:lpstr>3. Proyección Futura y Tendencias</vt:lpstr>
      <vt:lpstr>3. Proyección Futura y Tendencias</vt:lpstr>
      <vt:lpstr>3. Proyección Futura y Tendencias</vt:lpstr>
      <vt:lpstr>Perfil de Egreso (Competencias)</vt:lpstr>
      <vt:lpstr>Perfil de Egreso (Competencias)</vt:lpstr>
      <vt:lpstr>Áreas de desempeño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81</cp:revision>
  <dcterms:created xsi:type="dcterms:W3CDTF">2025-04-13T14:16:50Z</dcterms:created>
  <dcterms:modified xsi:type="dcterms:W3CDTF">2025-05-20T04:26:36Z</dcterms:modified>
</cp:coreProperties>
</file>