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3" r:id="rId7"/>
    <p:sldId id="269" r:id="rId8"/>
    <p:sldId id="270" r:id="rId9"/>
    <p:sldId id="264" r:id="rId10"/>
    <p:sldId id="271" r:id="rId11"/>
    <p:sldId id="261" r:id="rId12"/>
    <p:sldId id="266" r:id="rId13"/>
    <p:sldId id="26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27"/>
    <a:srgbClr val="407F46"/>
    <a:srgbClr val="4CA146"/>
    <a:srgbClr val="F1682C"/>
    <a:srgbClr val="C41726"/>
    <a:srgbClr val="E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033" autoAdjust="0"/>
  </p:normalViewPr>
  <p:slideViewPr>
    <p:cSldViewPr snapToGrid="0">
      <p:cViewPr varScale="1">
        <p:scale>
          <a:sx n="51" d="100"/>
          <a:sy n="51" d="100"/>
        </p:scale>
        <p:origin x="90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20/5/2025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materiales-o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ED23-A4EA-4CB1-3E25-8FAC6FA0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AA12-AE3C-C534-6B36-609D6DE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E2F3F-7278-1B62-B041-F0550027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Implementar</a:t>
            </a:r>
            <a:r>
              <a:rPr lang="es-ES" dirty="0"/>
              <a:t> soluciones tecnológicas basadas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aplicación de los fundamentos de las ciencias de la computación, la estadística inferencial, la matemática aplicada, la ingeniería de software y el ciclo de vida de los datos </a:t>
            </a:r>
            <a:r>
              <a:rPr lang="es-ES" b="1" dirty="0"/>
              <a:t>para</a:t>
            </a:r>
            <a:r>
              <a:rPr lang="es-ES" dirty="0"/>
              <a:t> la resolución de problemas específicos relacionados con la eficiencia en la productividad en entornos colaborativos, multidisciplinarios y emergentes </a:t>
            </a:r>
            <a:r>
              <a:rPr lang="es-ES" b="1" dirty="0"/>
              <a:t>considerando</a:t>
            </a:r>
            <a:r>
              <a:rPr lang="es-ES" dirty="0"/>
              <a:t> el impacto de los aspectos éticos, sociales y económicos de los involucrados.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113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80870-96C7-9B57-CC27-1AA8D795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/>
              <a:t>Generar</a:t>
            </a:r>
            <a:r>
              <a:rPr lang="es-EC" dirty="0"/>
              <a:t> reportes tecnológicos </a:t>
            </a:r>
            <a:r>
              <a:rPr lang="es-ES" dirty="0"/>
              <a:t>en los contextos de la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conexión entre los fundamentos teóricos, pensamiento crítico y la resolución práctica de problemas reales en un entorno científico internacionales </a:t>
            </a:r>
            <a:r>
              <a:rPr lang="es-ES" b="1" dirty="0"/>
              <a:t>para</a:t>
            </a:r>
            <a:r>
              <a:rPr lang="es-ES" dirty="0"/>
              <a:t> la toma de decisiones en sectores estratégicos locales e internacionales </a:t>
            </a:r>
            <a:r>
              <a:rPr lang="es-ES" b="1" dirty="0"/>
              <a:t>asegurando</a:t>
            </a:r>
            <a:r>
              <a:rPr lang="es-ES" dirty="0"/>
              <a:t> la integridad, trazabilidad y relevancia de la información adaptada al público objetivo.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 en la nube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>
                <a:highlight>
                  <a:srgbClr val="FFFF00"/>
                </a:highlight>
              </a:rPr>
              <a:t>Arquitectura</a:t>
            </a:r>
            <a:r>
              <a:rPr lang="es-ES" dirty="0"/>
              <a:t> para la gestión de datos en la nube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AI Index, S. C. (2025). The AI Index 2025, Institute for Human-Centered AI. Stanford CA: Stanford University.</a:t>
            </a:r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  <a:p>
            <a:r>
              <a:rPr lang="en-US" dirty="0"/>
              <a:t>Al-</a:t>
            </a:r>
            <a:r>
              <a:rPr lang="en-US" dirty="0" err="1"/>
              <a:t>Raeei</a:t>
            </a:r>
            <a:r>
              <a:rPr lang="en-US" dirty="0"/>
              <a:t>, M. (2025). The smart future for sustainable development: Artificial intelligence solutions for sustainable urbanization. Sustainable Development, 508–517. </a:t>
            </a:r>
            <a:r>
              <a:rPr lang="en-US" dirty="0" err="1"/>
              <a:t>doi:https</a:t>
            </a:r>
            <a:r>
              <a:rPr lang="en-US" dirty="0"/>
              <a:t>://doi.org/10.1002/sd.3131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dirty="0"/>
              <a:t>adquisición, manejo, preparación, análisis, modelamiento y visualización de datos</a:t>
            </a:r>
            <a:endParaRPr lang="es-EC" i="1" dirty="0"/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Proyectos: </a:t>
            </a:r>
            <a:r>
              <a:rPr lang="es-EC" i="1" dirty="0"/>
              <a:t>DAWM</a:t>
            </a:r>
            <a:r>
              <a:rPr lang="es-EC" dirty="0"/>
              <a:t> </a:t>
            </a:r>
          </a:p>
          <a:p>
            <a:pPr lvl="1"/>
            <a:r>
              <a:rPr lang="es-EC" dirty="0"/>
              <a:t>Aprendizaje Basado en Problemas: </a:t>
            </a:r>
            <a:r>
              <a:rPr lang="es-EC" i="1" dirty="0"/>
              <a:t>ICDIA</a:t>
            </a:r>
          </a:p>
          <a:p>
            <a:pPr lvl="1"/>
            <a:r>
              <a:rPr lang="es-EC" dirty="0"/>
              <a:t>Aprendizaje Cooperativo: </a:t>
            </a:r>
            <a:r>
              <a:rPr lang="es-EC" i="1" dirty="0"/>
              <a:t>FP</a:t>
            </a:r>
            <a:r>
              <a:rPr lang="es-EC" dirty="0"/>
              <a:t> y </a:t>
            </a:r>
            <a:r>
              <a:rPr lang="es-EC" i="1" dirty="0"/>
              <a:t>FIA</a:t>
            </a:r>
          </a:p>
          <a:p>
            <a:pPr lvl="1"/>
            <a:r>
              <a:rPr lang="es-EC" dirty="0"/>
              <a:t>Aula Invertida: </a:t>
            </a:r>
            <a:r>
              <a:rPr lang="es-EC" i="1" dirty="0"/>
              <a:t>clases en línea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Bases </a:t>
            </a:r>
            <a:r>
              <a:rPr lang="es-ES" dirty="0"/>
              <a:t>interdisciplinarias</a:t>
            </a:r>
            <a:endParaRPr lang="en-US" dirty="0"/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</a:p>
          <a:p>
            <a:pPr lvl="1"/>
            <a:r>
              <a:rPr lang="es-EC" dirty="0"/>
              <a:t>Enfoque multidimensional: gobernanza, impacto social, ética y sostenibilidad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Plan de Desarrollo para el Nuevo Ecuador 2024 – 2025 (Planificación , 2024)</a:t>
            </a:r>
            <a:r>
              <a:rPr lang="es-ES" b="1" dirty="0"/>
              <a:t>: </a:t>
            </a:r>
          </a:p>
          <a:p>
            <a:pPr lvl="2"/>
            <a:r>
              <a:rPr lang="es-ES" b="1" dirty="0"/>
              <a:t>Política 2.4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</a:t>
            </a:r>
            <a:r>
              <a:rPr lang="es-ES" u="sng" dirty="0"/>
              <a:t>profundización de la educación técnica tecnológica</a:t>
            </a:r>
            <a:r>
              <a:rPr lang="es-ES" dirty="0"/>
              <a:t> como mecanismo para la profesionalización de la población.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C" i="1" dirty="0"/>
              <a:t>Agenda de Transformación Digital 2022 – 2025 (</a:t>
            </a:r>
            <a:r>
              <a:rPr lang="es-EC" i="1" dirty="0" err="1"/>
              <a:t>MinTel</a:t>
            </a:r>
            <a:r>
              <a:rPr lang="es-EC" i="1" dirty="0"/>
              <a:t>, 2022): </a:t>
            </a:r>
          </a:p>
          <a:p>
            <a:pPr lvl="2"/>
            <a:r>
              <a:rPr lang="es-EC" i="1" dirty="0"/>
              <a:t>Eje 4 Pilar 10: Ciudades Inteligentes y Sostenibles</a:t>
            </a:r>
          </a:p>
          <a:p>
            <a:pPr lvl="2"/>
            <a:r>
              <a:rPr lang="es-EC" i="1" dirty="0"/>
              <a:t>Eje 3 Pilar 6: </a:t>
            </a:r>
            <a:r>
              <a:rPr lang="es-ES" i="1" dirty="0"/>
              <a:t>Transformación Digital de estructura productiva</a:t>
            </a:r>
          </a:p>
          <a:p>
            <a:pPr lvl="2"/>
            <a:r>
              <a:rPr lang="es-ES" i="1" dirty="0"/>
              <a:t>Eje 6: Interoperabilidad y tratamiento de datos</a:t>
            </a:r>
          </a:p>
          <a:p>
            <a:pPr marL="914400" lvl="2" indent="0">
              <a:buNone/>
            </a:pPr>
            <a:endParaRPr lang="es-EC" i="1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09B8-4E0F-317A-C5C4-A6D018B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 (ODS, 2024)</a:t>
            </a:r>
            <a:endParaRPr lang="es-EC" dirty="0"/>
          </a:p>
        </p:txBody>
      </p:sp>
      <p:pic>
        <p:nvPicPr>
          <p:cNvPr id="5" name="Marcador de contenido 4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5AB8935E-66FB-5CA8-6D61-88E74921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4734" y="2337837"/>
            <a:ext cx="7069858" cy="3426992"/>
          </a:xfr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C49987D2-3182-FAEA-0D47-9DF531AD6EF8}"/>
              </a:ext>
            </a:extLst>
          </p:cNvPr>
          <p:cNvGrpSpPr/>
          <p:nvPr/>
        </p:nvGrpSpPr>
        <p:grpSpPr>
          <a:xfrm>
            <a:off x="2814734" y="2337836"/>
            <a:ext cx="7103044" cy="3398418"/>
            <a:chOff x="665221" y="1452400"/>
            <a:chExt cx="7103044" cy="339841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665D203-F1B5-3660-1ABE-50D972EC7180}"/>
                </a:ext>
              </a:extLst>
            </p:cNvPr>
            <p:cNvSpPr/>
            <p:nvPr/>
          </p:nvSpPr>
          <p:spPr>
            <a:xfrm>
              <a:off x="665221" y="1452401"/>
              <a:ext cx="2211329" cy="2176624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6DAE985-2206-DE95-4335-9D316946F739}"/>
                </a:ext>
              </a:extLst>
            </p:cNvPr>
            <p:cNvSpPr/>
            <p:nvPr/>
          </p:nvSpPr>
          <p:spPr>
            <a:xfrm>
              <a:off x="1874896" y="3888793"/>
              <a:ext cx="464972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ECD05F7-116A-0E1B-F32F-43DCA67FC9E3}"/>
                </a:ext>
              </a:extLst>
            </p:cNvPr>
            <p:cNvSpPr/>
            <p:nvPr/>
          </p:nvSpPr>
          <p:spPr>
            <a:xfrm>
              <a:off x="5513446" y="1452401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72C218D-9EBF-367C-D6C0-4E14F44C36FE}"/>
                </a:ext>
              </a:extLst>
            </p:cNvPr>
            <p:cNvSpPr/>
            <p:nvPr/>
          </p:nvSpPr>
          <p:spPr>
            <a:xfrm>
              <a:off x="4294635" y="2670597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27FC39-6F7E-567E-130D-1DD1305C8B08}"/>
                </a:ext>
              </a:extLst>
            </p:cNvPr>
            <p:cNvSpPr/>
            <p:nvPr/>
          </p:nvSpPr>
          <p:spPr>
            <a:xfrm>
              <a:off x="6757086" y="1452400"/>
              <a:ext cx="1011179" cy="2329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0CC3DC-CE67-4994-5D82-80A936BD3B8C}"/>
              </a:ext>
            </a:extLst>
          </p:cNvPr>
          <p:cNvSpPr txBox="1"/>
          <p:nvPr/>
        </p:nvSpPr>
        <p:spPr>
          <a:xfrm>
            <a:off x="6070147" y="1477036"/>
            <a:ext cx="22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modalidades de aprendizaje</a:t>
            </a:r>
            <a:endParaRPr lang="es-EC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DEEB49A-DEBF-8995-7552-18E48BD303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06523" y="2123367"/>
            <a:ext cx="0" cy="256171"/>
          </a:xfrm>
          <a:prstGeom prst="line">
            <a:avLst/>
          </a:prstGeom>
          <a:ln>
            <a:solidFill>
              <a:srgbClr val="C4172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C73FAC-35C1-4551-DFB8-73E4144E1F80}"/>
              </a:ext>
            </a:extLst>
          </p:cNvPr>
          <p:cNvCxnSpPr>
            <a:cxnSpLocks/>
          </p:cNvCxnSpPr>
          <p:nvPr/>
        </p:nvCxnSpPr>
        <p:spPr>
          <a:xfrm>
            <a:off x="6070147" y="4514461"/>
            <a:ext cx="0" cy="1543050"/>
          </a:xfrm>
          <a:prstGeom prst="line">
            <a:avLst/>
          </a:prstGeom>
          <a:ln>
            <a:solidFill>
              <a:srgbClr val="F1682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D9AF0D-B08B-9441-DC02-AE952DE35AEE}"/>
              </a:ext>
            </a:extLst>
          </p:cNvPr>
          <p:cNvSpPr txBox="1"/>
          <p:nvPr/>
        </p:nvSpPr>
        <p:spPr>
          <a:xfrm>
            <a:off x="4463505" y="6070151"/>
            <a:ext cx="4443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automatización de procesos industriales mediante algoritmos inteligentes</a:t>
            </a:r>
            <a:endParaRPr lang="es-EC" b="1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F1BA696-0398-4000-69F4-781584EAD2AE}"/>
              </a:ext>
            </a:extLst>
          </p:cNvPr>
          <p:cNvCxnSpPr/>
          <p:nvPr/>
        </p:nvCxnSpPr>
        <p:spPr>
          <a:xfrm flipH="1">
            <a:off x="2481945" y="2677885"/>
            <a:ext cx="2827176" cy="0"/>
          </a:xfrm>
          <a:prstGeom prst="line">
            <a:avLst/>
          </a:prstGeom>
          <a:ln>
            <a:solidFill>
              <a:srgbClr val="4CA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01CD0C-973E-4910-B709-D22A2C86AB88}"/>
              </a:ext>
            </a:extLst>
          </p:cNvPr>
          <p:cNvCxnSpPr>
            <a:cxnSpLocks/>
          </p:cNvCxnSpPr>
          <p:nvPr/>
        </p:nvCxnSpPr>
        <p:spPr>
          <a:xfrm flipH="1">
            <a:off x="2481945" y="5256244"/>
            <a:ext cx="410545" cy="0"/>
          </a:xfrm>
          <a:prstGeom prst="line">
            <a:avLst/>
          </a:prstGeom>
          <a:ln>
            <a:solidFill>
              <a:srgbClr val="407F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09FAAD-B90E-F00C-1F4F-44B366100B56}"/>
              </a:ext>
            </a:extLst>
          </p:cNvPr>
          <p:cNvCxnSpPr>
            <a:cxnSpLocks/>
          </p:cNvCxnSpPr>
          <p:nvPr/>
        </p:nvCxnSpPr>
        <p:spPr>
          <a:xfrm flipH="1">
            <a:off x="8509299" y="4061926"/>
            <a:ext cx="1567763" cy="0"/>
          </a:xfrm>
          <a:prstGeom prst="line">
            <a:avLst/>
          </a:prstGeom>
          <a:ln>
            <a:solidFill>
              <a:srgbClr val="F79B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7E2689F-14EF-D2D0-3313-BEFB6A608C15}"/>
              </a:ext>
            </a:extLst>
          </p:cNvPr>
          <p:cNvSpPr txBox="1"/>
          <p:nvPr/>
        </p:nvSpPr>
        <p:spPr>
          <a:xfrm>
            <a:off x="466531" y="2379538"/>
            <a:ext cx="2015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modelos predictivos para diagnóstico temprano de enfermedades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124D2F-D83D-5B0A-A913-D2F1A7DE5240}"/>
              </a:ext>
            </a:extLst>
          </p:cNvPr>
          <p:cNvSpPr txBox="1"/>
          <p:nvPr/>
        </p:nvSpPr>
        <p:spPr>
          <a:xfrm>
            <a:off x="466531" y="4932075"/>
            <a:ext cx="1982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/>
              <a:t>simulaciones en la evaluación de riesgos climáticos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CB5824A-E126-3669-1BDD-E4E97A1657A4}"/>
              </a:ext>
            </a:extLst>
          </p:cNvPr>
          <p:cNvSpPr txBox="1"/>
          <p:nvPr/>
        </p:nvSpPr>
        <p:spPr>
          <a:xfrm>
            <a:off x="10117053" y="3738760"/>
            <a:ext cx="1714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planificación urbana inteligente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40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  <a:p>
            <a:pPr lvl="1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F18A-4365-0D8A-CD4E-4B1C6685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CF574C6-F34B-05FD-3AA1-15325CBE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0" b="2909"/>
          <a:stretch/>
        </p:blipFill>
        <p:spPr>
          <a:xfrm>
            <a:off x="951723" y="2162045"/>
            <a:ext cx="6972298" cy="4540240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6A53B04-FD3E-3BA2-2491-F93B157F330E}"/>
              </a:ext>
            </a:extLst>
          </p:cNvPr>
          <p:cNvSpPr txBox="1"/>
          <p:nvPr/>
        </p:nvSpPr>
        <p:spPr>
          <a:xfrm>
            <a:off x="8098971" y="2120669"/>
            <a:ext cx="3816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Future </a:t>
            </a:r>
            <a:r>
              <a:rPr lang="es-EC" b="1" dirty="0" err="1"/>
              <a:t>of</a:t>
            </a:r>
            <a:r>
              <a:rPr lang="es-EC" b="1" dirty="0"/>
              <a:t> Jobs </a:t>
            </a:r>
            <a:r>
              <a:rPr lang="es-EC" b="1" dirty="0" err="1"/>
              <a:t>Report</a:t>
            </a:r>
            <a:r>
              <a:rPr lang="es-EC" b="1" dirty="0"/>
              <a:t> 2025</a:t>
            </a:r>
            <a:r>
              <a:rPr lang="es-EC" dirty="0"/>
              <a:t> del Foro Económico Mundial (WEF,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AI y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Alfabetización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Pensamiento analítico, creativo y sistémico</a:t>
            </a:r>
          </a:p>
          <a:p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DA3487E-ABFC-B02F-4BFA-60CE6BBB9AEE}"/>
              </a:ext>
            </a:extLst>
          </p:cNvPr>
          <p:cNvSpPr txBox="1"/>
          <p:nvPr/>
        </p:nvSpPr>
        <p:spPr>
          <a:xfrm>
            <a:off x="1462573" y="1669602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600" dirty="0"/>
              <a:t>Alineación con Tendencias Globales</a:t>
            </a:r>
          </a:p>
        </p:txBody>
      </p:sp>
    </p:spTree>
    <p:extLst>
      <p:ext uri="{BB962C8B-B14F-4D97-AF65-F5344CB8AC3E}">
        <p14:creationId xmlns:p14="http://schemas.microsoft.com/office/powerpoint/2010/main" val="40466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DE4D-6FC9-9647-81E2-5D6AA0EA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8A75-EA6F-FBE3-4271-E37D6976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FDC1CC1-99A8-8791-5FB0-D675CFE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Alineación con Tendencias Globales</a:t>
            </a:r>
            <a:endParaRPr lang="es-ES" dirty="0"/>
          </a:p>
          <a:p>
            <a:pPr lvl="1"/>
            <a:endParaRPr lang="es-EC" dirty="0"/>
          </a:p>
          <a:p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44E84C-431F-C9BD-455F-4D9ACBF0A0FD}"/>
              </a:ext>
            </a:extLst>
          </p:cNvPr>
          <p:cNvSpPr txBox="1"/>
          <p:nvPr/>
        </p:nvSpPr>
        <p:spPr>
          <a:xfrm>
            <a:off x="8098971" y="2120669"/>
            <a:ext cx="38162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The 2025 AI </a:t>
            </a:r>
            <a:r>
              <a:rPr lang="es-EC" b="1" dirty="0" err="1"/>
              <a:t>Index</a:t>
            </a:r>
            <a:r>
              <a:rPr lang="es-EC" b="1" dirty="0"/>
              <a:t> </a:t>
            </a:r>
            <a:r>
              <a:rPr lang="es-EC" b="1" dirty="0" err="1"/>
              <a:t>Report</a:t>
            </a:r>
            <a:r>
              <a:rPr lang="es-EC" b="1" dirty="0"/>
              <a:t> </a:t>
            </a:r>
            <a:r>
              <a:rPr lang="es-EC" dirty="0"/>
              <a:t>(AI </a:t>
            </a:r>
            <a:r>
              <a:rPr lang="es-EC" dirty="0" err="1"/>
              <a:t>Index</a:t>
            </a:r>
            <a:r>
              <a:rPr lang="es-EC" dirty="0"/>
              <a:t>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inversión de la industria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Mejoras en los modelos de IAG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interés en AI 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Reto: Razonamiento complejo y Agentes autónomos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FEEEEAB-4A71-6E5E-B42A-21996C55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" y="2513012"/>
            <a:ext cx="7957826" cy="4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significativo:</a:t>
            </a:r>
          </a:p>
          <a:p>
            <a:pPr lvl="2"/>
            <a:r>
              <a:rPr lang="es-ES" b="1" dirty="0"/>
              <a:t>41,6% </a:t>
            </a:r>
            <a:r>
              <a:rPr lang="es-ES" dirty="0"/>
              <a:t>en la </a:t>
            </a:r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(</a:t>
            </a:r>
            <a:r>
              <a:rPr lang="es-EC" dirty="0" err="1"/>
              <a:t>Song</a:t>
            </a:r>
            <a:r>
              <a:rPr lang="es-EC" dirty="0"/>
              <a:t>, Agarwal y </a:t>
            </a:r>
            <a:r>
              <a:rPr lang="es-EC" dirty="0" err="1"/>
              <a:t>Wen</a:t>
            </a:r>
            <a:r>
              <a:rPr lang="es-EC" dirty="0"/>
              <a:t>., 2024).</a:t>
            </a:r>
          </a:p>
          <a:p>
            <a:pPr lvl="2"/>
            <a:r>
              <a:rPr lang="es-EC" b="1" dirty="0"/>
              <a:t>10-20%</a:t>
            </a:r>
            <a:r>
              <a:rPr lang="es-EC" dirty="0"/>
              <a:t> para los </a:t>
            </a:r>
            <a:r>
              <a:rPr lang="es-EC" b="1" dirty="0"/>
              <a:t>economistas</a:t>
            </a:r>
            <a:r>
              <a:rPr lang="es-EC" dirty="0"/>
              <a:t> que usan modelos largos de lenguaje </a:t>
            </a:r>
            <a:r>
              <a:rPr lang="es-ES" dirty="0"/>
              <a:t>(</a:t>
            </a:r>
            <a:r>
              <a:rPr lang="es-EC" dirty="0"/>
              <a:t>Al-</a:t>
            </a:r>
            <a:r>
              <a:rPr lang="es-EC" dirty="0" err="1"/>
              <a:t>Raeei</a:t>
            </a:r>
            <a:r>
              <a:rPr lang="es-EC" dirty="0"/>
              <a:t>, 2025</a:t>
            </a:r>
            <a:r>
              <a:rPr lang="es-ES" dirty="0"/>
              <a:t>)</a:t>
            </a:r>
            <a:r>
              <a:rPr lang="es-EC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Uso de IA </a:t>
            </a:r>
            <a:r>
              <a:rPr lang="es-EC" dirty="0"/>
              <a:t>en </a:t>
            </a:r>
            <a:r>
              <a:rPr lang="es-ES" dirty="0"/>
              <a:t>la toma de decisiones informadas para la planificación urbana (</a:t>
            </a:r>
            <a:r>
              <a:rPr lang="es-ES" dirty="0" err="1"/>
              <a:t>Korenik</a:t>
            </a:r>
            <a:r>
              <a:rPr lang="es-ES" dirty="0"/>
              <a:t>, 2023).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1161</Words>
  <Application>Microsoft Office PowerPoint</Application>
  <PresentationFormat>Panorámica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 (ODS, 2024)</vt:lpstr>
      <vt:lpstr>2. Pertinencia de la Carrera</vt:lpstr>
      <vt:lpstr>3. Proyección Futura y Tendencias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84</cp:revision>
  <dcterms:created xsi:type="dcterms:W3CDTF">2025-04-13T14:16:50Z</dcterms:created>
  <dcterms:modified xsi:type="dcterms:W3CDTF">2025-05-20T15:09:15Z</dcterms:modified>
</cp:coreProperties>
</file>