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14/5/2025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14/5/2025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14/5/2025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14/5/2025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s.weforum.org/docs/WEF_Future_of_Jobs_Report_2025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lvl="1"/>
            <a:r>
              <a:rPr lang="es-ES" b="1" dirty="0"/>
              <a:t>Matemáticas</a:t>
            </a:r>
            <a:r>
              <a:rPr lang="es-ES" dirty="0"/>
              <a:t> y </a:t>
            </a:r>
            <a:r>
              <a:rPr lang="es-ES" b="1" dirty="0"/>
              <a:t>Estadísticas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Ciencias Computacionales</a:t>
            </a:r>
            <a:r>
              <a:rPr lang="es-ES" dirty="0"/>
              <a:t>: algoritmos inteligentes, </a:t>
            </a:r>
            <a:r>
              <a:rPr lang="es-ES" dirty="0" err="1"/>
              <a:t>computaci</a:t>
            </a:r>
            <a:r>
              <a:rPr lang="es-EC" dirty="0" err="1"/>
              <a:t>ón</a:t>
            </a:r>
            <a:r>
              <a:rPr lang="es-EC" dirty="0"/>
              <a:t> en la nube, programación en paralelo, etc.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Metodologías de </a:t>
            </a:r>
            <a:r>
              <a:rPr lang="es-EC" b="1" dirty="0"/>
              <a:t>aprendizaje activo (constructivista)</a:t>
            </a:r>
          </a:p>
          <a:p>
            <a:pPr lvl="1"/>
            <a:r>
              <a:rPr lang="es-EC" dirty="0" err="1"/>
              <a:t>Ap</a:t>
            </a:r>
            <a:r>
              <a:rPr lang="es-EC" dirty="0"/>
              <a:t> Basado en Proyectos, </a:t>
            </a:r>
            <a:r>
              <a:rPr lang="es-EC" dirty="0" err="1"/>
              <a:t>Ap</a:t>
            </a:r>
            <a:r>
              <a:rPr lang="es-EC" dirty="0"/>
              <a:t> Basado en Problemas, </a:t>
            </a:r>
            <a:r>
              <a:rPr lang="es-EC" dirty="0" err="1"/>
              <a:t>Ap</a:t>
            </a:r>
            <a:r>
              <a:rPr lang="es-EC" dirty="0"/>
              <a:t> Cooperativo y Aula Invertida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Inclusión de Diversas Perspectivas</a:t>
            </a:r>
          </a:p>
          <a:p>
            <a:pPr lvl="1"/>
            <a:r>
              <a:rPr lang="en-US" dirty="0"/>
              <a:t>Computing Competencies for Undergraduate </a:t>
            </a:r>
            <a:r>
              <a:rPr lang="en-US" b="1" dirty="0"/>
              <a:t>Data Science Curricula </a:t>
            </a:r>
            <a:r>
              <a:rPr lang="en-US" dirty="0"/>
              <a:t>ACM Data Science Task Force – 2021 (ACM, 2021)</a:t>
            </a:r>
          </a:p>
          <a:p>
            <a:pPr lvl="1"/>
            <a:r>
              <a:rPr lang="es-EC" b="1" dirty="0"/>
              <a:t>Computer Science </a:t>
            </a:r>
            <a:r>
              <a:rPr lang="es-EC" b="1" dirty="0" err="1"/>
              <a:t>Curricula</a:t>
            </a:r>
            <a:r>
              <a:rPr lang="es-EC" b="1" dirty="0"/>
              <a:t> </a:t>
            </a:r>
            <a:r>
              <a:rPr lang="es-EC" dirty="0"/>
              <a:t>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 (Planificación , 2024)</a:t>
            </a:r>
          </a:p>
          <a:p>
            <a:pPr lvl="1"/>
            <a:r>
              <a:rPr lang="es-ES" b="1" dirty="0"/>
              <a:t>Política 2.4: </a:t>
            </a:r>
            <a:r>
              <a:rPr lang="es-ES" dirty="0"/>
              <a:t>Desarrollar el sistema de educación superior a través de nuevas modalidades de estudio, carreras y profundización de la educación técnica tecnológica como mecanismo para la profesionalización de la población, en el Plan de Desarrollo para el Nuevo Ecuador 2024-2025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Respuesta a Necesidades Globales (ONU, 2024)</a:t>
            </a:r>
          </a:p>
          <a:p>
            <a:pPr lvl="1"/>
            <a:r>
              <a:rPr lang="es-ES" b="1" dirty="0"/>
              <a:t>Objetivo 9</a:t>
            </a:r>
            <a:r>
              <a:rPr lang="es-ES" dirty="0"/>
              <a:t>: Construir infraestructuras resilientes, promover la industrialización sostenible y fomentar la innovación</a:t>
            </a:r>
          </a:p>
          <a:p>
            <a:pPr lvl="1"/>
            <a:r>
              <a:rPr lang="es-ES" b="1" dirty="0"/>
              <a:t>Objetivo 11</a:t>
            </a:r>
            <a:r>
              <a:rPr lang="es-ES" dirty="0"/>
              <a:t>: Lograr que las ciudades sean más inclusivas, seguras, resilientes y sostenibles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Contribución al Mercado Laboral</a:t>
            </a:r>
          </a:p>
          <a:p>
            <a:pPr lvl="1"/>
            <a:r>
              <a:rPr lang="es-EC" b="1" dirty="0"/>
              <a:t>ABET</a:t>
            </a:r>
          </a:p>
          <a:p>
            <a:pPr lvl="2"/>
            <a:r>
              <a:rPr lang="es-ES" dirty="0"/>
              <a:t>Ciclo de vida de la ciencia de datos</a:t>
            </a:r>
            <a:r>
              <a:rPr lang="es-EC" dirty="0"/>
              <a:t> (adquisición, manejo, preparación, análisis, modelamiento y visualización)</a:t>
            </a:r>
          </a:p>
          <a:p>
            <a:pPr lvl="2"/>
            <a:r>
              <a:rPr lang="es-EC" dirty="0"/>
              <a:t>É</a:t>
            </a:r>
            <a:r>
              <a:rPr lang="es-ES" dirty="0"/>
              <a:t>tica de datos, gobernanza y sólidos fundamentos en matemáticas y ciencias computacionales.</a:t>
            </a:r>
            <a:endParaRPr lang="es-EC" dirty="0"/>
          </a:p>
          <a:p>
            <a:pPr lvl="1"/>
            <a:r>
              <a:rPr lang="es-ES" b="1" dirty="0"/>
              <a:t>Expertos en la industria y la academia</a:t>
            </a:r>
          </a:p>
          <a:p>
            <a:pPr lvl="2"/>
            <a:r>
              <a:rPr lang="es-EC" dirty="0"/>
              <a:t>Teóricas fundamentales (Mat y CS), trabajo en entornos distribuidos y en la nube y habilidades transversales</a:t>
            </a:r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469A-9B4F-0E33-50B3-F7A79A1C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FD5A8-8C3E-C963-D46F-463FB63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Alineación con Tendencias Globales</a:t>
            </a:r>
          </a:p>
          <a:p>
            <a:pPr lvl="1"/>
            <a:r>
              <a:rPr lang="es-EC" b="1" dirty="0"/>
              <a:t>Future of Jobs Report 2025</a:t>
            </a:r>
            <a:r>
              <a:rPr lang="es-EC" dirty="0"/>
              <a:t> del Foro Económico Mundial (WEF, 2025)</a:t>
            </a:r>
          </a:p>
          <a:p>
            <a:pPr lvl="2"/>
            <a:r>
              <a:rPr lang="es-EC" dirty="0"/>
              <a:t>Pensamiento analítico, sistémico, análisis de grandes volúmenes de datos y programación.</a:t>
            </a:r>
          </a:p>
          <a:p>
            <a:pPr lvl="1"/>
            <a:r>
              <a:rPr lang="es-EC" b="1" dirty="0"/>
              <a:t>The 2025 AI Index Report</a:t>
            </a:r>
          </a:p>
          <a:p>
            <a:pPr lvl="2"/>
            <a:r>
              <a:rPr lang="es-ES" dirty="0"/>
              <a:t>Integración de modelos de lenguaje, visión por computadora, razonamiento complejo y agentes autónomos se vuelve cada vez más esencial</a:t>
            </a:r>
          </a:p>
          <a:p>
            <a:pPr lvl="1"/>
            <a:r>
              <a:rPr lang="es-EC" b="1" dirty="0"/>
              <a:t>Comité consultivo </a:t>
            </a:r>
            <a:r>
              <a:rPr lang="es-EC" dirty="0"/>
              <a:t>(perfiles)</a:t>
            </a:r>
          </a:p>
          <a:p>
            <a:pPr lvl="2"/>
            <a:r>
              <a:rPr lang="es-ES" dirty="0"/>
              <a:t>Científico de Datos, Ingeniero/a de Datos, Ingeniero/a en Machine Learning, y Desarrollador de aplicaciones </a:t>
            </a:r>
            <a:r>
              <a:rPr lang="es-ES" i="1" dirty="0"/>
              <a:t>(procesamiento distribuido de grandes volúmenes de datos y la creación de modelos en la nube)</a:t>
            </a:r>
            <a:endParaRPr lang="es-ES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Vinculación con Estudios Prospectivos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Rápida </a:t>
            </a:r>
            <a:r>
              <a:rPr lang="es-ES" b="1" dirty="0"/>
              <a:t>adopción</a:t>
            </a:r>
            <a:r>
              <a:rPr lang="es-ES" dirty="0"/>
              <a:t> de tecnologías como la </a:t>
            </a:r>
            <a:r>
              <a:rPr lang="es-ES" b="1" dirty="0"/>
              <a:t>inteligencia artificial generativa </a:t>
            </a:r>
            <a:r>
              <a:rPr lang="es-ES" dirty="0"/>
              <a:t>(</a:t>
            </a:r>
            <a:r>
              <a:rPr lang="es-ES" dirty="0" err="1"/>
              <a:t>GenAI</a:t>
            </a:r>
            <a:r>
              <a:rPr lang="es-ES" dirty="0"/>
              <a:t>), el procesamiento de información, y la automatización de procesos (WEF, 2025).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Incremento</a:t>
            </a:r>
            <a:r>
              <a:rPr lang="es-ES" dirty="0"/>
              <a:t> significativo en la </a:t>
            </a:r>
            <a:r>
              <a:rPr lang="es-ES" b="1" dirty="0"/>
              <a:t>productividad</a:t>
            </a:r>
            <a:r>
              <a:rPr lang="es-ES" dirty="0"/>
              <a:t> </a:t>
            </a:r>
            <a:r>
              <a:rPr lang="es-ES" b="1" dirty="0"/>
              <a:t>de desarrolladores</a:t>
            </a:r>
            <a:r>
              <a:rPr lang="es-ES" dirty="0"/>
              <a:t> con GitHub </a:t>
            </a:r>
            <a:r>
              <a:rPr lang="es-ES" dirty="0" err="1"/>
              <a:t>Copilot</a:t>
            </a:r>
            <a:r>
              <a:rPr lang="es-ES" dirty="0"/>
              <a:t> 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15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A965-AE29-DCF1-E968-B0985904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Perfiles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8A39D7-CCBD-9E9A-6F4F-8691CFBF0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3280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Planificación, S. N. (2024). Plan de Desarrollo para el Nuevo Ecuador. Quito.</a:t>
            </a:r>
          </a:p>
          <a:p>
            <a:r>
              <a:rPr lang="es-ES" dirty="0"/>
              <a:t>ONU, N. U. (13 de Abril de 2024). Objetivos y metas de desarrollo sostenible. Obtenido de Objetivos y metas de desarrollo sostenible - Desarrollo Sostenible.: https://www.un.org/sustainabledevelopment/es/objetivos-de-desarrollo-sostenible/</a:t>
            </a:r>
            <a:endParaRPr lang="en-US" dirty="0"/>
          </a:p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  <a:p>
            <a:r>
              <a:rPr lang="en-US" dirty="0"/>
              <a:t>World Economic Forum (2025). The Future of Jobs Report 2025. </a:t>
            </a:r>
            <a:r>
              <a:rPr lang="en-US" dirty="0" err="1"/>
              <a:t>Obtenido</a:t>
            </a:r>
            <a:r>
              <a:rPr lang="en-US" dirty="0"/>
              <a:t> de The Future of Jobs Report 2025: </a:t>
            </a:r>
            <a:r>
              <a:rPr lang="en-US" dirty="0">
                <a:hlinkClick r:id="rId2"/>
              </a:rPr>
              <a:t>https://reports.weforum.org/docs/WEF_Future_of_Jobs_Report_2025.pdf</a:t>
            </a:r>
            <a:endParaRPr lang="en-US" dirty="0"/>
          </a:p>
          <a:p>
            <a:r>
              <a:rPr lang="en-US" dirty="0"/>
              <a:t>Cui, Z. a. (2025). The Effects of Generative AI on High-Skilled Work: Evidence from Three Field Experiments with Software Developers</a:t>
            </a:r>
          </a:p>
          <a:p>
            <a:r>
              <a:rPr lang="en-US" dirty="0"/>
              <a:t>Song, F., Agarwal, A., &amp; Wen, W. (2024). The Impact of Generative AI on Collaborative Open-Source Software Development: Evidence from GitHub Copilot.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704</Words>
  <Application>Microsoft Office PowerPoint</Application>
  <PresentationFormat>Panorámica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Ciencia de Datos e Inteligencia Artificial</vt:lpstr>
      <vt:lpstr>1. Fundamentación Epistemológica</vt:lpstr>
      <vt:lpstr>2. Pertinencia de la Carrera</vt:lpstr>
      <vt:lpstr>3. Proyección Futura y Tendencias</vt:lpstr>
      <vt:lpstr>Perfiles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29</cp:revision>
  <dcterms:created xsi:type="dcterms:W3CDTF">2025-04-13T14:16:50Z</dcterms:created>
  <dcterms:modified xsi:type="dcterms:W3CDTF">2025-05-15T02:37:08Z</dcterms:modified>
</cp:coreProperties>
</file>