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1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18/5/2025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58D4-6591-8858-F0E8-CFDF162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Áreas de desempeño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439FA-AAE3-B350-8C12-24737812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Ciencia de Datos</a:t>
            </a:r>
          </a:p>
          <a:p>
            <a:pPr lvl="1"/>
            <a:r>
              <a:rPr lang="es-EC" dirty="0"/>
              <a:t>Análisis avanzado de grandes volúmenes de datos</a:t>
            </a:r>
          </a:p>
          <a:p>
            <a:r>
              <a:rPr lang="es-EC" dirty="0"/>
              <a:t>Ingeniería de Datos</a:t>
            </a:r>
          </a:p>
          <a:p>
            <a:pPr lvl="1"/>
            <a:r>
              <a:rPr lang="es-ES" dirty="0"/>
              <a:t>Infraestructura para la gestión de datos</a:t>
            </a:r>
            <a:endParaRPr lang="es-EC" dirty="0"/>
          </a:p>
          <a:p>
            <a:r>
              <a:rPr lang="es-EC" dirty="0"/>
              <a:t>Ingeniería en Machine Learning</a:t>
            </a:r>
          </a:p>
          <a:p>
            <a:pPr lvl="1"/>
            <a:r>
              <a:rPr lang="es-EC" dirty="0"/>
              <a:t>Modelos de aprendizaje automático </a:t>
            </a:r>
          </a:p>
          <a:p>
            <a:r>
              <a:rPr lang="es-ES" dirty="0"/>
              <a:t>Desarrollo de aplicaciones basadas en datos y algoritmos inteligentes</a:t>
            </a:r>
          </a:p>
          <a:p>
            <a:pPr lvl="1"/>
            <a:r>
              <a:rPr lang="es-EC" dirty="0"/>
              <a:t>Soluciones tecnológicas para CD e IA</a:t>
            </a:r>
          </a:p>
        </p:txBody>
      </p:sp>
    </p:spTree>
    <p:extLst>
      <p:ext uri="{BB962C8B-B14F-4D97-AF65-F5344CB8AC3E}">
        <p14:creationId xmlns:p14="http://schemas.microsoft.com/office/powerpoint/2010/main" val="75875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computación</a:t>
            </a:r>
            <a:r>
              <a:rPr lang="es-EC" dirty="0"/>
              <a:t> en la nube, programación en paralelo, etc.</a:t>
            </a:r>
          </a:p>
          <a:p>
            <a:pPr lvl="2"/>
            <a:r>
              <a:rPr lang="es-ES" b="1" dirty="0"/>
              <a:t>Gestión de datos:</a:t>
            </a:r>
            <a:r>
              <a:rPr lang="es-ES" dirty="0"/>
              <a:t> </a:t>
            </a:r>
            <a:r>
              <a:rPr lang="es-EC" i="1" dirty="0"/>
              <a:t>recolección, almacenamiento, análisis y destrucción</a:t>
            </a:r>
          </a:p>
          <a:p>
            <a:pPr marL="914400" lvl="2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C" dirty="0"/>
              <a:t>Metodologías de </a:t>
            </a:r>
            <a:r>
              <a:rPr lang="es-EC" b="1" dirty="0"/>
              <a:t>aprendizaje activo (constructivista)</a:t>
            </a:r>
          </a:p>
          <a:p>
            <a:pPr marL="0" indent="0">
              <a:buNone/>
            </a:pPr>
            <a:endParaRPr lang="es-EC" b="1" dirty="0"/>
          </a:p>
          <a:p>
            <a:pPr lvl="1"/>
            <a:r>
              <a:rPr lang="es-EC" dirty="0"/>
              <a:t>Aprendizaje Basado en Proyectos, Aprendizaje Basado en Problemas, Aprendizaje Cooperativo, y Aula Invertida</a:t>
            </a:r>
          </a:p>
          <a:p>
            <a:pPr lvl="1"/>
            <a:r>
              <a:rPr lang="es-EC" dirty="0"/>
              <a:t>Modelo Educativo de la ESPOL</a:t>
            </a:r>
          </a:p>
          <a:p>
            <a:pPr lvl="2"/>
            <a:r>
              <a:rPr lang="es-ES" dirty="0"/>
              <a:t>Participación en procesos de investigación</a:t>
            </a:r>
          </a:p>
          <a:p>
            <a:pPr lvl="2"/>
            <a:r>
              <a:rPr lang="es-ES" dirty="0"/>
              <a:t>Involucramiento en proyectos que resuelven los problemas de la industria</a:t>
            </a:r>
          </a:p>
          <a:p>
            <a:pPr lvl="2"/>
            <a:r>
              <a:rPr lang="es-ES" dirty="0"/>
              <a:t>Participación en equipos multidisciplinarios</a:t>
            </a:r>
          </a:p>
          <a:p>
            <a:pPr lvl="2"/>
            <a:r>
              <a:rPr lang="es-ES" dirty="0"/>
              <a:t>En el contexto de litoral ecuatoriano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A1FE-ED21-32E6-E71B-C49A282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9F8E9-7E6B-293E-9D4F-20EF36A7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undamentos computacionales, razonamiento estadístico, gestión de datos, comunicación de resultados, implicaciones éticas y trabajo interdisciplinario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pPr lvl="1"/>
            <a:r>
              <a:rPr lang="es-EC" b="1" dirty="0"/>
              <a:t>Computer Science Curricula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ntegración de la inteligencia artificial en campos emergentes como la salud digital, el cambio climático, la ética algorítmica y los sistemas de recomendación generativo</a:t>
            </a:r>
            <a:endParaRPr lang="es-EC" dirty="0"/>
          </a:p>
          <a:p>
            <a:pPr marL="914400" lvl="1" indent="-457200">
              <a:buFont typeface="+mj-lt"/>
              <a:buAutoNum type="arabicPeriod" startAt="3"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601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</a:t>
            </a:r>
            <a:r>
              <a:rPr lang="es-ES" u="sng" dirty="0"/>
              <a:t>modalidades de estudio</a:t>
            </a:r>
            <a:r>
              <a:rPr lang="es-ES" dirty="0"/>
              <a:t>, carreras y profundización de la educación técnica tecnológica como mecanismo para la profesionalización de la población.</a:t>
            </a:r>
          </a:p>
          <a:p>
            <a:pPr lvl="1"/>
            <a:r>
              <a:rPr lang="es-EC" i="1" dirty="0"/>
              <a:t>La Agenda Digital 2025 (</a:t>
            </a:r>
            <a:r>
              <a:rPr lang="es-EC" i="1" dirty="0" err="1"/>
              <a:t>MinEdu</a:t>
            </a:r>
            <a:r>
              <a:rPr lang="es-EC" i="1" dirty="0"/>
              <a:t>) y el Plan Nacional de Innovación Educativa y Transformación Digital (</a:t>
            </a:r>
            <a:r>
              <a:rPr lang="es-EC" i="1" dirty="0" err="1"/>
              <a:t>MinTel</a:t>
            </a:r>
            <a:r>
              <a:rPr lang="es-EC" i="1" dirty="0"/>
              <a:t>)</a:t>
            </a:r>
          </a:p>
          <a:p>
            <a:pPr marL="457200" lvl="1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S" dirty="0"/>
              <a:t>Respuesta a Necesidades Globales (ONU, 2024)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ODS 4 (Educación de Calidad)</a:t>
            </a:r>
            <a:r>
              <a:rPr lang="es-ES" dirty="0"/>
              <a:t>: </a:t>
            </a:r>
            <a:r>
              <a:rPr lang="es-ES" i="1" dirty="0"/>
              <a:t>modalidades de aprendizaje</a:t>
            </a:r>
          </a:p>
          <a:p>
            <a:pPr lvl="1"/>
            <a:r>
              <a:rPr lang="es-ES" b="1" dirty="0"/>
              <a:t>ODS 9 (Industria, Innovación e Infraestructura): </a:t>
            </a:r>
            <a:r>
              <a:rPr lang="es-ES" i="1" dirty="0"/>
              <a:t>automatización de procesos industriales</a:t>
            </a:r>
          </a:p>
          <a:p>
            <a:pPr marL="457200" lvl="1" indent="0">
              <a:buNone/>
            </a:pPr>
            <a:r>
              <a:rPr lang="es-ES" dirty="0"/>
              <a:t> </a:t>
            </a:r>
          </a:p>
          <a:p>
            <a:pPr lvl="1"/>
            <a:r>
              <a:rPr lang="es-EC" i="1" dirty="0"/>
              <a:t>ODS 11 (Ciudades y Comunidades Sostenibles): planificación urbana inteligente</a:t>
            </a:r>
          </a:p>
          <a:p>
            <a:pPr lvl="1"/>
            <a:r>
              <a:rPr lang="es-EC" i="1" dirty="0"/>
              <a:t>ODS 3 (Salud y Bienestar): modelos predictivos para diagnóstico temprano</a:t>
            </a:r>
          </a:p>
          <a:p>
            <a:pPr lvl="1"/>
            <a:r>
              <a:rPr lang="es-EC" i="1" dirty="0"/>
              <a:t>ODS 13 (Acción por el Clima): </a:t>
            </a:r>
            <a:r>
              <a:rPr lang="es-ES" i="1" dirty="0"/>
              <a:t>simulaciones en la evaluación de riesgos climáticos 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2568-B627-1A59-AE47-DB60689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45CB8-0A26-57B7-7899-D554692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Contribución al Mercado Laboral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Aplicar las competencias de Ciencias Computacionales</a:t>
            </a:r>
          </a:p>
          <a:p>
            <a:pPr lvl="2"/>
            <a:r>
              <a:rPr lang="es-ES" dirty="0"/>
              <a:t>Competencias para el ciclo de vida de los datos</a:t>
            </a:r>
            <a:r>
              <a:rPr lang="es-EC" dirty="0"/>
              <a:t> (adquisición, manejo, preparación, análisis, modelamiento y visualización)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</a:t>
            </a:r>
          </a:p>
          <a:p>
            <a:pPr lvl="2"/>
            <a:r>
              <a:rPr lang="es-EC" dirty="0"/>
              <a:t>Trabajo en entornos distribuidos y en la nube, y </a:t>
            </a:r>
          </a:p>
          <a:p>
            <a:pPr lvl="2"/>
            <a:r>
              <a:rPr lang="es-EC" dirty="0"/>
              <a:t>Habilidades esenciales: comunicación, liderazgo, pensamiento crítico, etc.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4795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C" b="1" dirty="0"/>
              <a:t>Future of Jobs Report 2025</a:t>
            </a:r>
            <a:r>
              <a:rPr lang="es-EC" dirty="0"/>
              <a:t>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b="1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</a:t>
            </a:r>
          </a:p>
          <a:p>
            <a:pPr lvl="1"/>
            <a:r>
              <a:rPr lang="es-EC" b="1" dirty="0"/>
              <a:t>Comité consultivo </a:t>
            </a:r>
            <a:r>
              <a:rPr lang="es-EC" dirty="0"/>
              <a:t>(campos de desempeño)</a:t>
            </a:r>
          </a:p>
          <a:p>
            <a:pPr lvl="2"/>
            <a:r>
              <a:rPr lang="es-ES" dirty="0"/>
              <a:t>Científico de Datos, </a:t>
            </a:r>
          </a:p>
          <a:p>
            <a:pPr lvl="2"/>
            <a:r>
              <a:rPr lang="es-ES" dirty="0"/>
              <a:t>Ingeniero/a de Datos, </a:t>
            </a:r>
          </a:p>
          <a:p>
            <a:pPr lvl="2"/>
            <a:r>
              <a:rPr lang="es-ES" dirty="0"/>
              <a:t>Ingeniero/a en Machine Learning, y </a:t>
            </a:r>
          </a:p>
          <a:p>
            <a:pPr lvl="2"/>
            <a:r>
              <a:rPr lang="es-ES" dirty="0"/>
              <a:t>Desarrollador de aplicaciones </a:t>
            </a:r>
            <a:r>
              <a:rPr lang="es-ES" i="1" dirty="0"/>
              <a:t>(procesamiento distribuido de grandes volúmenes de datos y la creación de modelos en la nube)</a:t>
            </a:r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7B34-5BE8-2951-76E5-F1459CA2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84C4-F61A-FC92-8F8F-976ADCF3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EC" dirty="0"/>
              <a:t>Vinculación con Estudios Prospectivos </a:t>
            </a:r>
          </a:p>
          <a:p>
            <a:pPr marL="0" indent="0">
              <a:buNone/>
            </a:pPr>
            <a:endParaRPr lang="es-EC" dirty="0"/>
          </a:p>
          <a:p>
            <a:pPr lvl="1"/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b="1" dirty="0"/>
              <a:t>Incremento</a:t>
            </a:r>
            <a:r>
              <a:rPr lang="es-ES" dirty="0"/>
              <a:t> significativo en la:</a:t>
            </a:r>
          </a:p>
          <a:p>
            <a:pPr lvl="2"/>
            <a:r>
              <a:rPr lang="es-ES" b="1" dirty="0"/>
              <a:t>Productividad </a:t>
            </a:r>
            <a:r>
              <a:rPr lang="es-ES" dirty="0"/>
              <a:t>de </a:t>
            </a:r>
            <a:r>
              <a:rPr lang="es-ES" b="1" dirty="0"/>
              <a:t>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C" dirty="0"/>
              <a:t> y </a:t>
            </a:r>
            <a:r>
              <a:rPr lang="es-EC" b="1" dirty="0"/>
              <a:t>economistas</a:t>
            </a:r>
            <a:r>
              <a:rPr lang="es-EC" dirty="0"/>
              <a:t> que usan modelos largos de lenguaje.</a:t>
            </a:r>
          </a:p>
          <a:p>
            <a:pPr lvl="2"/>
            <a:r>
              <a:rPr lang="es-EC" b="1" dirty="0"/>
              <a:t>Calidad de vida urbana </a:t>
            </a:r>
            <a:r>
              <a:rPr lang="es-ES" dirty="0"/>
              <a:t>mediante la colaboración actores públicos y tecnológicos</a:t>
            </a:r>
            <a:endParaRPr lang="es-EC" dirty="0"/>
          </a:p>
          <a:p>
            <a:pPr lvl="2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99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A965-AE29-DCF1-E968-B0985904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1FA5815-5A35-414D-BBAF-2D7B2FC6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73" y="1541397"/>
            <a:ext cx="11327854" cy="4507167"/>
          </a:xfrm>
        </p:spPr>
      </p:pic>
    </p:spTree>
    <p:extLst>
      <p:ext uri="{BB962C8B-B14F-4D97-AF65-F5344CB8AC3E}">
        <p14:creationId xmlns:p14="http://schemas.microsoft.com/office/powerpoint/2010/main" val="403280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23B2-51A2-0024-F4AB-D681A56F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8A444C-FA84-D08E-25A3-2194DD77C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24" y="1837589"/>
            <a:ext cx="11862351" cy="4221565"/>
          </a:xfrm>
        </p:spPr>
      </p:pic>
    </p:spTree>
    <p:extLst>
      <p:ext uri="{BB962C8B-B14F-4D97-AF65-F5344CB8AC3E}">
        <p14:creationId xmlns:p14="http://schemas.microsoft.com/office/powerpoint/2010/main" val="580284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924</Words>
  <Application>Microsoft Office PowerPoint</Application>
  <PresentationFormat>Panorámica</PresentationFormat>
  <Paragraphs>87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Tema de Office</vt:lpstr>
      <vt:lpstr>Ciencia de Datos e Inteligencia Artificial</vt:lpstr>
      <vt:lpstr>1. Fundamentación Epistemológica</vt:lpstr>
      <vt:lpstr>1. Fundamentación Epistemológica</vt:lpstr>
      <vt:lpstr>2. Pertinencia de la Carrera</vt:lpstr>
      <vt:lpstr>2. Pertinencia de la Carrera</vt:lpstr>
      <vt:lpstr>3. Proyección Futura y Tendencias</vt:lpstr>
      <vt:lpstr>3. Proyección Futura y Tendencias</vt:lpstr>
      <vt:lpstr>Perfil de Egreso (Competencias)</vt:lpstr>
      <vt:lpstr>Perfil de Egreso (Competencias)</vt:lpstr>
      <vt:lpstr>Áreas de desempeño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46</cp:revision>
  <dcterms:created xsi:type="dcterms:W3CDTF">2025-04-13T14:16:50Z</dcterms:created>
  <dcterms:modified xsi:type="dcterms:W3CDTF">2025-05-18T19:57:48Z</dcterms:modified>
</cp:coreProperties>
</file>