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sldIdLst>
    <p:sldId id="257" r:id="rId5"/>
    <p:sldId id="264" r:id="rId6"/>
    <p:sldId id="263" r:id="rId7"/>
    <p:sldId id="265" r:id="rId8"/>
    <p:sldId id="276" r:id="rId9"/>
    <p:sldId id="268" r:id="rId10"/>
    <p:sldId id="267" r:id="rId11"/>
    <p:sldId id="266" r:id="rId12"/>
    <p:sldId id="269" r:id="rId13"/>
    <p:sldId id="270" r:id="rId14"/>
    <p:sldId id="271" r:id="rId15"/>
    <p:sldId id="262" r:id="rId16"/>
    <p:sldId id="273" r:id="rId17"/>
    <p:sldId id="278" r:id="rId18"/>
    <p:sldId id="279" r:id="rId19"/>
    <p:sldId id="280" r:id="rId20"/>
    <p:sldId id="274" r:id="rId21"/>
    <p:sldId id="277" r:id="rId22"/>
    <p:sldId id="282" r:id="rId2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tyan, Arman (DI SW ICS CAL DS CPM)" initials="DA(SICDC" lastIdx="1" clrIdx="0">
    <p:extLst>
      <p:ext uri="{19B8F6BF-5375-455C-9EA6-DF929625EA0E}">
        <p15:presenceInfo xmlns:p15="http://schemas.microsoft.com/office/powerpoint/2012/main" userId="S::m3nO66@splm.siemens.com::3ea8eebb-a6d5-43bc-9444-f9fdc5d05c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D6E0F2"/>
    <a:srgbClr val="2E3722"/>
    <a:srgbClr val="344529"/>
    <a:srgbClr val="2B3922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3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0T02:38:40.180" idx="1">
    <p:pos x="7680" y="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4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62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799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319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797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124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70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358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4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4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0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3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learn.com/playground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exlearn.com/" TargetMode="External"/><Relationship Id="rId4" Type="http://schemas.openxmlformats.org/officeDocument/2006/relationships/hyperlink" Target="https://regexone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6B9F95-43AA-4418-843F-4BC33742EE2F}"/>
              </a:ext>
            </a:extLst>
          </p:cNvPr>
          <p:cNvSpPr/>
          <p:nvPr/>
        </p:nvSpPr>
        <p:spPr>
          <a:xfrm>
            <a:off x="4543425" y="1028696"/>
            <a:ext cx="6249423" cy="2552704"/>
          </a:xfrm>
          <a:prstGeom prst="roundRect">
            <a:avLst/>
          </a:prstGeom>
          <a:solidFill>
            <a:srgbClr val="D6E0F2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2497" y="1250558"/>
            <a:ext cx="4775075" cy="1630907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  <a:latin typeface="Stencil" panose="040409050D0802020404" pitchFamily="82" charset="0"/>
              </a:rPr>
              <a:t>R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Stencil" panose="040409050D0802020404" pitchFamily="82" charset="0"/>
              </a:rPr>
              <a:t>E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</a:rPr>
              <a:t>G(</a:t>
            </a:r>
            <a:r>
              <a:rPr lang="en-US" sz="6600" b="1" dirty="0">
                <a:solidFill>
                  <a:schemeClr val="bg2">
                    <a:lumMod val="75000"/>
                  </a:schemeClr>
                </a:solidFill>
                <a:latin typeface="Stencil" panose="040409050D0802020404" pitchFamily="82" charset="0"/>
              </a:rPr>
              <a:t>EXP?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1324-7F75-49B2-AC2C-123960C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effectLst/>
                <a:latin typeface="Segoe UI" panose="020B0502040204020203" pitchFamily="34" charset="0"/>
              </a:rPr>
              <a:t>Special Sequences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F74EEE-8470-42E8-9B33-29F9C40F5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18876"/>
              </p:ext>
            </p:extLst>
          </p:nvPr>
        </p:nvGraphicFramePr>
        <p:xfrm>
          <a:off x="518160" y="1381760"/>
          <a:ext cx="9103359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031329702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843611804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3232789068"/>
                    </a:ext>
                  </a:extLst>
                </a:gridCol>
              </a:tblGrid>
              <a:tr h="6227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6250"/>
                  </a:ext>
                </a:extLst>
              </a:tr>
              <a:tr h="9860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[0-9]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\d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\d:\d\d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31381"/>
                  </a:ext>
                </a:extLst>
              </a:tr>
              <a:tr h="8995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[^0-9]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+\d\D+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474950"/>
                  </a:ext>
                </a:extLst>
              </a:tr>
              <a:tr h="9860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[0-9a-zA-Z_]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\w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+:\d+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356"/>
                  </a:ext>
                </a:extLst>
              </a:tr>
              <a:tr h="9860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[^0-9a-zA-Z_]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Begin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\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W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</a:rPr>
                        <a:t>+end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06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2FC012-74DA-4FDD-9AFF-B12BCE676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47340"/>
              </p:ext>
            </p:extLst>
          </p:nvPr>
        </p:nvGraphicFramePr>
        <p:xfrm>
          <a:off x="518160" y="1381760"/>
          <a:ext cx="9103359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031329702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843611804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3232789068"/>
                    </a:ext>
                  </a:extLst>
                </a:gridCol>
              </a:tblGrid>
              <a:tr h="6227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6250"/>
                  </a:ext>
                </a:extLst>
              </a:tr>
              <a:tr h="9860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Any white space 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\w+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\s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+\w+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31381"/>
                  </a:ext>
                </a:extLst>
              </a:tr>
              <a:tr h="8995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Anything except white spaces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+\s+\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474950"/>
                  </a:ext>
                </a:extLst>
              </a:tr>
              <a:tr h="9860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beginning or at the end of a word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\</a:t>
                      </a:r>
                      <a:r>
                        <a:rPr lang="en-US" sz="3200" b="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</a:t>
                      </a:r>
                      <a:r>
                        <a:rPr lang="en-US" sz="3200" b="0" dirty="0" err="1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\b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356"/>
                  </a:ext>
                </a:extLst>
              </a:tr>
              <a:tr h="9860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a match where the specified characters are present, but NOT at the beginning (or at the end) of a word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space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\B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6422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221324-7F75-49B2-AC2C-123960C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effectLst/>
                <a:latin typeface="Segoe UI" panose="020B0502040204020203" pitchFamily="34" charset="0"/>
              </a:rPr>
              <a:t>Special Sequences 2</a:t>
            </a:r>
          </a:p>
        </p:txBody>
      </p:sp>
    </p:spTree>
    <p:extLst>
      <p:ext uri="{BB962C8B-B14F-4D97-AF65-F5344CB8AC3E}">
        <p14:creationId xmlns:p14="http://schemas.microsoft.com/office/powerpoint/2010/main" val="27162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uppet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1201A0D-D03F-44F1-BA42-8FE7DA3EF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53CF5-2467-4C05-8945-6DF37E8E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822" y="225425"/>
            <a:ext cx="4917565" cy="1899912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masis MT Pro Black" panose="02040A04050005020304" pitchFamily="18" charset="0"/>
              </a:rPr>
              <a:t>When you were just introduced to the </a:t>
            </a:r>
            <a:r>
              <a:rPr lang="en-US" sz="4400" b="1" dirty="0" err="1">
                <a:latin typeface="Amasis MT Pro Black" panose="02040A04050005020304" pitchFamily="18" charset="0"/>
              </a:rPr>
              <a:t>regexp</a:t>
            </a:r>
            <a:r>
              <a:rPr lang="en-US" sz="4400" b="1" dirty="0">
                <a:latin typeface="Amasis MT Pro Black" panose="02040A040500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54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1F0D71-8138-4299-86F1-AD9670EB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Advanced concepts 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9CC9FA9-94CB-46CB-9EDA-37B73D23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nter-regular"/>
              </a:rPr>
              <a:t>Greedy and non-Greedy Quantification </a:t>
            </a:r>
            <a:endParaRPr lang="en-US" sz="3200" b="0" i="0" dirty="0">
              <a:effectLst/>
              <a:latin typeface="inter-regular"/>
            </a:endParaRPr>
          </a:p>
          <a:p>
            <a:r>
              <a:rPr lang="en-US" sz="3200" b="0" i="0" dirty="0">
                <a:effectLst/>
                <a:latin typeface="inter-regular"/>
              </a:rPr>
              <a:t>Grouping</a:t>
            </a:r>
          </a:p>
          <a:p>
            <a:r>
              <a:rPr lang="en-US" sz="3200" b="0" i="0" dirty="0">
                <a:effectLst/>
                <a:latin typeface="inter-regular"/>
              </a:rPr>
              <a:t>Find replace</a:t>
            </a:r>
          </a:p>
          <a:p>
            <a:r>
              <a:rPr lang="en-US" sz="3200" dirty="0">
                <a:latin typeface="Segoe UI" panose="020B0502040204020203" pitchFamily="34" charset="0"/>
              </a:rPr>
              <a:t>Positive/Negative look ahead/behind (</a:t>
            </a:r>
            <a:r>
              <a:rPr lang="en-US" sz="3200" dirty="0"/>
              <a:t>Assertions</a:t>
            </a:r>
            <a:r>
              <a:rPr lang="en-US" sz="3200" dirty="0">
                <a:latin typeface="Segoe UI" panose="020B0502040204020203" pitchFamily="34" charset="0"/>
              </a:rPr>
              <a:t>)</a:t>
            </a:r>
            <a:endParaRPr lang="en-US" sz="32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79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E4A7-A3B7-4348-8406-C1C73B4B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(Advanced)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468C60-0BE0-4767-9A18-38F23D3BF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31978"/>
              </p:ext>
            </p:extLst>
          </p:nvPr>
        </p:nvGraphicFramePr>
        <p:xfrm>
          <a:off x="518160" y="1615440"/>
          <a:ext cx="9103359" cy="496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714">
                  <a:extLst>
                    <a:ext uri="{9D8B030D-6E8A-4147-A177-3AD203B41FA5}">
                      <a16:colId xmlns:a16="http://schemas.microsoft.com/office/drawing/2014/main" val="3031329702"/>
                    </a:ext>
                  </a:extLst>
                </a:gridCol>
                <a:gridCol w="2063192">
                  <a:extLst>
                    <a:ext uri="{9D8B030D-6E8A-4147-A177-3AD203B41FA5}">
                      <a16:colId xmlns:a16="http://schemas.microsoft.com/office/drawing/2014/main" val="843611804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3232789068"/>
                    </a:ext>
                  </a:extLst>
                </a:gridCol>
              </a:tblGrid>
              <a:tr h="4135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pattern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groups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6250"/>
                  </a:ext>
                </a:extLst>
              </a:tr>
              <a:tr h="617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(\d+)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:(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\d+)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“16:30”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Group1=“16”</a:t>
                      </a:r>
                    </a:p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Group2=“30”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31381"/>
                  </a:ext>
                </a:extLst>
              </a:tr>
              <a:tr h="617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(?:\d+)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:(\d+)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“16:30”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Group1=“16”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44182"/>
                  </a:ext>
                </a:extLst>
              </a:tr>
              <a:tr h="617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((\d)\d)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:(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\d\d)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“18:05”</a:t>
                      </a:r>
                    </a:p>
                    <a:p>
                      <a:pPr algn="ctr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Group1=“18”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Group2=“1”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Group3=“05”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43181"/>
                  </a:ext>
                </a:extLst>
              </a:tr>
              <a:tr h="617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((\d)(\d))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:((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\d)(\d))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“19:07”</a:t>
                      </a:r>
                    </a:p>
                    <a:p>
                      <a:pPr algn="ctr" fontAlgn="t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Group1=“19”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Group2=“1”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Group3=“9”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Group4=“07”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Group5=“0”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Group6=“7”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4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57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E4A7-A3B7-4348-8406-C1C73B4B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inter-regular"/>
              </a:rPr>
              <a:t>Greedy and non-Greedy Quantification </a:t>
            </a:r>
            <a:br>
              <a:rPr lang="en-US" sz="3600" b="0" i="0" dirty="0">
                <a:effectLst/>
                <a:latin typeface="inter-regular"/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468C60-0BE0-4767-9A18-38F23D3BF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8823"/>
              </p:ext>
            </p:extLst>
          </p:nvPr>
        </p:nvGraphicFramePr>
        <p:xfrm>
          <a:off x="518160" y="2722348"/>
          <a:ext cx="9299608" cy="232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413">
                  <a:extLst>
                    <a:ext uri="{9D8B030D-6E8A-4147-A177-3AD203B41FA5}">
                      <a16:colId xmlns:a16="http://schemas.microsoft.com/office/drawing/2014/main" val="3031329702"/>
                    </a:ext>
                  </a:extLst>
                </a:gridCol>
                <a:gridCol w="4215865">
                  <a:extLst>
                    <a:ext uri="{9D8B030D-6E8A-4147-A177-3AD203B41FA5}">
                      <a16:colId xmlns:a16="http://schemas.microsoft.com/office/drawing/2014/main" val="843611804"/>
                    </a:ext>
                  </a:extLst>
                </a:gridCol>
                <a:gridCol w="2945330">
                  <a:extLst>
                    <a:ext uri="{9D8B030D-6E8A-4147-A177-3AD203B41FA5}">
                      <a16:colId xmlns:a16="http://schemas.microsoft.com/office/drawing/2014/main" val="3232789068"/>
                    </a:ext>
                  </a:extLst>
                </a:gridCol>
              </a:tblGrid>
              <a:tr h="4135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pattern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matched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6250"/>
                  </a:ext>
                </a:extLst>
              </a:tr>
              <a:tr h="617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\/.*?\/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“/website!#91subdir/123$8734/”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“/website!#91subdir/”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31381"/>
                  </a:ext>
                </a:extLst>
              </a:tr>
              <a:tr h="617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&lt;div&gt;(.+)&lt;/div&gt;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“&lt;div&gt;Text1&lt;/div&gt; &lt;div&gt;&lt;/div&gt;”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&lt;div&gt;Text1&lt;/div&gt;”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Group1=Text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44182"/>
                  </a:ext>
                </a:extLst>
              </a:tr>
              <a:tr h="617072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&lt;div&gt;(.+?)&lt;/div&gt;</a:t>
                      </a:r>
                    </a:p>
                    <a:p>
                      <a:pPr algn="ctr" fontAlgn="t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“&lt;div&gt;Text1&lt;/div&gt; &lt;div&gt;&lt;/div&gt;”</a:t>
                      </a:r>
                    </a:p>
                    <a:p>
                      <a:pPr algn="ctr" fontAlgn="t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“Text1”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4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68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EB3E-CCC7-4348-B88B-767F5FB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</a:rPr>
              <a:t>Positive/Negative look ahead/behind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FF700-E124-4761-8028-71B86D524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70841"/>
              </p:ext>
            </p:extLst>
          </p:nvPr>
        </p:nvGraphicFramePr>
        <p:xfrm>
          <a:off x="579805" y="1628339"/>
          <a:ext cx="9103359" cy="476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031329702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843611804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3232789068"/>
                    </a:ext>
                  </a:extLst>
                </a:gridCol>
              </a:tblGrid>
              <a:tr h="6227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6250"/>
                  </a:ext>
                </a:extLst>
              </a:tr>
              <a:tr h="9860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(?=foo)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Lookahead</a:t>
                      </a:r>
                    </a:p>
                    <a:p>
                      <a:pPr fontAlgn="base"/>
                      <a:r>
                        <a:rPr lang="en-US" sz="1400" dirty="0">
                          <a:effectLst/>
                        </a:rPr>
                        <a:t>Asserts that what immediately follows the current position in the string is </a:t>
                      </a:r>
                      <a:r>
                        <a:rPr lang="en-US" sz="1400" i="1" dirty="0">
                          <a:effectLst/>
                          <a:latin typeface="inherit"/>
                        </a:rPr>
                        <a:t>foo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a(?=b)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31381"/>
                  </a:ext>
                </a:extLst>
              </a:tr>
              <a:tr h="8995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(?&lt;=foo)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Lookbehind</a:t>
                      </a:r>
                    </a:p>
                    <a:p>
                      <a:pPr fontAlgn="base"/>
                      <a:r>
                        <a:rPr lang="en-US" sz="1400" dirty="0">
                          <a:effectLst/>
                        </a:rPr>
                        <a:t>Asserts that what immediately precedes the current position in the string is </a:t>
                      </a:r>
                      <a:r>
                        <a:rPr lang="en-US" sz="1400" i="1" dirty="0">
                          <a:effectLst/>
                          <a:latin typeface="inherit"/>
                        </a:rPr>
                        <a:t>foo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(?&lt;=b)a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474950"/>
                  </a:ext>
                </a:extLst>
              </a:tr>
              <a:tr h="9860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(?!foo)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 Lookahead</a:t>
                      </a:r>
                    </a:p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 that what immediately follows the current position in the string is not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a(?!c)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356"/>
                  </a:ext>
                </a:extLst>
              </a:tr>
              <a:tr h="9860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(?&lt;!foo)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 Lookbehind</a:t>
                      </a:r>
                    </a:p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a match where the specified characters are present, but NOT at the beginning (or at the end) of a word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(?&lt;!b)a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72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ook, person&#10;&#10;Description automatically generated">
            <a:extLst>
              <a:ext uri="{FF2B5EF4-FFF2-40B4-BE49-F238E27FC236}">
                <a16:creationId xmlns:a16="http://schemas.microsoft.com/office/drawing/2014/main" id="{216038CD-DDB7-4260-9E2B-509E12F37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2" y="115226"/>
            <a:ext cx="5684002" cy="6627547"/>
          </a:xfrm>
        </p:spPr>
      </p:pic>
    </p:spTree>
    <p:extLst>
      <p:ext uri="{BB962C8B-B14F-4D97-AF65-F5344CB8AC3E}">
        <p14:creationId xmlns:p14="http://schemas.microsoft.com/office/powerpoint/2010/main" val="256270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0318-C10B-443E-ABD2-77412DEF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DA7D-6A6C-4CDF-A01E-1BDFBFED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https://regex101.com/</a:t>
            </a:r>
            <a:r>
              <a:rPr lang="en-US" dirty="0"/>
              <a:t>  - regex testing service</a:t>
            </a:r>
          </a:p>
          <a:p>
            <a:r>
              <a:rPr lang="en-US" dirty="0">
                <a:hlinkClick r:id="rId3"/>
              </a:rPr>
              <a:t>https://regexlearn.com/playground</a:t>
            </a:r>
            <a:r>
              <a:rPr lang="en-US" dirty="0"/>
              <a:t> - regex testing service</a:t>
            </a:r>
          </a:p>
          <a:p>
            <a:r>
              <a:rPr lang="en-US" dirty="0">
                <a:hlinkClick r:id="rId4"/>
              </a:rPr>
              <a:t>https://regexone.com/</a:t>
            </a:r>
            <a:r>
              <a:rPr lang="en-US" dirty="0"/>
              <a:t>  - interactive tutorial</a:t>
            </a:r>
          </a:p>
          <a:p>
            <a:r>
              <a:rPr lang="en-US" dirty="0">
                <a:hlinkClick r:id="rId5"/>
              </a:rPr>
              <a:t>https://regexlearn.com/</a:t>
            </a:r>
            <a:r>
              <a:rPr lang="en-US" dirty="0"/>
              <a:t> - interactive tutorial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9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D238076-8852-45DD-97BB-64CAEEF0C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2063"/>
              </p:ext>
            </p:extLst>
          </p:nvPr>
        </p:nvGraphicFramePr>
        <p:xfrm>
          <a:off x="655586" y="790137"/>
          <a:ext cx="4359176" cy="57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88">
                  <a:extLst>
                    <a:ext uri="{9D8B030D-6E8A-4147-A177-3AD203B41FA5}">
                      <a16:colId xmlns:a16="http://schemas.microsoft.com/office/drawing/2014/main" val="3409769676"/>
                    </a:ext>
                  </a:extLst>
                </a:gridCol>
                <a:gridCol w="2179588">
                  <a:extLst>
                    <a:ext uri="{9D8B030D-6E8A-4147-A177-3AD203B41FA5}">
                      <a16:colId xmlns:a16="http://schemas.microsoft.com/office/drawing/2014/main" val="1277545078"/>
                    </a:ext>
                  </a:extLst>
                </a:gridCol>
              </a:tblGrid>
              <a:tr h="2222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322524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single character of: a, b or c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9566413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[^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character except: a, b or c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6966938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[a-z]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character in the range: a-z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3147196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[^a-z]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character not in the range: a-z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0961219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-Z]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character in the range: a-z or A-Z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570066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single character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5368580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a|b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Alternate - match either a or b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6693194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\s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whitespace character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598568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\S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non-whitespace character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9727880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\d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digit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72643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\D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non-digit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0273200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\w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word character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4387976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\W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non-word character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4990524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(?:...)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 everything enclosed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0498641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(...)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 everything enclosed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0022448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a?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 or one of a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3745661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a*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 or more of a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9230536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 a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1110402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a{3}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Exactly 3 of a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9941588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a{3,}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or more of a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9752578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a{3,6}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3 and 6 of a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165921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of string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3415852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of string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1068182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\b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word boundary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0440886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\B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Non-word boundary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9692042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E4D1133-B725-4D38-91B9-D13787403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09430"/>
              </p:ext>
            </p:extLst>
          </p:nvPr>
        </p:nvGraphicFramePr>
        <p:xfrm>
          <a:off x="6199738" y="790137"/>
          <a:ext cx="4359176" cy="17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88">
                  <a:extLst>
                    <a:ext uri="{9D8B030D-6E8A-4147-A177-3AD203B41FA5}">
                      <a16:colId xmlns:a16="http://schemas.microsoft.com/office/drawing/2014/main" val="3409769676"/>
                    </a:ext>
                  </a:extLst>
                </a:gridCol>
                <a:gridCol w="2179588">
                  <a:extLst>
                    <a:ext uri="{9D8B030D-6E8A-4147-A177-3AD203B41FA5}">
                      <a16:colId xmlns:a16="http://schemas.microsoft.com/office/drawing/2014/main" val="1277545078"/>
                    </a:ext>
                  </a:extLst>
                </a:gridCol>
              </a:tblGrid>
              <a:tr h="2222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322524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(?=foo)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Lookahead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9566413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(?&lt;=foo)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Lookbehind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6966938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(?!foo)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 Lookahead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3147196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(?&lt;!foo)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 Lookbehind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0961219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(.+?)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Non-greedy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570066"/>
                  </a:ext>
                </a:extLst>
              </a:tr>
              <a:tr h="2222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(.*?)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Non-greedy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536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7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42A8F21-DB55-4CC1-BF9B-37AAEBB6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93" y="1520687"/>
            <a:ext cx="6426724" cy="50530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58394B-8E02-4D7D-8A21-3229A931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/>
              <a:t>An average programmer </a:t>
            </a:r>
          </a:p>
        </p:txBody>
      </p:sp>
    </p:spTree>
    <p:extLst>
      <p:ext uri="{BB962C8B-B14F-4D97-AF65-F5344CB8AC3E}">
        <p14:creationId xmlns:p14="http://schemas.microsoft.com/office/powerpoint/2010/main" val="257986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erson with her mouth open next to another person with her hands on her face&#10;&#10;Description automatically generated with low confidence">
            <a:extLst>
              <a:ext uri="{FF2B5EF4-FFF2-40B4-BE49-F238E27FC236}">
                <a16:creationId xmlns:a16="http://schemas.microsoft.com/office/drawing/2014/main" id="{286F2EA8-0C0E-48B7-A0AD-3A9C69126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47" y="225708"/>
            <a:ext cx="6346143" cy="6406583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DAAAE2-9B0C-4D66-BFFC-0EAA53AA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1209"/>
          </a:xfrm>
          <a:solidFill>
            <a:schemeClr val="bg1"/>
          </a:solidFill>
        </p:spPr>
        <p:txBody>
          <a:bodyPr/>
          <a:lstStyle/>
          <a:p>
            <a:r>
              <a:rPr lang="en-US" sz="3600" b="1" dirty="0"/>
              <a:t>An average QA Engineer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36C132-2F61-4A7D-9AD2-D0B45ED6E933}"/>
              </a:ext>
            </a:extLst>
          </p:cNvPr>
          <p:cNvSpPr/>
          <p:nvPr/>
        </p:nvSpPr>
        <p:spPr>
          <a:xfrm>
            <a:off x="6346758" y="1371600"/>
            <a:ext cx="3022289" cy="3528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masis MT Pro Black" panose="02040A04050005020304" pitchFamily="18" charset="0"/>
              </a:rPr>
              <a:t>I heard he can write </a:t>
            </a:r>
            <a:r>
              <a:rPr lang="en-US" sz="4800" dirty="0" err="1">
                <a:latin typeface="Amasis MT Pro Black" panose="02040A04050005020304" pitchFamily="18" charset="0"/>
              </a:rPr>
              <a:t>regexp</a:t>
            </a:r>
            <a:endParaRPr lang="en-US" sz="48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1F0D71-8138-4299-86F1-AD9670EB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Basic concepts 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AF02C6A-16D1-4ED4-889A-9939ADF0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inter-regular"/>
              </a:rPr>
              <a:t>Characters</a:t>
            </a:r>
          </a:p>
          <a:p>
            <a:r>
              <a:rPr lang="en-US" sz="3600" b="0" i="0" dirty="0">
                <a:effectLst/>
                <a:latin typeface="inter-regular"/>
              </a:rPr>
              <a:t>Quantifiers</a:t>
            </a:r>
          </a:p>
          <a:p>
            <a:r>
              <a:rPr lang="en-US" sz="3600" dirty="0"/>
              <a:t>Metacharacters</a:t>
            </a:r>
          </a:p>
          <a:p>
            <a:r>
              <a:rPr lang="en-US" sz="3600" dirty="0">
                <a:latin typeface="Segoe UI" panose="020B0502040204020203" pitchFamily="34" charset="0"/>
              </a:rPr>
              <a:t>Grouping</a:t>
            </a:r>
            <a:endParaRPr lang="en-US" sz="3600" b="0" i="0" dirty="0">
              <a:effectLst/>
              <a:latin typeface="Segoe UI" panose="020B0502040204020203" pitchFamily="34" charset="0"/>
            </a:endParaRPr>
          </a:p>
          <a:p>
            <a:r>
              <a:rPr lang="en-US" sz="3600" b="0" i="0" dirty="0">
                <a:effectLst/>
                <a:latin typeface="Segoe UI" panose="020B0502040204020203" pitchFamily="34" charset="0"/>
              </a:rPr>
              <a:t>Special Sequences</a:t>
            </a:r>
          </a:p>
          <a:p>
            <a:pPr marL="0" indent="0">
              <a:buNone/>
            </a:pP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84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9383-F900-4944-852C-40DBB9E4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1E2B-56C6-4ABE-AC53-5EFEE3FE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–P  “pattern” file.txt</a:t>
            </a:r>
          </a:p>
          <a:p>
            <a:pPr lvl="1"/>
            <a:r>
              <a:rPr lang="en-US" i="1" dirty="0"/>
              <a:t>-p = Interpret  PATTERN as a Perl regular expression.</a:t>
            </a:r>
          </a:p>
          <a:p>
            <a:r>
              <a:rPr lang="en-US" dirty="0"/>
              <a:t>sed –r “s/pattern/replace/” file.txt</a:t>
            </a:r>
          </a:p>
          <a:p>
            <a:pPr lvl="1"/>
            <a:r>
              <a:rPr lang="en-US" i="1" dirty="0"/>
              <a:t>-r = use extended regular expressions in the script.</a:t>
            </a:r>
          </a:p>
          <a:p>
            <a:r>
              <a:rPr lang="en-US" altLang="en-US" dirty="0" err="1"/>
              <a:t>perl</a:t>
            </a:r>
            <a:r>
              <a:rPr lang="en-US" altLang="en-US" dirty="0"/>
              <a:t> -p -e "s/pattern/</a:t>
            </a:r>
            <a:r>
              <a:rPr lang="en-US" altLang="en-US" dirty="0" err="1"/>
              <a:t>replace_string</a:t>
            </a:r>
            <a:r>
              <a:rPr lang="en-US" altLang="en-US" dirty="0"/>
              <a:t>/g" file.txt</a:t>
            </a:r>
          </a:p>
          <a:p>
            <a:pPr lvl="1"/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-p = loop over lines and print each line (after processing) </a:t>
            </a:r>
          </a:p>
          <a:p>
            <a:pPr lvl="1"/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-e = command line script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6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1324-7F75-49B2-AC2C-123960C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Characters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F74EEE-8470-42E8-9B33-29F9C40F5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20806"/>
              </p:ext>
            </p:extLst>
          </p:nvPr>
        </p:nvGraphicFramePr>
        <p:xfrm>
          <a:off x="518160" y="2361519"/>
          <a:ext cx="9103359" cy="219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031329702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843611804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3232789068"/>
                    </a:ext>
                  </a:extLst>
                </a:gridCol>
              </a:tblGrid>
              <a:tr h="39760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6250"/>
                  </a:ext>
                </a:extLst>
              </a:tr>
              <a:tr h="40312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Finds “a” character in the text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31381"/>
                  </a:ext>
                </a:extLst>
              </a:tr>
              <a:tr h="44730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Finds “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Ea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”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Ea</a:t>
                      </a:r>
                      <a:endParaRPr lang="en-US" sz="32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356"/>
                  </a:ext>
                </a:extLst>
              </a:tr>
              <a:tr h="5593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Hello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Finds “Hello”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Hello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4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3385-42AD-431B-B9B4-D6C27AF4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Quantifiers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BCEB91-243B-44A7-AD28-539AF7A60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4700"/>
              </p:ext>
            </p:extLst>
          </p:nvPr>
        </p:nvGraphicFramePr>
        <p:xfrm>
          <a:off x="518160" y="1808480"/>
          <a:ext cx="9103359" cy="444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031329702"/>
                    </a:ext>
                  </a:extLst>
                </a:gridCol>
                <a:gridCol w="3056909">
                  <a:extLst>
                    <a:ext uri="{9D8B030D-6E8A-4147-A177-3AD203B41FA5}">
                      <a16:colId xmlns:a16="http://schemas.microsoft.com/office/drawing/2014/main" val="843611804"/>
                    </a:ext>
                  </a:extLst>
                </a:gridCol>
                <a:gridCol w="3011997">
                  <a:extLst>
                    <a:ext uri="{9D8B030D-6E8A-4147-A177-3AD203B41FA5}">
                      <a16:colId xmlns:a16="http://schemas.microsoft.com/office/drawing/2014/main" val="3232789068"/>
                    </a:ext>
                  </a:extLst>
                </a:gridCol>
              </a:tblGrid>
              <a:tr h="3948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6250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	0 or 1 time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?</a:t>
                      </a:r>
                      <a:endParaRPr lang="en-US" sz="32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31381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 or more times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+</a:t>
                      </a:r>
                      <a:endParaRPr lang="en-US" sz="3200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356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 or more times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1684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{x}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 times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{3}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04455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{x,}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 or more times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{2,}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48860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&gt;=x and &lt;=y times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{1,4}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60006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{,y}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 or &lt;=y times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{,5}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6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3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1324-7F75-49B2-AC2C-123960C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Metacharacters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F74EEE-8470-42E8-9B33-29F9C40F5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36435"/>
              </p:ext>
            </p:extLst>
          </p:nvPr>
        </p:nvGraphicFramePr>
        <p:xfrm>
          <a:off x="518160" y="1808480"/>
          <a:ext cx="9103359" cy="341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031329702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843611804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3232789068"/>
                    </a:ext>
                  </a:extLst>
                </a:gridCol>
              </a:tblGrid>
              <a:tr h="39489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6250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Starts with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inter-bold"/>
                        </a:rPr>
                        <a:t> 	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^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Hello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31381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Ends with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$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356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Any character (except newline character)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He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..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1684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Either or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|</a:t>
                      </a:r>
                      <a:r>
                        <a:rPr lang="hy-AM" sz="3200" dirty="0">
                          <a:solidFill>
                            <a:schemeClr val="tx1"/>
                          </a:solidFill>
                        </a:rPr>
                        <a:t>Ողջույն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04455"/>
                  </a:ext>
                </a:extLst>
              </a:tr>
              <a:tr h="5751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\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special sequence/escape characters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25\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$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6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82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1324-7F75-49B2-AC2C-123960C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Grouping 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F74EEE-8470-42E8-9B33-29F9C40F5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93379"/>
              </p:ext>
            </p:extLst>
          </p:nvPr>
        </p:nvGraphicFramePr>
        <p:xfrm>
          <a:off x="518160" y="1615440"/>
          <a:ext cx="9103359" cy="393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031329702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843611804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3232789068"/>
                    </a:ext>
                  </a:extLst>
                </a:gridCol>
              </a:tblGrid>
              <a:tr h="4135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6250"/>
                  </a:ext>
                </a:extLst>
              </a:tr>
              <a:tr h="617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Capture and group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^</a:t>
                      </a:r>
                      <a:r>
                        <a:rPr lang="de-DE" sz="200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de-DE" sz="2000" dirty="0"/>
                        <a:t>abc(xyz)</a:t>
                      </a:r>
                      <a:r>
                        <a:rPr lang="de-DE" sz="2000" dirty="0">
                          <a:highlight>
                            <a:srgbClr val="00FF00"/>
                          </a:highlight>
                        </a:rPr>
                        <a:t>)</a:t>
                      </a:r>
                      <a:r>
                        <a:rPr lang="de-DE" sz="2000" dirty="0"/>
                        <a:t>$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31381"/>
                  </a:ext>
                </a:extLst>
              </a:tr>
              <a:tr h="617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(:?)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(non-c­apt­uring) group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^</a:t>
                      </a:r>
                      <a:r>
                        <a:rPr lang="de-DE" sz="2000" dirty="0">
                          <a:highlight>
                            <a:srgbClr val="00FF00"/>
                          </a:highlight>
                        </a:rPr>
                        <a:t>(?:</a:t>
                      </a:r>
                      <a:r>
                        <a:rPr lang="de-DE" sz="2000" dirty="0"/>
                        <a:t>abc</a:t>
                      </a:r>
                      <a:r>
                        <a:rPr lang="de-DE" sz="2000" dirty="0">
                          <a:highlight>
                            <a:srgbClr val="00FF00"/>
                          </a:highlight>
                        </a:rPr>
                        <a:t>)</a:t>
                      </a:r>
                      <a:r>
                        <a:rPr lang="de-DE" sz="2000" dirty="0"/>
                        <a:t>(xyz)$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44182"/>
                  </a:ext>
                </a:extLst>
              </a:tr>
              <a:tr h="16821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marL="1016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 set of characters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[0-9]</a:t>
                      </a:r>
                      <a:r>
                        <a:rPr lang="hy-AM" sz="2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[</a:t>
                      </a:r>
                      <a:r>
                        <a:rPr lang="hy-AM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գմ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]</a:t>
                      </a:r>
                      <a:r>
                        <a:rPr lang="hy-AM" sz="2000" b="0" dirty="0">
                          <a:solidFill>
                            <a:schemeClr val="tx1"/>
                          </a:solidFill>
                        </a:rPr>
                        <a:t>րել,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[A-Z][a-z]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[a-mA-M0-4]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[+-?*]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356"/>
                  </a:ext>
                </a:extLst>
              </a:tr>
              <a:tr h="6064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[^]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Anything except this characters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52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8151</TotalTime>
  <Words>971</Words>
  <Application>Microsoft Office PowerPoint</Application>
  <PresentationFormat>Widescreen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Amasis MT Pro Black</vt:lpstr>
      <vt:lpstr>Arial</vt:lpstr>
      <vt:lpstr>Arial Unicode MS</vt:lpstr>
      <vt:lpstr>Calibri</vt:lpstr>
      <vt:lpstr>inherit</vt:lpstr>
      <vt:lpstr>inter-bold</vt:lpstr>
      <vt:lpstr>inter-regular</vt:lpstr>
      <vt:lpstr>Segoe UI</vt:lpstr>
      <vt:lpstr>Stencil</vt:lpstr>
      <vt:lpstr>Trebuchet MS</vt:lpstr>
      <vt:lpstr>Verdana</vt:lpstr>
      <vt:lpstr>Wingdings 3</vt:lpstr>
      <vt:lpstr>Facet</vt:lpstr>
      <vt:lpstr>REG(EXP?)</vt:lpstr>
      <vt:lpstr>An average programmer </vt:lpstr>
      <vt:lpstr>An average QA Engineer </vt:lpstr>
      <vt:lpstr>Basic concepts </vt:lpstr>
      <vt:lpstr>Tools</vt:lpstr>
      <vt:lpstr>Characters</vt:lpstr>
      <vt:lpstr>Quantifiers</vt:lpstr>
      <vt:lpstr>Metacharacters</vt:lpstr>
      <vt:lpstr>Grouping </vt:lpstr>
      <vt:lpstr>Special Sequences 1</vt:lpstr>
      <vt:lpstr>Special Sequences 2</vt:lpstr>
      <vt:lpstr>When you were just introduced to the regexp </vt:lpstr>
      <vt:lpstr>Advanced concepts </vt:lpstr>
      <vt:lpstr>Grouping (Advanced)</vt:lpstr>
      <vt:lpstr>Greedy and non-Greedy Quantification  </vt:lpstr>
      <vt:lpstr>Positive/Negative look ahead/behind</vt:lpstr>
      <vt:lpstr>PowerPoint Presentation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REGEXP</dc:title>
  <dc:creator>Davtyan, Arman (DI SW ICS CAL DS CPM)</dc:creator>
  <cp:lastModifiedBy>Davtyan, Arman (DI SW ICS CAL DS CPM)</cp:lastModifiedBy>
  <cp:revision>53</cp:revision>
  <cp:lastPrinted>2022-07-15T12:23:33Z</cp:lastPrinted>
  <dcterms:created xsi:type="dcterms:W3CDTF">2022-07-09T22:36:08Z</dcterms:created>
  <dcterms:modified xsi:type="dcterms:W3CDTF">2022-07-15T14:27:11Z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