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1" r:id="rId7"/>
    <p:sldId id="269" r:id="rId8"/>
    <p:sldId id="270" r:id="rId9"/>
    <p:sldId id="272" r:id="rId10"/>
    <p:sldId id="273" r:id="rId11"/>
    <p:sldId id="274" r:id="rId12"/>
    <p:sldId id="275" r:id="rId13"/>
    <p:sldId id="277" r:id="rId14"/>
    <p:sldId id="276" r:id="rId15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111" d="100"/>
          <a:sy n="111" d="100"/>
        </p:scale>
        <p:origin x="756" y="-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948" y="1399459"/>
            <a:ext cx="8735325" cy="2000251"/>
          </a:xfrm>
        </p:spPr>
        <p:txBody>
          <a:bodyPr rtlCol="0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Evil Twin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attacks factor into corporate risk assessments, and what measures can organizations take to address and avoid this threat?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1190" y="3573016"/>
            <a:ext cx="8735325" cy="1752600"/>
          </a:xfrm>
        </p:spPr>
        <p:txBody>
          <a:bodyPr rtlCol="0"/>
          <a:lstStyle/>
          <a:p>
            <a:pPr rtl="0"/>
            <a:r>
              <a:rPr lang="en-gb" dirty="0"/>
              <a:t>By Aleksandar </a:t>
            </a:r>
            <a:r>
              <a:rPr lang="en-gb" dirty="0" err="1"/>
              <a:t>Garkov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9E4-506E-0A4B-20AB-95C107F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924944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GB" dirty="0"/>
              <a:t>Imagine you're at your </a:t>
            </a:r>
            <a:r>
              <a:rPr lang="en-GB" dirty="0" err="1"/>
              <a:t>favorite</a:t>
            </a:r>
            <a:r>
              <a:rPr lang="en-GB" dirty="0"/>
              <a:t> café, and you see two </a:t>
            </a:r>
            <a:r>
              <a:rPr lang="en-GB" dirty="0" err="1"/>
              <a:t>WiFi</a:t>
            </a:r>
            <a:r>
              <a:rPr lang="en-GB" dirty="0"/>
              <a:t> networks with the same name. How would you determine which one is safe to use?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42544-0B0C-AEE8-392E-F509FE7025BE}"/>
              </a:ext>
            </a:extLst>
          </p:cNvPr>
          <p:cNvSpPr txBox="1"/>
          <p:nvPr/>
        </p:nvSpPr>
        <p:spPr>
          <a:xfrm>
            <a:off x="11630377" y="6334780"/>
            <a:ext cx="5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22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BE19-60E8-644F-6D76-048C9B0C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00" y="2492896"/>
            <a:ext cx="10360501" cy="1223963"/>
          </a:xfrm>
        </p:spPr>
        <p:txBody>
          <a:bodyPr/>
          <a:lstStyle/>
          <a:p>
            <a:r>
              <a:rPr lang="en-GB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289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The essence/what is an Evil Twin Wi-Fi Attack </a:t>
            </a:r>
          </a:p>
          <a:p>
            <a:pPr rtl="0"/>
            <a:r>
              <a:rPr lang="en-gb" dirty="0"/>
              <a:t>How dangerous is it to organizations?</a:t>
            </a:r>
          </a:p>
          <a:p>
            <a:pPr rtl="0"/>
            <a:r>
              <a:rPr lang="en-gb" dirty="0"/>
              <a:t>How can it be prevented?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957EA-6077-A855-AFAF-798C07268EA4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CA5F-8AF7-0B27-2A9E-8E0D8A3A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Evil Twin Wi-Fi attack</a:t>
            </a:r>
          </a:p>
        </p:txBody>
      </p:sp>
      <p:pic>
        <p:nvPicPr>
          <p:cNvPr id="5" name="Content Placeholder 4" descr="A cup of coffee on a table">
            <a:extLst>
              <a:ext uri="{FF2B5EF4-FFF2-40B4-BE49-F238E27FC236}">
                <a16:creationId xmlns:a16="http://schemas.microsoft.com/office/drawing/2014/main" id="{D24C6D3A-53AF-DA32-8A85-42A359113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73" y="1701800"/>
            <a:ext cx="6803878" cy="446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C1F4B-D5A6-3FF9-06AA-421974304C4F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03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AF61-B5B2-EBA4-BFBB-AB4298B4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GB" dirty="0"/>
              <a:t>What is an Evil Twin Wi-Fi attack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D20314-995F-80F7-6EEE-A9B02B8B4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548680"/>
            <a:ext cx="3456296" cy="5984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3E34BA32-BCBD-FDBB-717C-D2CC9907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35847"/>
            <a:ext cx="6185772" cy="4682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32447-54C0-E66E-2972-1EF94A771AEB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48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2573-AFC1-DD91-0793-B12939C0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GB" dirty="0"/>
              <a:t>What tools does the attacker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59A45-B707-BBF4-2A19-F514087D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GB"/>
              <a:t>Dedicated Wi-Fi antenna </a:t>
            </a:r>
          </a:p>
          <a:p>
            <a:r>
              <a:rPr lang="en-GB"/>
              <a:t>Kali Linux integrated tools</a:t>
            </a:r>
          </a:p>
          <a:p>
            <a:r>
              <a:rPr lang="en-GB"/>
              <a:t>Hosted Captive Portal on an Apache server</a:t>
            </a:r>
          </a:p>
          <a:p>
            <a:r>
              <a:rPr lang="en-GB"/>
              <a:t>Running Database to store info</a:t>
            </a:r>
            <a:endParaRPr lang="en-GB" dirty="0"/>
          </a:p>
        </p:txBody>
      </p:sp>
      <p:pic>
        <p:nvPicPr>
          <p:cNvPr id="6" name="Picture 5" descr="A close-up of a computer mouse&#10;&#10;Description automatically generated">
            <a:extLst>
              <a:ext uri="{FF2B5EF4-FFF2-40B4-BE49-F238E27FC236}">
                <a16:creationId xmlns:a16="http://schemas.microsoft.com/office/drawing/2014/main" id="{3B1B4984-22AF-8E7B-8018-8147EC6C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85" y="1706880"/>
            <a:ext cx="4465320" cy="44653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460AA-D825-D011-2433-8C92CD423700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25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8FE8C06-B705-D6F8-372F-23D972A1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0284" y="-89215"/>
            <a:ext cx="13433185" cy="7036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27F95-06C4-1448-6DD3-0C441D36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4077072"/>
            <a:ext cx="4248472" cy="12239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Live Demo Stealing Credentials</a:t>
            </a:r>
          </a:p>
        </p:txBody>
      </p:sp>
    </p:spTree>
    <p:extLst>
      <p:ext uri="{BB962C8B-B14F-4D97-AF65-F5344CB8AC3E}">
        <p14:creationId xmlns:p14="http://schemas.microsoft.com/office/powerpoint/2010/main" val="30287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774-6C5C-9B32-A9BD-3E510A95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Summarizing the steps from attacker’s POV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28B4A-B757-2BD1-C6E0-66669CCB5F27}"/>
              </a:ext>
            </a:extLst>
          </p:cNvPr>
          <p:cNvSpPr txBox="1"/>
          <p:nvPr/>
        </p:nvSpPr>
        <p:spPr>
          <a:xfrm>
            <a:off x="1341884" y="1628800"/>
            <a:ext cx="7323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/>
              <a:t>Started Wi-Fi access point with same SSID from the dedicated Wi-Fi card</a:t>
            </a:r>
          </a:p>
          <a:p>
            <a:pPr marL="514350" indent="-514350">
              <a:buAutoNum type="arabicPeriod"/>
            </a:pPr>
            <a:r>
              <a:rPr lang="en-GB" sz="2800" dirty="0"/>
              <a:t>Started DNSMASQ to create a small internet structure assigning Ips to the victims</a:t>
            </a:r>
          </a:p>
          <a:p>
            <a:pPr marL="514350" indent="-514350">
              <a:buAutoNum type="arabicPeriod"/>
            </a:pPr>
            <a:r>
              <a:rPr lang="en-GB" sz="2800" dirty="0"/>
              <a:t>Started the </a:t>
            </a:r>
            <a:r>
              <a:rPr lang="en-GB" sz="2800" dirty="0" err="1"/>
              <a:t>apache</a:t>
            </a:r>
            <a:r>
              <a:rPr lang="en-GB" sz="2800" dirty="0"/>
              <a:t> server containing the captive portal</a:t>
            </a:r>
          </a:p>
          <a:p>
            <a:pPr marL="514350" indent="-514350">
              <a:buAutoNum type="arabicPeriod"/>
            </a:pPr>
            <a:r>
              <a:rPr lang="en-GB" sz="2800" dirty="0"/>
              <a:t>Waiting for credentials capture in MySQL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CF013-D9B1-B549-E1EC-14A8A052772F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79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CFB3-B365-DD80-AAF0-C7AF54FF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GB" dirty="0"/>
              <a:t>How dangerous it is for organisations?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9A46-BF88-EB16-34F7-610DBAA34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963761" cy="44653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Graphik LC Web"/>
              </a:rPr>
              <a:t>1. T</a:t>
            </a:r>
            <a:r>
              <a:rPr lang="en-GB" b="0" i="0" dirty="0">
                <a:effectLst/>
                <a:latin typeface="Graphik LC Web"/>
              </a:rPr>
              <a:t>he hacker can now monitor your connection, they can log keystrokes and see your activity as you browse the internet</a:t>
            </a:r>
          </a:p>
          <a:p>
            <a:r>
              <a:rPr lang="en-GB" dirty="0">
                <a:latin typeface="Graphik LC Web"/>
              </a:rPr>
              <a:t>2. </a:t>
            </a:r>
            <a:r>
              <a:rPr lang="en-GB" b="0" i="0" dirty="0">
                <a:effectLst/>
                <a:latin typeface="Graphik LC Web"/>
              </a:rPr>
              <a:t>This can allow them to steal login details, view sensitive and confidential organizational information, and potentially further compromise your device.</a:t>
            </a:r>
            <a:endParaRPr lang="en-GB" dirty="0">
              <a:latin typeface="Graphik LC Web"/>
            </a:endParaRPr>
          </a:p>
          <a:p>
            <a:r>
              <a:rPr lang="en-GB" b="0" i="0" dirty="0">
                <a:effectLst/>
                <a:latin typeface="Graphik LC Web"/>
              </a:rPr>
              <a:t>3. Hackers can inject malware and </a:t>
            </a:r>
            <a:r>
              <a:rPr lang="en-GB" dirty="0">
                <a:latin typeface="Graphik LC Web"/>
              </a:rPr>
              <a:t>ransomware</a:t>
            </a:r>
            <a:r>
              <a:rPr lang="en-GB" b="0" i="0" dirty="0">
                <a:effectLst/>
                <a:latin typeface="Graphik LC Web"/>
              </a:rPr>
              <a:t> that can give them remote access and control of your device even after you’ve logged off.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D07E-A533-BE4F-D7D0-8035979883B2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27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F90-000C-1E88-7AA3-F62BD0C0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it be prevented?</a:t>
            </a:r>
            <a:br>
              <a:rPr lang="en-gb" dirty="0"/>
            </a:br>
            <a:r>
              <a:rPr lang="en-gb" dirty="0"/>
              <a:t>Easiest and the most effective ways: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DC16-B3F7-5BE3-0692-135A4FDB6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492153" cy="4465320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 i="0" dirty="0">
                <a:effectLst/>
                <a:latin typeface="Graphik LC Web"/>
              </a:rPr>
              <a:t>Pay attention to Wi-Fi names</a:t>
            </a:r>
            <a:r>
              <a:rPr lang="en-GB" sz="2600" b="0" i="0" dirty="0">
                <a:effectLst/>
                <a:latin typeface="Graphik LC Web"/>
              </a:rPr>
              <a:t>: Not all hackers are savvy, and some are lazy enough to set up fake Wi-Fi connections with misspelled words, so look for any obvious errors as a sign of attack.</a:t>
            </a:r>
            <a:endParaRPr lang="en-GB" sz="2600" b="1" i="0" dirty="0">
              <a:effectLst/>
              <a:latin typeface="Graphik LC Web"/>
            </a:endParaRPr>
          </a:p>
          <a:p>
            <a:r>
              <a:rPr lang="en-GB" sz="2600" b="1" i="0" dirty="0">
                <a:effectLst/>
                <a:latin typeface="Graphik LC Web"/>
              </a:rPr>
              <a:t>Listen to any alerts: </a:t>
            </a:r>
            <a:r>
              <a:rPr lang="en-GB" sz="2600" b="0" i="0" dirty="0">
                <a:effectLst/>
                <a:latin typeface="Graphik LC Web"/>
              </a:rPr>
              <a:t>If your device warns you that a Wi-Fi connection is insecure, you’re better off not connecting to it, even if it looks legitimate.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1" i="0" dirty="0">
                <a:effectLst/>
                <a:latin typeface="Graphik LC Web"/>
              </a:rPr>
              <a:t>Use a VPN: </a:t>
            </a:r>
            <a:r>
              <a:rPr lang="en-GB" sz="2600" b="0" i="0" dirty="0">
                <a:effectLst/>
                <a:latin typeface="Graphik LC Web"/>
              </a:rPr>
              <a:t>VPNs were made to prevent hackers (and anyone) from monitoring your online activity. It’s a good tool to stay private and secure, even if you connect to an evil twin Wi-Fi.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1" i="0" dirty="0">
                <a:effectLst/>
                <a:latin typeface="Graphik LC Web"/>
              </a:rPr>
              <a:t>Only browse HTTPS sites: </a:t>
            </a:r>
            <a:r>
              <a:rPr lang="en-GB" sz="2600" b="0" i="0" dirty="0">
                <a:effectLst/>
                <a:latin typeface="Graphik LC Web"/>
              </a:rPr>
              <a:t>Most browsers offer this by default, as HTTPS connections are encrypted to prevent onlookers from seeing your activity. If your browser notes that a site you’ve visited doesn’t have an HTTPS connection, navigate away from it as soon as possible.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Graphik LC Web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F2F2B-8E09-E92F-D997-94CED71AA084}"/>
              </a:ext>
            </a:extLst>
          </p:cNvPr>
          <p:cNvSpPr txBox="1"/>
          <p:nvPr/>
        </p:nvSpPr>
        <p:spPr>
          <a:xfrm>
            <a:off x="11769141" y="6334780"/>
            <a:ext cx="4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7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250</TotalTime>
  <Words>437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Graphik LC Web</vt:lpstr>
      <vt:lpstr>Tech 16x9</vt:lpstr>
      <vt:lpstr>How do Evil Twin WiFi attacks factor into corporate risk assessments, and what measures can organizations take to address and avoid this threat?</vt:lpstr>
      <vt:lpstr>Content</vt:lpstr>
      <vt:lpstr>What is an Evil Twin Wi-Fi attack</vt:lpstr>
      <vt:lpstr>What is an Evil Twin Wi-Fi attack</vt:lpstr>
      <vt:lpstr>What tools does the attacker need</vt:lpstr>
      <vt:lpstr>Live Demo Stealing Credentials</vt:lpstr>
      <vt:lpstr>Summarizing the steps from attacker’s POV</vt:lpstr>
      <vt:lpstr>How dangerous it is for organisations?</vt:lpstr>
      <vt:lpstr>How can it be prevented? Easiest and the most effective ways:</vt:lpstr>
      <vt:lpstr>Imagine you're at your favorite café, and you see two WiFi networks with the same name. How would you determine which one is safe to use?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al</dc:creator>
  <cp:lastModifiedBy>al al</cp:lastModifiedBy>
  <cp:revision>9</cp:revision>
  <dcterms:created xsi:type="dcterms:W3CDTF">2024-06-04T07:31:49Z</dcterms:created>
  <dcterms:modified xsi:type="dcterms:W3CDTF">2024-06-13T12:02:18Z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