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3" r:id="rId3"/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5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font" Target="fonts/ProximaNov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agend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103327" y="6311925"/>
            <a:ext cx="3606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826650" y="0"/>
            <a:ext cx="7490700" cy="1417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826650" y="1341300"/>
            <a:ext cx="7558199" cy="43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subTitle"/>
          </p:nvPr>
        </p:nvSpPr>
        <p:spPr>
          <a:xfrm>
            <a:off x="826650" y="2277575"/>
            <a:ext cx="3753899" cy="328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3" type="subTitle"/>
          </p:nvPr>
        </p:nvSpPr>
        <p:spPr>
          <a:xfrm>
            <a:off x="826650" y="2563900"/>
            <a:ext cx="3753899" cy="328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1400">
                <a:solidFill>
                  <a:srgbClr val="4C4C4C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6" name="Shape 56"/>
          <p:cNvSpPr txBox="1"/>
          <p:nvPr>
            <p:ph idx="4" type="subTitle"/>
          </p:nvPr>
        </p:nvSpPr>
        <p:spPr>
          <a:xfrm>
            <a:off x="4630950" y="2277575"/>
            <a:ext cx="3753899" cy="328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5" type="subTitle"/>
          </p:nvPr>
        </p:nvSpPr>
        <p:spPr>
          <a:xfrm>
            <a:off x="4630950" y="2563900"/>
            <a:ext cx="3753899" cy="328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1400">
                <a:solidFill>
                  <a:srgbClr val="4C4C4C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6" type="subTitle"/>
          </p:nvPr>
        </p:nvSpPr>
        <p:spPr>
          <a:xfrm>
            <a:off x="826650" y="3100500"/>
            <a:ext cx="3753899" cy="328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7" type="subTitle"/>
          </p:nvPr>
        </p:nvSpPr>
        <p:spPr>
          <a:xfrm>
            <a:off x="826650" y="3386825"/>
            <a:ext cx="3753899" cy="328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1400">
                <a:solidFill>
                  <a:srgbClr val="4C4C4C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0" name="Shape 60"/>
          <p:cNvSpPr txBox="1"/>
          <p:nvPr>
            <p:ph idx="8" type="subTitle"/>
          </p:nvPr>
        </p:nvSpPr>
        <p:spPr>
          <a:xfrm>
            <a:off x="4630950" y="3100500"/>
            <a:ext cx="3753899" cy="328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9" type="subTitle"/>
          </p:nvPr>
        </p:nvSpPr>
        <p:spPr>
          <a:xfrm>
            <a:off x="4630950" y="3386825"/>
            <a:ext cx="3753899" cy="328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1400">
                <a:solidFill>
                  <a:srgbClr val="4C4C4C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2" name="Shape 62"/>
          <p:cNvSpPr txBox="1"/>
          <p:nvPr>
            <p:ph idx="13" type="subTitle"/>
          </p:nvPr>
        </p:nvSpPr>
        <p:spPr>
          <a:xfrm>
            <a:off x="826650" y="3923425"/>
            <a:ext cx="3753899" cy="328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4" type="subTitle"/>
          </p:nvPr>
        </p:nvSpPr>
        <p:spPr>
          <a:xfrm>
            <a:off x="826650" y="4209750"/>
            <a:ext cx="3753899" cy="328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1400">
                <a:solidFill>
                  <a:srgbClr val="4C4C4C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5" type="subTitle"/>
          </p:nvPr>
        </p:nvSpPr>
        <p:spPr>
          <a:xfrm>
            <a:off x="4630950" y="3923425"/>
            <a:ext cx="3753899" cy="328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6" type="subTitle"/>
          </p:nvPr>
        </p:nvSpPr>
        <p:spPr>
          <a:xfrm>
            <a:off x="4630950" y="4209750"/>
            <a:ext cx="3753899" cy="328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1400">
                <a:solidFill>
                  <a:srgbClr val="4C4C4C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6" name="Shape 66"/>
          <p:cNvSpPr txBox="1"/>
          <p:nvPr>
            <p:ph idx="17" type="subTitle"/>
          </p:nvPr>
        </p:nvSpPr>
        <p:spPr>
          <a:xfrm>
            <a:off x="826650" y="4746350"/>
            <a:ext cx="3753899" cy="328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8" type="subTitle"/>
          </p:nvPr>
        </p:nvSpPr>
        <p:spPr>
          <a:xfrm>
            <a:off x="826650" y="5032675"/>
            <a:ext cx="3753899" cy="328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1400">
                <a:solidFill>
                  <a:srgbClr val="4C4C4C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8" name="Shape 68"/>
          <p:cNvSpPr txBox="1"/>
          <p:nvPr>
            <p:ph idx="19" type="subTitle"/>
          </p:nvPr>
        </p:nvSpPr>
        <p:spPr>
          <a:xfrm>
            <a:off x="4630950" y="4746350"/>
            <a:ext cx="3753899" cy="328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20" type="subTitle"/>
          </p:nvPr>
        </p:nvSpPr>
        <p:spPr>
          <a:xfrm>
            <a:off x="4630950" y="5032675"/>
            <a:ext cx="3753899" cy="328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1400">
                <a:solidFill>
                  <a:srgbClr val="4C4C4C"/>
                </a:solidFill>
              </a:defRPr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 rtl="0">
              <a:spcBef>
                <a:spcPts val="0"/>
              </a:spcBef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lin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826650" y="2273179"/>
            <a:ext cx="7490700" cy="1417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103327" y="6311925"/>
            <a:ext cx="3606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826650" y="0"/>
            <a:ext cx="7490700" cy="1417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103327" y="6311925"/>
            <a:ext cx="3606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826650" y="1341300"/>
            <a:ext cx="7490700" cy="43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826700" y="2167900"/>
            <a:ext cx="7490700" cy="352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 left, graphic righ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826650" y="0"/>
            <a:ext cx="7490700" cy="1417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327" y="6311925"/>
            <a:ext cx="3606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826650" y="1341300"/>
            <a:ext cx="7490700" cy="43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826700" y="2167900"/>
            <a:ext cx="3585000" cy="352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graphic left, text righ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26650" y="0"/>
            <a:ext cx="7490700" cy="1417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03327" y="6311925"/>
            <a:ext cx="3606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826650" y="1341300"/>
            <a:ext cx="7490700" cy="43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732350" y="2167900"/>
            <a:ext cx="3585000" cy="352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lumns, graphic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826650" y="0"/>
            <a:ext cx="7490700" cy="1417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103327" y="6311925"/>
            <a:ext cx="3606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826650" y="1341300"/>
            <a:ext cx="7490700" cy="43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2" type="subTitle"/>
          </p:nvPr>
        </p:nvSpPr>
        <p:spPr>
          <a:xfrm>
            <a:off x="4968475" y="3670870"/>
            <a:ext cx="3348899" cy="66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4968350" y="4184770"/>
            <a:ext cx="3348899" cy="178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defRPr sz="1400"/>
            </a:lvl9pPr>
          </a:lstStyle>
          <a:p/>
        </p:txBody>
      </p:sp>
      <p:sp>
        <p:nvSpPr>
          <p:cNvPr id="94" name="Shape 94"/>
          <p:cNvSpPr txBox="1"/>
          <p:nvPr>
            <p:ph idx="4" type="subTitle"/>
          </p:nvPr>
        </p:nvSpPr>
        <p:spPr>
          <a:xfrm>
            <a:off x="826650" y="3670870"/>
            <a:ext cx="3348899" cy="66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95" name="Shape 95"/>
          <p:cNvSpPr txBox="1"/>
          <p:nvPr>
            <p:ph idx="5" type="body"/>
          </p:nvPr>
        </p:nvSpPr>
        <p:spPr>
          <a:xfrm>
            <a:off x="826525" y="4184770"/>
            <a:ext cx="3348899" cy="178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lumns, 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26650" y="0"/>
            <a:ext cx="7490700" cy="1417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103327" y="6311925"/>
            <a:ext cx="3606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826650" y="1341300"/>
            <a:ext cx="7490700" cy="43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2" type="subTitle"/>
          </p:nvPr>
        </p:nvSpPr>
        <p:spPr>
          <a:xfrm>
            <a:off x="4968475" y="2490195"/>
            <a:ext cx="3348899" cy="66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4968350" y="3156502"/>
            <a:ext cx="3348899" cy="2765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defRPr sz="1400"/>
            </a:lvl9pPr>
          </a:lstStyle>
          <a:p/>
        </p:txBody>
      </p:sp>
      <p:sp>
        <p:nvSpPr>
          <p:cNvPr id="102" name="Shape 102"/>
          <p:cNvSpPr txBox="1"/>
          <p:nvPr>
            <p:ph idx="4" type="subTitle"/>
          </p:nvPr>
        </p:nvSpPr>
        <p:spPr>
          <a:xfrm>
            <a:off x="826650" y="2490195"/>
            <a:ext cx="3348899" cy="66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103" name="Shape 103"/>
          <p:cNvSpPr txBox="1"/>
          <p:nvPr>
            <p:ph idx="5" type="body"/>
          </p:nvPr>
        </p:nvSpPr>
        <p:spPr>
          <a:xfrm>
            <a:off x="826525" y="3156502"/>
            <a:ext cx="3348899" cy="2765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ree columns, graphic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26650" y="0"/>
            <a:ext cx="7490700" cy="1417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103327" y="6311925"/>
            <a:ext cx="3606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826650" y="1341300"/>
            <a:ext cx="7490700" cy="43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2" type="subTitle"/>
          </p:nvPr>
        </p:nvSpPr>
        <p:spPr>
          <a:xfrm>
            <a:off x="826650" y="3526575"/>
            <a:ext cx="2208599" cy="77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109" name="Shape 109"/>
          <p:cNvSpPr txBox="1"/>
          <p:nvPr>
            <p:ph idx="3" type="body"/>
          </p:nvPr>
        </p:nvSpPr>
        <p:spPr>
          <a:xfrm>
            <a:off x="826650" y="4146975"/>
            <a:ext cx="2208599" cy="1623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defRPr sz="1400"/>
            </a:lvl9pPr>
          </a:lstStyle>
          <a:p/>
        </p:txBody>
      </p:sp>
      <p:sp>
        <p:nvSpPr>
          <p:cNvPr id="110" name="Shape 110"/>
          <p:cNvSpPr txBox="1"/>
          <p:nvPr>
            <p:ph idx="4" type="subTitle"/>
          </p:nvPr>
        </p:nvSpPr>
        <p:spPr>
          <a:xfrm>
            <a:off x="3467637" y="3526575"/>
            <a:ext cx="2208599" cy="77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111" name="Shape 111"/>
          <p:cNvSpPr txBox="1"/>
          <p:nvPr>
            <p:ph idx="5" type="body"/>
          </p:nvPr>
        </p:nvSpPr>
        <p:spPr>
          <a:xfrm>
            <a:off x="3467637" y="4146975"/>
            <a:ext cx="2208599" cy="1623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defRPr sz="1400"/>
            </a:lvl9pPr>
          </a:lstStyle>
          <a:p/>
        </p:txBody>
      </p:sp>
      <p:sp>
        <p:nvSpPr>
          <p:cNvPr id="112" name="Shape 112"/>
          <p:cNvSpPr txBox="1"/>
          <p:nvPr>
            <p:ph idx="6" type="subTitle"/>
          </p:nvPr>
        </p:nvSpPr>
        <p:spPr>
          <a:xfrm>
            <a:off x="6108737" y="3526575"/>
            <a:ext cx="2208599" cy="77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113" name="Shape 113"/>
          <p:cNvSpPr txBox="1"/>
          <p:nvPr>
            <p:ph idx="7" type="body"/>
          </p:nvPr>
        </p:nvSpPr>
        <p:spPr>
          <a:xfrm>
            <a:off x="6108737" y="4146975"/>
            <a:ext cx="2208599" cy="1623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ree columns, 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26650" y="0"/>
            <a:ext cx="7490700" cy="1417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103327" y="6311925"/>
            <a:ext cx="3606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826650" y="1341300"/>
            <a:ext cx="7490700" cy="43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2" type="subTitle"/>
          </p:nvPr>
        </p:nvSpPr>
        <p:spPr>
          <a:xfrm>
            <a:off x="826650" y="2413100"/>
            <a:ext cx="2208599" cy="77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826650" y="3109700"/>
            <a:ext cx="2208599" cy="1623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defRPr sz="1400"/>
            </a:lvl9pPr>
          </a:lstStyle>
          <a:p/>
        </p:txBody>
      </p:sp>
      <p:sp>
        <p:nvSpPr>
          <p:cNvPr id="120" name="Shape 120"/>
          <p:cNvSpPr txBox="1"/>
          <p:nvPr>
            <p:ph idx="4" type="subTitle"/>
          </p:nvPr>
        </p:nvSpPr>
        <p:spPr>
          <a:xfrm>
            <a:off x="3467637" y="2413100"/>
            <a:ext cx="2208599" cy="77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121" name="Shape 121"/>
          <p:cNvSpPr txBox="1"/>
          <p:nvPr>
            <p:ph idx="5" type="body"/>
          </p:nvPr>
        </p:nvSpPr>
        <p:spPr>
          <a:xfrm>
            <a:off x="3467637" y="3109700"/>
            <a:ext cx="2208599" cy="1623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defRPr sz="1400"/>
            </a:lvl9pPr>
          </a:lstStyle>
          <a:p/>
        </p:txBody>
      </p:sp>
      <p:sp>
        <p:nvSpPr>
          <p:cNvPr id="122" name="Shape 122"/>
          <p:cNvSpPr txBox="1"/>
          <p:nvPr>
            <p:ph idx="6" type="subTitle"/>
          </p:nvPr>
        </p:nvSpPr>
        <p:spPr>
          <a:xfrm>
            <a:off x="6108737" y="2413100"/>
            <a:ext cx="2208599" cy="77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123" name="Shape 123"/>
          <p:cNvSpPr txBox="1"/>
          <p:nvPr>
            <p:ph idx="7" type="body"/>
          </p:nvPr>
        </p:nvSpPr>
        <p:spPr>
          <a:xfrm>
            <a:off x="6108737" y="3109700"/>
            <a:ext cx="2208599" cy="1623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 top, graphic bot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826650" y="0"/>
            <a:ext cx="7490700" cy="1417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103327" y="6311925"/>
            <a:ext cx="3606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826650" y="1341300"/>
            <a:ext cx="7490700" cy="43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826650" y="2072425"/>
            <a:ext cx="7490700" cy="524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graphic top, text bottom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26650" y="0"/>
            <a:ext cx="7490700" cy="1417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3327" y="6311925"/>
            <a:ext cx="3606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826650" y="1341300"/>
            <a:ext cx="7490700" cy="43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826650" y="5212664"/>
            <a:ext cx="7490700" cy="524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 top, logos bot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26650" y="0"/>
            <a:ext cx="7490700" cy="1417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3327" y="6311925"/>
            <a:ext cx="3606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826650" y="1341300"/>
            <a:ext cx="7490700" cy="43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26650" y="2016075"/>
            <a:ext cx="7490700" cy="117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ogos top, text bot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26650" y="0"/>
            <a:ext cx="7490700" cy="1417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103327" y="6311925"/>
            <a:ext cx="3606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826650" y="1341300"/>
            <a:ext cx="7490700" cy="43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826650" y="4984083"/>
            <a:ext cx="7490700" cy="954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 left, logos r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26650" y="0"/>
            <a:ext cx="7490700" cy="1417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3327" y="6311925"/>
            <a:ext cx="3606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826650" y="1341300"/>
            <a:ext cx="7490700" cy="43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826700" y="2167900"/>
            <a:ext cx="3585000" cy="3374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ogos left, text r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26650" y="0"/>
            <a:ext cx="7490700" cy="1417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103327" y="6311925"/>
            <a:ext cx="3606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826650" y="1341300"/>
            <a:ext cx="7490700" cy="43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4732350" y="2167900"/>
            <a:ext cx="3585000" cy="338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rofile left, text r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826650" y="0"/>
            <a:ext cx="7490700" cy="1417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03327" y="6311925"/>
            <a:ext cx="3606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7" name="Shape 157"/>
          <p:cNvSpPr txBox="1"/>
          <p:nvPr>
            <p:ph idx="1" type="subTitle"/>
          </p:nvPr>
        </p:nvSpPr>
        <p:spPr>
          <a:xfrm>
            <a:off x="826650" y="1341300"/>
            <a:ext cx="7490700" cy="438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4934725" y="2731900"/>
            <a:ext cx="3382500" cy="2607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16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3" type="subTitle"/>
          </p:nvPr>
        </p:nvSpPr>
        <p:spPr>
          <a:xfrm>
            <a:off x="4943325" y="2446000"/>
            <a:ext cx="3382500" cy="438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b="1" sz="1600"/>
            </a:lvl1pPr>
            <a:lvl2pPr lvl="1" rtl="0">
              <a:spcBef>
                <a:spcPts val="0"/>
              </a:spcBef>
              <a:buNone/>
              <a:defRPr b="1"/>
            </a:lvl2pPr>
            <a:lvl3pPr lvl="2" rtl="0">
              <a:spcBef>
                <a:spcPts val="0"/>
              </a:spcBef>
              <a:buNone/>
              <a:defRPr b="1"/>
            </a:lvl3pPr>
            <a:lvl4pPr lvl="3" rtl="0">
              <a:spcBef>
                <a:spcPts val="0"/>
              </a:spcBef>
              <a:buNone/>
              <a:defRPr b="1"/>
            </a:lvl4pPr>
            <a:lvl5pPr lvl="4" rtl="0">
              <a:spcBef>
                <a:spcPts val="0"/>
              </a:spcBef>
              <a:buNone/>
              <a:defRPr b="1"/>
            </a:lvl5pPr>
            <a:lvl6pPr lvl="5" rtl="0">
              <a:spcBef>
                <a:spcPts val="0"/>
              </a:spcBef>
              <a:buNone/>
              <a:defRPr b="1"/>
            </a:lvl6pPr>
            <a:lvl7pPr lvl="6" rtl="0">
              <a:spcBef>
                <a:spcPts val="0"/>
              </a:spcBef>
              <a:buNone/>
              <a:defRPr b="1"/>
            </a:lvl7pPr>
            <a:lvl8pPr lvl="7" rtl="0">
              <a:spcBef>
                <a:spcPts val="0"/>
              </a:spcBef>
              <a:buNone/>
              <a:defRPr b="1"/>
            </a:lvl8pPr>
            <a:lvl9pPr lvl="8">
              <a:spcBef>
                <a:spcPts val="0"/>
              </a:spcBef>
              <a:buNone/>
              <a:defRPr b="1"/>
            </a:lvl9pPr>
          </a:lstStyle>
          <a:p/>
        </p:txBody>
      </p:sp>
      <p:sp>
        <p:nvSpPr>
          <p:cNvPr id="160" name="Shape 160"/>
          <p:cNvSpPr txBox="1"/>
          <p:nvPr>
            <p:ph idx="4" type="subTitle"/>
          </p:nvPr>
        </p:nvSpPr>
        <p:spPr>
          <a:xfrm>
            <a:off x="826650" y="3500418"/>
            <a:ext cx="3112800" cy="1771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b="1" sz="1600"/>
            </a:lvl1pPr>
            <a:lvl2pPr lvl="1" rtl="0">
              <a:spcBef>
                <a:spcPts val="0"/>
              </a:spcBef>
              <a:buNone/>
              <a:defRPr b="1"/>
            </a:lvl2pPr>
            <a:lvl3pPr lvl="2" rtl="0">
              <a:spcBef>
                <a:spcPts val="0"/>
              </a:spcBef>
              <a:buNone/>
              <a:defRPr b="1"/>
            </a:lvl3pPr>
            <a:lvl4pPr lvl="3" rtl="0">
              <a:spcBef>
                <a:spcPts val="0"/>
              </a:spcBef>
              <a:buNone/>
              <a:defRPr b="1"/>
            </a:lvl4pPr>
            <a:lvl5pPr lvl="4" rtl="0">
              <a:spcBef>
                <a:spcPts val="0"/>
              </a:spcBef>
              <a:buNone/>
              <a:defRPr b="1"/>
            </a:lvl5pPr>
            <a:lvl6pPr lvl="5" rtl="0">
              <a:spcBef>
                <a:spcPts val="0"/>
              </a:spcBef>
              <a:buNone/>
              <a:defRPr b="1"/>
            </a:lvl6pPr>
            <a:lvl7pPr lvl="6" rtl="0">
              <a:spcBef>
                <a:spcPts val="0"/>
              </a:spcBef>
              <a:buNone/>
              <a:defRPr b="1"/>
            </a:lvl7pPr>
            <a:lvl8pPr lvl="7" rtl="0">
              <a:spcBef>
                <a:spcPts val="0"/>
              </a:spcBef>
              <a:buNone/>
              <a:defRPr b="1"/>
            </a:lvl8pPr>
            <a:lvl9pPr lvl="8" rtl="0">
              <a:spcBef>
                <a:spcPts val="0"/>
              </a:spcBef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438400" y="28956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2438400" y="3962400"/>
            <a:ext cx="50291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subTitle"/>
          </p:nvPr>
        </p:nvSpPr>
        <p:spPr>
          <a:xfrm>
            <a:off x="2438400" y="4572000"/>
            <a:ext cx="45720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tructur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subTitle"/>
          </p:nvPr>
        </p:nvSpPr>
        <p:spPr>
          <a:xfrm>
            <a:off x="2438400" y="3962400"/>
            <a:ext cx="50291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subTitle"/>
          </p:nvPr>
        </p:nvSpPr>
        <p:spPr>
          <a:xfrm>
            <a:off x="2438400" y="4572000"/>
            <a:ext cx="45720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438400" y="28956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tur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subTitle"/>
          </p:nvPr>
        </p:nvSpPr>
        <p:spPr>
          <a:xfrm>
            <a:off x="2438400" y="3962400"/>
            <a:ext cx="50291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subTitle"/>
          </p:nvPr>
        </p:nvSpPr>
        <p:spPr>
          <a:xfrm>
            <a:off x="2438400" y="4572000"/>
            <a:ext cx="45720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2438400" y="28956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None/>
              <a:defRPr b="1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7.pn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08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2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1850" y="2031750"/>
            <a:ext cx="1919275" cy="6168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  <p:sldLayoutId id="2147483655" r:id="rId4"/>
    <p:sldLayoutId id="2147483656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26650" y="0"/>
            <a:ext cx="7490700" cy="1417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26650" y="1813625"/>
            <a:ext cx="7490700" cy="4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55555"/>
              <a:buFont typeface="Proxima Nova"/>
              <a:buChar char="●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625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625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625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625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625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625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625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625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03327" y="6311925"/>
            <a:ext cx="3606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  <p:pic>
        <p:nvPicPr>
          <p:cNvPr id="48" name="Shape 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7675" y="6460541"/>
            <a:ext cx="709524" cy="227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x="413050" y="6311925"/>
            <a:ext cx="76593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MLscan - March 29 2016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-174">
            <a:off x="2438407" y="2884360"/>
            <a:ext cx="5943600" cy="108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MLscan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subTitle"/>
          </p:nvPr>
        </p:nvSpPr>
        <p:spPr>
          <a:xfrm>
            <a:off x="2438400" y="3962400"/>
            <a:ext cx="5029200" cy="38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Machine Learning Mailing List Scanner</a:t>
            </a:r>
          </a:p>
        </p:txBody>
      </p:sp>
      <p:sp>
        <p:nvSpPr>
          <p:cNvPr id="167" name="Shape 167"/>
          <p:cNvSpPr txBox="1"/>
          <p:nvPr>
            <p:ph idx="2" type="subTitle"/>
          </p:nvPr>
        </p:nvSpPr>
        <p:spPr>
          <a:xfrm>
            <a:off x="2438400" y="4572000"/>
            <a:ext cx="4572000" cy="16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Greg Padgett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March 29, 2016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2" type="sldNum"/>
          </p:nvPr>
        </p:nvSpPr>
        <p:spPr>
          <a:xfrm>
            <a:off x="103327" y="6311925"/>
            <a:ext cx="3606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8" name="Shape 238"/>
          <p:cNvSpPr txBox="1"/>
          <p:nvPr/>
        </p:nvSpPr>
        <p:spPr>
          <a:xfrm>
            <a:off x="186600" y="178500"/>
            <a:ext cx="8803200" cy="60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private TextClassifier getClassifier(Map&lt;String, File&gt; trainingSetFiles)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RandomGenerator.setGlobalSeed(randomSeed);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Configuration conf = Configuration.getConfiguration();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Map&lt;Object, URI&gt; dataset = new HashMap&lt;&gt;();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for (String classification : trainingSetFiles.keySet())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  dataset.put(classification, trainingSetFiles.get(classification).toURI());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TextClassifier.TrainingParameters trainingParameters = new TextClassifier.TrainingParameters();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trainingParameters.setModelerClass(MultinomialNaiveBayes.class);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trainingParameters.setModelerTrainingParameters(new MultinomialNaiveBayes.TrainingParameters());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trainingParameters.setDataTransformerClass(null);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trainingParameters.setDataTransformerTrainingParameters(null);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trainingParameters.setFeatureSelectorClass(ChisquareSelect.class);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ChisquareSelect.TrainingParameters chisquareParameters = new ChisquareSelect.TrainingParameters();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chisquareParameters.setALevel(0.10);  // p-ratio; the default, made explicit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trainingParameters.setFeatureSelectorTrainingParameters(chisquareParameters);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trainingParameters.setTextExtractorClass(NgramsExtractor.class);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NgramsExtractor.Parameters ngramParameters = new NgramsExtractor.Parameters();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ngramParameters.setMaxCombinations(1);  // The default, made explicit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trainingParameters.setTextExtractorParameters(ngramParameters);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TextClassifier classifier = new TextClassifier("InterestingSendersClassifier", conf);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classifier.fit(dataset, trainingParameters);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ValidationMetrics vm = classifier.validate(dataset);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classifier.setValidationMetrics(vm); //store them in the model for future reference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return classifier;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826650" y="0"/>
            <a:ext cx="7490700" cy="141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103327" y="6311925"/>
            <a:ext cx="3606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5" name="Shape 245"/>
          <p:cNvSpPr txBox="1"/>
          <p:nvPr>
            <p:ph idx="1" type="subTitle"/>
          </p:nvPr>
        </p:nvSpPr>
        <p:spPr>
          <a:xfrm>
            <a:off x="826650" y="1341300"/>
            <a:ext cx="7490700" cy="43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2" type="body"/>
          </p:nvPr>
        </p:nvSpPr>
        <p:spPr>
          <a:xfrm>
            <a:off x="826700" y="2167900"/>
            <a:ext cx="7490700" cy="352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826650" y="0"/>
            <a:ext cx="7490700" cy="141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103327" y="6311925"/>
            <a:ext cx="3606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3" name="Shape 253"/>
          <p:cNvSpPr txBox="1"/>
          <p:nvPr>
            <p:ph idx="2" type="body"/>
          </p:nvPr>
        </p:nvSpPr>
        <p:spPr>
          <a:xfrm>
            <a:off x="826700" y="2167900"/>
            <a:ext cx="7490700" cy="352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run: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92 messages total, 62 predicted successfully (67.39%)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72 uninteresting messages, 44 predicted successfully (61.11%)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20 interesting messages, 18 predicted successfully (90.00%)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Takeaway: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can skip 46 of 92 threads (50%) and still find 90% of the “interesting” messages.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Should get even better with more training data.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26650" y="0"/>
            <a:ext cx="7490700" cy="141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103327" y="6311925"/>
            <a:ext cx="3606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826700" y="1752525"/>
            <a:ext cx="7490700" cy="394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lot of traffic on the ovirt-users list.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lot of emails for the qe contact to scan.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if we could flag these messages automatically?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Even send an email to the current qe contact?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program that can scan email and identify these messages based on some properties of the message.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 properties?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826650" y="0"/>
            <a:ext cx="7490700" cy="141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Ideas...</a:t>
            </a:r>
          </a:p>
        </p:txBody>
      </p:sp>
      <p:sp>
        <p:nvSpPr>
          <p:cNvPr id="180" name="Shape 180"/>
          <p:cNvSpPr txBox="1"/>
          <p:nvPr>
            <p:ph idx="1" type="subTitle"/>
          </p:nvPr>
        </p:nvSpPr>
        <p:spPr>
          <a:xfrm>
            <a:off x="826650" y="1341300"/>
            <a:ext cx="7490700" cy="165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600"/>
              </a:spcBef>
            </a:pPr>
            <a:r>
              <a:rPr lang="en"/>
              <a:t>Don’t worry about mails sent from @redhat.com addresses.</a:t>
            </a:r>
          </a:p>
          <a:p>
            <a:pPr indent="-228600" lvl="0" marL="457200" rtl="0">
              <a:lnSpc>
                <a:spcPct val="115000"/>
              </a:lnSpc>
              <a:spcBef>
                <a:spcPts val="600"/>
              </a:spcBef>
            </a:pPr>
            <a:r>
              <a:rPr lang="en"/>
              <a:t>Only look at the root message in email threads.</a:t>
            </a:r>
          </a:p>
          <a:p>
            <a:pPr indent="-228600" lvl="0" marL="457200" rtl="0">
              <a:lnSpc>
                <a:spcPct val="115000"/>
              </a:lnSpc>
              <a:spcBef>
                <a:spcPts val="600"/>
              </a:spcBef>
            </a:pPr>
            <a:r>
              <a:rPr lang="en"/>
              <a:t>Does “storage” appear in the mail?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 sz="600"/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/>
              <a:t>Some data: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826650" y="2994000"/>
            <a:ext cx="7490700" cy="18744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[~]$ wc -l /tmp/mlscan.Interesting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188 /tmp/mlscan.Interesting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[~]$ grep -ic storage /tmp/mlscan.Interesting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104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[~]$ wc -l /tmp/mlscan.NotInteresting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188 /tmp/mlscan.NotInteresting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[~]$ grep -ic storage /tmp/mlscan.NotInteresting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48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103327" y="6311925"/>
            <a:ext cx="3606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3" name="Shape 183"/>
          <p:cNvSpPr txBox="1"/>
          <p:nvPr/>
        </p:nvSpPr>
        <p:spPr>
          <a:xfrm>
            <a:off x="826650" y="4941150"/>
            <a:ext cx="74907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“Storage” appears in 55% of messages we replied to, and 25% of the messages we didn’t reply to.</a:t>
            </a:r>
          </a:p>
          <a:p>
            <a:pPr indent="-292100" lvl="0" marL="91440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55555"/>
              <a:buFont typeface="Proxima Nova"/>
              <a:buChar char="➔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Maybe we don’t know what features to look for after all?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26650" y="0"/>
            <a:ext cx="7490700" cy="141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103327" y="6311925"/>
            <a:ext cx="3606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826700" y="1779600"/>
            <a:ext cx="7490700" cy="39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if we could have the program figure out what helps identify the interesting emails by itself?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Sounds like Machine Learning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Machine Learning: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"Field of study that gives computers the ability to learn without being explicitly programmed" - Arthur Samuel, 1959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“[...] explores the study and construction of algorithms that can learn from and make predictions on data.” - wikipedia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Glorified statistics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26650" y="0"/>
            <a:ext cx="7490700" cy="141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Learning: More Detail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103327" y="6311925"/>
            <a:ext cx="3606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826700" y="1290050"/>
            <a:ext cx="7490700" cy="200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Learning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Supervised - give the algorithm the right answer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Unsupervised - learns the answer itself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Reinforcement - on-line exploration of environment to maximize reward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"/>
              <a:t>Categories: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722100" y="5144000"/>
            <a:ext cx="22230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Regression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Continuous-valued data.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Linear Regression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Polynomial, etc.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6222950" y="5144000"/>
            <a:ext cx="26046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Clustering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Divide into unknown groups.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k-means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472600" y="5144000"/>
            <a:ext cx="2547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Classification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Divide into known groups.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Naive Bayes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Support Vector Machines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Neural Networks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25" y="3345825"/>
            <a:ext cx="2496146" cy="16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4762" y="3249775"/>
            <a:ext cx="2060975" cy="183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2600" y="3249774"/>
            <a:ext cx="2323591" cy="18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826650" y="0"/>
            <a:ext cx="7490700" cy="141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Naive Bayes</a:t>
            </a: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103327" y="6311925"/>
            <a:ext cx="3606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0" name="Shape 210"/>
          <p:cNvSpPr txBox="1"/>
          <p:nvPr>
            <p:ph idx="2" type="body"/>
          </p:nvPr>
        </p:nvSpPr>
        <p:spPr>
          <a:xfrm>
            <a:off x="826650" y="1779600"/>
            <a:ext cx="7490700" cy="435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Family of supervised classification algorithms: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Bernoulli - binary occurrence of features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Multinomial - counts occurrence of features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Gaussian - continuous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Often used for spam filtering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What’s naive about it?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Assumes feature probabilities are independent.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always true (e.g. language processing) but works well anyway…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Relatively simple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Basically, the classification is chosen based on the probability of the input’s features occurring in that class: highest wins.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826650" y="0"/>
            <a:ext cx="7490700" cy="141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Heuristic</a:t>
            </a: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103327" y="6311925"/>
            <a:ext cx="3606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x="826700" y="1744425"/>
            <a:ext cx="7490700" cy="394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“Interesting Senders” Heuristic: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Consider a thread interesting if one of us (storage) replied in the thread.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Don’t ever consider an email from @redhat.com interesting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Replies within a thread aren’t interesting, only the first message.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We can always monitor a thread that’s already interesting.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826650" y="0"/>
            <a:ext cx="7490700" cy="141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Program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103327" y="6311925"/>
            <a:ext cx="3606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4" name="Shape 224"/>
          <p:cNvSpPr txBox="1"/>
          <p:nvPr>
            <p:ph idx="2" type="body"/>
          </p:nvPr>
        </p:nvSpPr>
        <p:spPr>
          <a:xfrm>
            <a:off x="826700" y="1776875"/>
            <a:ext cx="7490700" cy="391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Parse mailing list archives</a:t>
            </a:r>
          </a:p>
          <a:p>
            <a:pPr indent="-317500" lvl="0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Text mbox format; “\nFrom” delineates records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Parse messages</a:t>
            </a:r>
          </a:p>
          <a:p>
            <a:pPr indent="-317500" lvl="0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Apache mime4j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Collate email threads</a:t>
            </a:r>
          </a:p>
          <a:p>
            <a:pPr indent="-317500" lvl="0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Simple tree structure, using Message-Id, In-Reply-To headers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Label training examples</a:t>
            </a:r>
          </a:p>
          <a:p>
            <a:pPr indent="-317500" lvl="0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“Interesting Senders” heuristic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Train the classifier</a:t>
            </a:r>
          </a:p>
          <a:p>
            <a:pPr indent="-317500" lvl="0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Naive Bayes using Datumbox Machine Learning Framework (Java)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Classify new inputs</a:t>
            </a:r>
          </a:p>
          <a:p>
            <a:pPr indent="-317500" lvl="0" marL="914400">
              <a:spcBef>
                <a:spcPts val="0"/>
              </a:spcBef>
              <a:buSzPct val="100000"/>
            </a:pPr>
            <a:r>
              <a:rPr lang="en" sz="1400"/>
              <a:t>Not yet on-line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826650" y="0"/>
            <a:ext cx="7490700" cy="141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103327" y="6311925"/>
            <a:ext cx="3606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1" name="Shape 231"/>
          <p:cNvSpPr txBox="1"/>
          <p:nvPr>
            <p:ph idx="2" type="body"/>
          </p:nvPr>
        </p:nvSpPr>
        <p:spPr>
          <a:xfrm>
            <a:off x="826700" y="1330625"/>
            <a:ext cx="7490700" cy="49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Chosen by the classifier based on the input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Email subject and body text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Chi Square - keep most statistically significant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N-grams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Word sequences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 our case, actually uni-grams (possibly due to small training set size)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Tri-grams also work pretty well (and are commonly used)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Garbage In, Garbage Out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Remove “stop words”, too.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826650" y="4129800"/>
            <a:ext cx="7490700" cy="15009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public static String getClassificationDataFromMail(EmailThreadItem message) {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return removeStopWords(removeSingleCharWords(removePunctuation(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message.getEmail().getSubject().toLowerCase()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+ " 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+ removeLogs(removeAttachmentText(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     message.getEmail().getBody().toLowerCase())))));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