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319" r:id="rId6"/>
    <p:sldId id="323" r:id="rId7"/>
    <p:sldId id="322" r:id="rId8"/>
    <p:sldId id="335" r:id="rId9"/>
    <p:sldId id="320" r:id="rId10"/>
    <p:sldId id="321" r:id="rId11"/>
    <p:sldId id="324" r:id="rId12"/>
    <p:sldId id="296" r:id="rId13"/>
    <p:sldId id="325" r:id="rId14"/>
    <p:sldId id="334" r:id="rId15"/>
    <p:sldId id="336" r:id="rId16"/>
    <p:sldId id="337" r:id="rId17"/>
    <p:sldId id="326" r:id="rId18"/>
    <p:sldId id="338" r:id="rId19"/>
    <p:sldId id="339" r:id="rId20"/>
    <p:sldId id="340" r:id="rId21"/>
    <p:sldId id="341" r:id="rId22"/>
    <p:sldId id="327" r:id="rId23"/>
    <p:sldId id="330" r:id="rId24"/>
    <p:sldId id="328" r:id="rId25"/>
    <p:sldId id="329" r:id="rId26"/>
    <p:sldId id="333" r:id="rId27"/>
    <p:sldId id="331" r:id="rId28"/>
    <p:sldId id="332" r:id="rId29"/>
    <p:sldId id="34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454"/>
    <a:srgbClr val="E57575"/>
    <a:srgbClr val="E02C2C"/>
    <a:srgbClr val="CF1717"/>
    <a:srgbClr val="44C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7" autoAdjust="0"/>
    <p:restoredTop sz="94660"/>
  </p:normalViewPr>
  <p:slideViewPr>
    <p:cSldViewPr snapToGrid="0">
      <p:cViewPr>
        <p:scale>
          <a:sx n="134" d="100"/>
          <a:sy n="134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4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2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852C32-BF6D-42C7-AA17-01587176C3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math/BigInteg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1604-CBE5-4BDF-9EBB-8457EDBB8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assignment06 – Part 1</a:t>
            </a:r>
            <a:br>
              <a:rPr lang="en-US" dirty="0"/>
            </a:br>
            <a:r>
              <a:rPr lang="en-US" sz="6000" dirty="0" err="1"/>
              <a:t>BrobInt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6336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BigInteger</a:t>
            </a:r>
            <a:r>
              <a:rPr lang="en-US" dirty="0">
                <a:solidFill>
                  <a:srgbClr val="FFFFFF"/>
                </a:solidFill>
              </a:rPr>
              <a:t> has constructors.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You should at least construct an </a:t>
            </a:r>
            <a:r>
              <a:rPr lang="en-US" dirty="0" err="1">
                <a:solidFill>
                  <a:srgbClr val="FFFFFF"/>
                </a:solidFill>
              </a:rPr>
              <a:t>BrobInt</a:t>
            </a:r>
            <a:r>
              <a:rPr lang="en-US" dirty="0">
                <a:solidFill>
                  <a:srgbClr val="FFFFFF"/>
                </a:solidFill>
              </a:rPr>
              <a:t> from a String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401D0-C097-4943-A178-964A7DB2A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29" y="460223"/>
            <a:ext cx="8369142" cy="431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3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60709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on 04.21.20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D6A0977-1759-4E5F-BCFA-E36753DE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05" y="2011088"/>
            <a:ext cx="4706495" cy="430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Following a best practice known as Test Driven Development (TDD), your job is to write all of your tests for the following methods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Constructor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Addition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Subtraction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Multiplication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Division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Remainder</a:t>
            </a:r>
          </a:p>
          <a:p>
            <a:pPr>
              <a:buFontTx/>
              <a:buChar char="-"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Check out BrobIntTester.java on my </a:t>
            </a:r>
            <a:r>
              <a:rPr lang="en-US" sz="1400" dirty="0" err="1">
                <a:latin typeface="Consolas" panose="020B0609020204030204" pitchFamily="49" charset="0"/>
              </a:rPr>
              <a:t>Github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B477240-9519-479C-B6C8-10E81575666F}"/>
              </a:ext>
            </a:extLst>
          </p:cNvPr>
          <p:cNvSpPr txBox="1">
            <a:spLocks/>
          </p:cNvSpPr>
          <p:nvPr/>
        </p:nvSpPr>
        <p:spPr>
          <a:xfrm>
            <a:off x="6317105" y="2011087"/>
            <a:ext cx="4706495" cy="43098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~ 20 tests per method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Try to break your program!!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Negatives and positives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Positives and positives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Negatives and negatives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Zero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Multiple zeroes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Decimals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Compute with </a:t>
            </a:r>
            <a:r>
              <a:rPr lang="en-US" sz="1400" b="1" dirty="0">
                <a:latin typeface="Consolas" panose="020B0609020204030204" pitchFamily="49" charset="0"/>
              </a:rPr>
              <a:t>this</a:t>
            </a:r>
            <a:r>
              <a:rPr lang="en-US" sz="1400" dirty="0">
                <a:latin typeface="Consolas" panose="020B0609020204030204" pitchFamily="49" charset="0"/>
              </a:rPr>
              <a:t> greater than </a:t>
            </a:r>
            <a:r>
              <a:rPr lang="en-US" sz="1400" dirty="0" err="1">
                <a:latin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</a:rPr>
              <a:t> and </a:t>
            </a:r>
            <a:r>
              <a:rPr lang="en-US" sz="1400" b="1" dirty="0">
                <a:latin typeface="Consolas" panose="020B0609020204030204" pitchFamily="49" charset="0"/>
              </a:rPr>
              <a:t>vice versa</a:t>
            </a:r>
          </a:p>
        </p:txBody>
      </p:sp>
    </p:spTree>
    <p:extLst>
      <p:ext uri="{BB962C8B-B14F-4D97-AF65-F5344CB8AC3E}">
        <p14:creationId xmlns:p14="http://schemas.microsoft.com/office/powerpoint/2010/main" val="277108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Bytes</a:t>
            </a:r>
          </a:p>
        </p:txBody>
      </p:sp>
    </p:spTree>
    <p:extLst>
      <p:ext uri="{BB962C8B-B14F-4D97-AF65-F5344CB8AC3E}">
        <p14:creationId xmlns:p14="http://schemas.microsoft.com/office/powerpoint/2010/main" val="84446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Store your </a:t>
            </a:r>
            <a:r>
              <a:rPr lang="en-US" dirty="0" err="1">
                <a:solidFill>
                  <a:srgbClr val="FFFFFF"/>
                </a:solidFill>
              </a:rPr>
              <a:t>BrobInt</a:t>
            </a:r>
            <a:r>
              <a:rPr lang="en-US" dirty="0">
                <a:solidFill>
                  <a:srgbClr val="FFFFFF"/>
                </a:solidFill>
              </a:rPr>
              <a:t> in an Array of Bytes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0AC94-0E70-427F-B9F8-C6C2D7D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35" y="454917"/>
            <a:ext cx="4706495" cy="430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 byte consumes WAY less memory than an int. So let’s store each digit of our </a:t>
            </a:r>
            <a:r>
              <a:rPr lang="en-US" dirty="0" err="1">
                <a:latin typeface="Consolas" panose="020B0609020204030204" pitchFamily="49" charset="0"/>
              </a:rPr>
              <a:t>BrobInt</a:t>
            </a:r>
            <a:r>
              <a:rPr lang="en-US" dirty="0">
                <a:latin typeface="Consolas" panose="020B0609020204030204" pitchFamily="49" charset="0"/>
              </a:rPr>
              <a:t> in an array as a byte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Also, let’s store it backward! We will see more about this when we review addition in the next section.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07FC2-AF68-43C1-9D7E-9E6BD9004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3"/>
          <a:stretch/>
        </p:blipFill>
        <p:spPr>
          <a:xfrm>
            <a:off x="5721735" y="454917"/>
            <a:ext cx="5912154" cy="404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5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Store your </a:t>
            </a:r>
            <a:r>
              <a:rPr lang="en-US" dirty="0" err="1">
                <a:solidFill>
                  <a:srgbClr val="FFFFFF"/>
                </a:solidFill>
              </a:rPr>
              <a:t>BrobInt</a:t>
            </a:r>
            <a:r>
              <a:rPr lang="en-US" dirty="0">
                <a:solidFill>
                  <a:srgbClr val="FFFFFF"/>
                </a:solidFill>
              </a:rPr>
              <a:t> in an Array of Bytes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069BD-1A3E-4978-9677-1A66551C395C}"/>
              </a:ext>
            </a:extLst>
          </p:cNvPr>
          <p:cNvSpPr txBox="1"/>
          <p:nvPr/>
        </p:nvSpPr>
        <p:spPr>
          <a:xfrm>
            <a:off x="2017590" y="1289447"/>
            <a:ext cx="11158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Consolas" panose="020B0609020204030204" pitchFamily="49" charset="0"/>
              </a:rPr>
              <a:t>new </a:t>
            </a:r>
            <a:r>
              <a:rPr lang="en-US" sz="3400" dirty="0" err="1">
                <a:latin typeface="Consolas" panose="020B0609020204030204" pitchFamily="49" charset="0"/>
              </a:rPr>
              <a:t>BrobInt</a:t>
            </a:r>
            <a:r>
              <a:rPr lang="en-US" sz="3400" dirty="0">
                <a:latin typeface="Consolas" panose="020B0609020204030204" pitchFamily="49" charset="0"/>
              </a:rPr>
              <a:t>(</a:t>
            </a:r>
            <a:r>
              <a:rPr lang="en-US" sz="3400" b="1" dirty="0">
                <a:solidFill>
                  <a:srgbClr val="44C1A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“123456789”</a:t>
            </a:r>
            <a:r>
              <a:rPr lang="en-US" sz="3400" b="1" dirty="0">
                <a:solidFill>
                  <a:srgbClr val="44C1A3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>
                <a:latin typeface="Consolas" panose="020B0609020204030204" pitchFamily="49" charset="0"/>
              </a:rPr>
              <a:t>);</a:t>
            </a:r>
            <a:endParaRPr lang="en-US" sz="3400" b="1" dirty="0">
              <a:solidFill>
                <a:srgbClr val="44C1A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0AC94-0E70-427F-B9F8-C6C2D7D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043" y="2226558"/>
            <a:ext cx="4706495" cy="430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Constructor takes in a string</a:t>
            </a:r>
          </a:p>
        </p:txBody>
      </p:sp>
    </p:spTree>
    <p:extLst>
      <p:ext uri="{BB962C8B-B14F-4D97-AF65-F5344CB8AC3E}">
        <p14:creationId xmlns:p14="http://schemas.microsoft.com/office/powerpoint/2010/main" val="193282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Store your </a:t>
            </a:r>
            <a:r>
              <a:rPr lang="en-US" dirty="0" err="1">
                <a:solidFill>
                  <a:srgbClr val="FFFFFF"/>
                </a:solidFill>
              </a:rPr>
              <a:t>BrobInt</a:t>
            </a:r>
            <a:r>
              <a:rPr lang="en-US" dirty="0">
                <a:solidFill>
                  <a:srgbClr val="FFFFFF"/>
                </a:solidFill>
              </a:rPr>
              <a:t> in an Array of Bytes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0AC94-0E70-427F-B9F8-C6C2D7D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95099"/>
            <a:ext cx="11945722" cy="669889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u="sng" dirty="0">
                <a:latin typeface="Consolas" panose="020B0609020204030204" pitchFamily="49" charset="0"/>
              </a:rPr>
              <a:t>CONSTRUCTOR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BrobInt</a:t>
            </a:r>
            <a:r>
              <a:rPr lang="en-US" sz="1400" dirty="0">
                <a:latin typeface="Consolas" panose="020B0609020204030204" pitchFamily="49" charset="0"/>
              </a:rPr>
              <a:t> ( String </a:t>
            </a:r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 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- set an internal value equal to </a:t>
            </a:r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 to store it where other methods can access it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- store reversed string value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reversed = new String(</a:t>
            </a:r>
            <a:r>
              <a:rPr lang="en-US" sz="1400" dirty="0" err="1">
                <a:latin typeface="Consolas" panose="020B0609020204030204" pitchFamily="49" charset="0"/>
              </a:rPr>
              <a:t>StringBuffer</a:t>
            </a:r>
            <a:r>
              <a:rPr lang="en-US" sz="1400" dirty="0">
                <a:latin typeface="Consolas" panose="020B0609020204030204" pitchFamily="49" charset="0"/>
              </a:rPr>
              <a:t>(value).reverse());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- store the sign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if ( </a:t>
            </a:r>
            <a:r>
              <a:rPr lang="en-US" sz="1400" dirty="0" err="1">
                <a:latin typeface="Consolas" panose="020B0609020204030204" pitchFamily="49" charset="0"/>
              </a:rPr>
              <a:t>value.charAt</a:t>
            </a:r>
            <a:r>
              <a:rPr lang="en-US" sz="1400" dirty="0">
                <a:latin typeface="Consolas" panose="020B0609020204030204" pitchFamily="49" charset="0"/>
              </a:rPr>
              <a:t>(0) == `-` 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sign = 1;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// remove sign from reversed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reversed = </a:t>
            </a:r>
            <a:r>
              <a:rPr lang="en-US" sz="1400" dirty="0" err="1">
                <a:latin typeface="Consolas" panose="020B0609020204030204" pitchFamily="49" charset="0"/>
              </a:rPr>
              <a:t>reversed.substring</a:t>
            </a:r>
            <a:r>
              <a:rPr lang="en-US" sz="1400" dirty="0">
                <a:latin typeface="Consolas" panose="020B0609020204030204" pitchFamily="49" charset="0"/>
              </a:rPr>
              <a:t>(0, </a:t>
            </a:r>
            <a:r>
              <a:rPr lang="en-US" sz="1400" dirty="0" err="1">
                <a:latin typeface="Consolas" panose="020B0609020204030204" pitchFamily="49" charset="0"/>
              </a:rPr>
              <a:t>reversed.length</a:t>
            </a:r>
            <a:r>
              <a:rPr lang="en-US" sz="1400" dirty="0">
                <a:latin typeface="Consolas" panose="020B0609020204030204" pitchFamily="49" charset="0"/>
              </a:rPr>
              <a:t>() – 1 );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} else if ( </a:t>
            </a:r>
            <a:r>
              <a:rPr lang="en-US" sz="1400" dirty="0" err="1">
                <a:latin typeface="Consolas" panose="020B0609020204030204" pitchFamily="49" charset="0"/>
              </a:rPr>
              <a:t>value.charAt</a:t>
            </a:r>
            <a:r>
              <a:rPr lang="en-US" sz="1400" dirty="0">
                <a:latin typeface="Consolas" panose="020B0609020204030204" pitchFamily="49" charset="0"/>
              </a:rPr>
              <a:t>(0) == `+` 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sign = 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// remove sign from reversed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reversed = </a:t>
            </a:r>
            <a:r>
              <a:rPr lang="en-US" sz="1400" dirty="0" err="1">
                <a:latin typeface="Consolas" panose="020B0609020204030204" pitchFamily="49" charset="0"/>
              </a:rPr>
              <a:t>reversed.substring</a:t>
            </a:r>
            <a:r>
              <a:rPr lang="en-US" sz="1400" dirty="0">
                <a:latin typeface="Consolas" panose="020B0609020204030204" pitchFamily="49" charset="0"/>
              </a:rPr>
              <a:t>(0, </a:t>
            </a:r>
            <a:r>
              <a:rPr lang="en-US" sz="1400" dirty="0" err="1">
                <a:latin typeface="Consolas" panose="020B0609020204030204" pitchFamily="49" charset="0"/>
              </a:rPr>
              <a:t>reversed.length</a:t>
            </a:r>
            <a:r>
              <a:rPr lang="en-US" sz="1400" dirty="0">
                <a:latin typeface="Consolas" panose="020B0609020204030204" pitchFamily="49" charset="0"/>
              </a:rPr>
              <a:t>() – 1 );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} else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sign = 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- </a:t>
            </a:r>
            <a:r>
              <a:rPr lang="en-US" sz="1400" dirty="0" err="1">
                <a:latin typeface="Consolas" panose="020B0609020204030204" pitchFamily="49" charset="0"/>
              </a:rPr>
              <a:t>validateDigits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- </a:t>
            </a:r>
            <a:r>
              <a:rPr lang="en-US" sz="1400" dirty="0" err="1">
                <a:latin typeface="Consolas" panose="020B0609020204030204" pitchFamily="49" charset="0"/>
              </a:rPr>
              <a:t>byteVersion</a:t>
            </a:r>
            <a:r>
              <a:rPr lang="en-US" sz="1400" dirty="0">
                <a:latin typeface="Consolas" panose="020B0609020204030204" pitchFamily="49" charset="0"/>
              </a:rPr>
              <a:t> = new Byte[</a:t>
            </a:r>
            <a:r>
              <a:rPr lang="en-US" sz="1400" dirty="0" err="1">
                <a:latin typeface="Consolas" panose="020B0609020204030204" pitchFamily="49" charset="0"/>
              </a:rPr>
              <a:t>reversed.length</a:t>
            </a:r>
            <a:r>
              <a:rPr lang="en-US" sz="1400" dirty="0">
                <a:latin typeface="Consolas" panose="020B0609020204030204" pitchFamily="49" charset="0"/>
              </a:rPr>
              <a:t>()];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- for each character in reversed, add that character to corresponding index in </a:t>
            </a:r>
            <a:r>
              <a:rPr lang="en-US" sz="1400" dirty="0" err="1">
                <a:latin typeface="Consolas" panose="020B0609020204030204" pitchFamily="49" charset="0"/>
              </a:rPr>
              <a:t>byteVersion</a:t>
            </a:r>
            <a:r>
              <a:rPr lang="en-US" sz="1400" dirty="0">
                <a:latin typeface="Consolas" panose="020B0609020204030204" pitchFamily="49" charset="0"/>
              </a:rPr>
              <a:t> as a byte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hint: (byte)</a:t>
            </a:r>
            <a:r>
              <a:rPr lang="en-US" sz="1400" dirty="0" err="1">
                <a:latin typeface="Consolas" panose="020B0609020204030204" pitchFamily="49" charset="0"/>
              </a:rPr>
              <a:t>Character.getNumericValue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reversed.charAt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}  </a:t>
            </a:r>
          </a:p>
        </p:txBody>
      </p:sp>
    </p:spTree>
    <p:extLst>
      <p:ext uri="{BB962C8B-B14F-4D97-AF65-F5344CB8AC3E}">
        <p14:creationId xmlns:p14="http://schemas.microsoft.com/office/powerpoint/2010/main" val="2905734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150756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Let’s add 123 + 2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0AC94-0E70-427F-B9F8-C6C2D7D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8" y="298147"/>
            <a:ext cx="11348290" cy="5436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Store reversed numbers in Array of bytes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byte[] a = new byte[</a:t>
            </a:r>
            <a:r>
              <a:rPr lang="en-US" sz="1400" dirty="0" err="1">
                <a:latin typeface="Consolas" panose="020B0609020204030204" pitchFamily="49" charset="0"/>
              </a:rPr>
              <a:t>reversed.length</a:t>
            </a:r>
            <a:r>
              <a:rPr lang="en-US" sz="1400" dirty="0">
                <a:latin typeface="Consolas" panose="020B0609020204030204" pitchFamily="49" charset="0"/>
              </a:rPr>
              <a:t>()];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byte[] b = new byte[</a:t>
            </a:r>
            <a:r>
              <a:rPr lang="en-US" sz="1400" dirty="0" err="1">
                <a:latin typeface="Consolas" panose="020B0609020204030204" pitchFamily="49" charset="0"/>
              </a:rPr>
              <a:t>this.reversed.length</a:t>
            </a:r>
            <a:r>
              <a:rPr lang="en-US" sz="1400" dirty="0">
                <a:latin typeface="Consolas" panose="020B0609020204030204" pitchFamily="49" charset="0"/>
              </a:rPr>
              <a:t>()];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byte[] c = new byte[</a:t>
            </a:r>
            <a:r>
              <a:rPr lang="en-US" sz="1400" dirty="0" err="1">
                <a:latin typeface="Consolas" panose="020B0609020204030204" pitchFamily="49" charset="0"/>
              </a:rPr>
              <a:t>Math.max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a.length,b.length</a:t>
            </a:r>
            <a:r>
              <a:rPr lang="en-US" sz="1400" dirty="0">
                <a:latin typeface="Consolas" panose="020B0609020204030204" pitchFamily="49" charset="0"/>
              </a:rPr>
              <a:t>) + 2];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//+2 to account for carrying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a = [ 3, 2, 1 ]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 = [ 2 ]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c = [ , , , , ]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Now we can add each index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c[0] = a[0] + b[0];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c[1] = a[1];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c[2] = a[2];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1454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But what if we need to carry???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0AC94-0E70-427F-B9F8-C6C2D7D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8" y="298147"/>
            <a:ext cx="11348290" cy="5436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Store reversed numbers in Array of bytes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byte[] a = new byte[</a:t>
            </a:r>
            <a:r>
              <a:rPr lang="en-US" sz="1400" dirty="0" err="1">
                <a:latin typeface="Consolas" panose="020B0609020204030204" pitchFamily="49" charset="0"/>
              </a:rPr>
              <a:t>reversed.length</a:t>
            </a:r>
            <a:r>
              <a:rPr lang="en-US" sz="1400" dirty="0">
                <a:latin typeface="Consolas" panose="020B0609020204030204" pitchFamily="49" charset="0"/>
              </a:rPr>
              <a:t>()];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byte[] b = new byte[</a:t>
            </a:r>
            <a:r>
              <a:rPr lang="en-US" sz="1400" dirty="0" err="1">
                <a:latin typeface="Consolas" panose="020B0609020204030204" pitchFamily="49" charset="0"/>
              </a:rPr>
              <a:t>this.reversed.length</a:t>
            </a:r>
            <a:r>
              <a:rPr lang="en-US" sz="1400" dirty="0">
                <a:latin typeface="Consolas" panose="020B0609020204030204" pitchFamily="49" charset="0"/>
              </a:rPr>
              <a:t>()];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byte[] c = new byte[</a:t>
            </a:r>
            <a:r>
              <a:rPr lang="en-US" sz="1400" dirty="0" err="1">
                <a:latin typeface="Consolas" panose="020B0609020204030204" pitchFamily="49" charset="0"/>
              </a:rPr>
              <a:t>Math.max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a.length,b.length</a:t>
            </a:r>
            <a:r>
              <a:rPr lang="en-US" sz="1400" dirty="0">
                <a:latin typeface="Consolas" panose="020B0609020204030204" pitchFamily="49" charset="0"/>
              </a:rPr>
              <a:t>) + 2];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//+2 to account for carrying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a = [ 3, 2, 1 ]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 = [ 2 ]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c = [ , , , , ]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Now we can add each index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c[0] = a[0] + b[0];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c[1] = a[1];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c[2] = a[2];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9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B69D-B8DD-4287-8D97-FADF4C3D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813F-8677-40DF-98E2-0EAAAEFB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assignment06 on </a:t>
            </a:r>
            <a:r>
              <a:rPr lang="en-US" dirty="0" err="1"/>
              <a:t>volosin.lmu.build</a:t>
            </a:r>
            <a:r>
              <a:rPr lang="en-US" dirty="0"/>
              <a:t> before you begin</a:t>
            </a:r>
          </a:p>
        </p:txBody>
      </p:sp>
    </p:spTree>
    <p:extLst>
      <p:ext uri="{BB962C8B-B14F-4D97-AF65-F5344CB8AC3E}">
        <p14:creationId xmlns:p14="http://schemas.microsoft.com/office/powerpoint/2010/main" val="148824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Let’s add 998 + 98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0AC94-0E70-427F-B9F8-C6C2D7D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8" y="298147"/>
            <a:ext cx="11348290" cy="54369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a = [ 8, 9, 9 ]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b = [ 8, 9 ]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c = [ , , , , ]</a:t>
            </a:r>
          </a:p>
          <a:p>
            <a:pPr marL="0" indent="0">
              <a:buNone/>
            </a:pPr>
            <a:endParaRPr lang="en-US" sz="1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carry = 0;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c[0] = a[0] + b[0] + carry;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if (c[0] &gt; 9)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 c[0] = c[0] – 10;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 carry = 1;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} else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  carry = 0;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c[1] = a[1] + b[1] = carry;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// same if as above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c[2] = a[2] + carry;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// same if as above</a:t>
            </a:r>
          </a:p>
          <a:p>
            <a:pPr marL="0" indent="0">
              <a:buNone/>
            </a:pPr>
            <a:endParaRPr lang="en-US" sz="1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74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5252936"/>
            <a:ext cx="11662228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Make sure you check signs!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0AC94-0E70-427F-B9F8-C6C2D7D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8" y="298147"/>
            <a:ext cx="11348290" cy="5436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&gt; b 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–b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a-b, result is positive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&lt; b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–b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b-a, result is negative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= b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–b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=0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&gt; b </a:t>
            </a:r>
            <a:r>
              <a:rPr lang="en-US" sz="1400" b="1" dirty="0"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–b</a:t>
            </a:r>
            <a:r>
              <a:rPr lang="en-US" sz="1400" b="1" dirty="0"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E57575"/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, result is negative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&lt; 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–b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E57575"/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, result is negative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= 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–b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E57575"/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, result is negative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&gt; b 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+b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result is positive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&lt; b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+b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result is positive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 = b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+a +b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a+b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result is positive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&gt; b </a:t>
            </a:r>
            <a:r>
              <a:rPr lang="en-US" sz="1400" b="1" dirty="0"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+b</a:t>
            </a:r>
            <a:r>
              <a:rPr lang="en-US" sz="1400" b="1" dirty="0"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a-b, result is negative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&lt; 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+b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b-1, result is positive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F1717"/>
                </a:solidFill>
                <a:latin typeface="Consolas" panose="020B0609020204030204" pitchFamily="49" charset="0"/>
              </a:rPr>
              <a:t>a = 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65454"/>
                </a:solidFill>
                <a:latin typeface="Consolas" panose="020B0609020204030204" pitchFamily="49" charset="0"/>
              </a:rPr>
              <a:t>-a +b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E57575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4272953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683916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and Freebies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A72033-38F9-48F0-82DD-FFF7830A0232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Static variables 1 – 10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Javadoc</a:t>
            </a:r>
          </a:p>
        </p:txBody>
      </p:sp>
    </p:spTree>
    <p:extLst>
      <p:ext uri="{BB962C8B-B14F-4D97-AF65-F5344CB8AC3E}">
        <p14:creationId xmlns:p14="http://schemas.microsoft.com/office/powerpoint/2010/main" val="195723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Program and Deliverables</a:t>
            </a:r>
          </a:p>
        </p:txBody>
      </p:sp>
    </p:spTree>
    <p:extLst>
      <p:ext uri="{BB962C8B-B14F-4D97-AF65-F5344CB8AC3E}">
        <p14:creationId xmlns:p14="http://schemas.microsoft.com/office/powerpoint/2010/main" val="1842990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and Deliverables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A72033-38F9-48F0-82DD-FFF7830A0232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BrobInt.java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Your program! Main method does not do anything, similar to how the Math class does not do anything. </a:t>
            </a:r>
            <a:r>
              <a:rPr lang="en-US" dirty="0" err="1"/>
              <a:t>BrobInt</a:t>
            </a:r>
            <a:r>
              <a:rPr lang="en-US" dirty="0"/>
              <a:t> just contains methods about </a:t>
            </a:r>
            <a:r>
              <a:rPr lang="en-US" dirty="0" err="1"/>
              <a:t>BrobInts</a:t>
            </a:r>
            <a:r>
              <a:rPr lang="en-US" dirty="0"/>
              <a:t>. Tests will be in a different file.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>
              <a:buNone/>
            </a:pPr>
            <a:r>
              <a:rPr lang="en-US" dirty="0"/>
              <a:t>BrobIntTester.java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Your test file! First version due on 04.21.20. I expect an updated version to be uploaded with your </a:t>
            </a:r>
            <a:r>
              <a:rPr lang="en-US" dirty="0" err="1"/>
              <a:t>BrobInt</a:t>
            </a:r>
            <a:r>
              <a:rPr lang="en-US" dirty="0"/>
              <a:t> program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>
              <a:buNone/>
            </a:pPr>
            <a:r>
              <a:rPr lang="en-US" dirty="0"/>
              <a:t>BrobInt.html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Your Javadoc!</a:t>
            </a:r>
          </a:p>
          <a:p>
            <a:pPr marL="201168" lvl="1" indent="0">
              <a:buNone/>
            </a:pPr>
            <a:endParaRPr lang="en-US" dirty="0"/>
          </a:p>
          <a:p>
            <a:pPr marL="0">
              <a:buNone/>
            </a:pPr>
            <a:r>
              <a:rPr lang="en-US" dirty="0"/>
              <a:t>Collatz.java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Collatz</a:t>
            </a:r>
            <a:r>
              <a:rPr lang="en-US" dirty="0"/>
              <a:t> program – to be covered in a subsequent ppt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>
              <a:buNone/>
            </a:pPr>
            <a:r>
              <a:rPr lang="en-US" dirty="0"/>
              <a:t>Assignment06 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63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Some other notes</a:t>
            </a:r>
          </a:p>
        </p:txBody>
      </p:sp>
    </p:spTree>
    <p:extLst>
      <p:ext uri="{BB962C8B-B14F-4D97-AF65-F5344CB8AC3E}">
        <p14:creationId xmlns:p14="http://schemas.microsoft.com/office/powerpoint/2010/main" val="472529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to see if a character is a valid digit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A72033-38F9-48F0-82DD-FFF7830A0232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Character.isDigit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internalValue.charAt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'+' == </a:t>
            </a:r>
            <a:r>
              <a:rPr lang="en-US" dirty="0" err="1">
                <a:latin typeface="Consolas" panose="020B0609020204030204" pitchFamily="49" charset="0"/>
              </a:rPr>
              <a:t>internalValue.charAt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'-' == </a:t>
            </a:r>
            <a:r>
              <a:rPr lang="en-US" dirty="0" err="1">
                <a:latin typeface="Consolas" panose="020B0609020204030204" pitchFamily="49" charset="0"/>
              </a:rPr>
              <a:t>internalValue.charAt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682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help you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A72033-38F9-48F0-82DD-FFF7830A0232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Arrays.toString</a:t>
            </a: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ArrayList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4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Part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06408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Long is the biggest primitive data type for whole numbers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D8C56CE-0D74-412B-9678-399878D3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532" y="886230"/>
            <a:ext cx="4800486" cy="33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Long has a max number limit of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9223372036854775807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So what happens when you want to add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9223372036854775807 + 9223372036854775807?????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Check out LetsAdd.java on my </a:t>
            </a:r>
            <a:r>
              <a:rPr lang="en-US" sz="1400" dirty="0" err="1">
                <a:latin typeface="Consolas" panose="020B0609020204030204" pitchFamily="49" charset="0"/>
              </a:rPr>
              <a:t>Github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FC4AD-78B3-4BD2-866F-314D65B08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3"/>
          <a:stretch/>
        </p:blipFill>
        <p:spPr>
          <a:xfrm>
            <a:off x="549889" y="576349"/>
            <a:ext cx="5912154" cy="40470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50B1C2-586F-44A2-B9CA-19CC98C58917}"/>
              </a:ext>
            </a:extLst>
          </p:cNvPr>
          <p:cNvSpPr/>
          <p:nvPr/>
        </p:nvSpPr>
        <p:spPr>
          <a:xfrm>
            <a:off x="671512" y="1850231"/>
            <a:ext cx="4907757" cy="52863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 can add really big numbers with </a:t>
            </a:r>
            <a:r>
              <a:rPr lang="en-US" dirty="0" err="1">
                <a:solidFill>
                  <a:srgbClr val="FFFFFF"/>
                </a:solidFill>
              </a:rPr>
              <a:t>BigInteger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D8C56CE-0D74-412B-9678-399878D3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29" y="886230"/>
            <a:ext cx="10733789" cy="33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hlinkClick r:id="rId2"/>
              </a:rPr>
              <a:t>https://docs.oracle.com/javase/7/docs/api/java/math/BigInteger.html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Check out LetsAddWithBigInt.java on my </a:t>
            </a:r>
            <a:r>
              <a:rPr lang="en-US" sz="1400" dirty="0" err="1">
                <a:latin typeface="Consolas" panose="020B0609020204030204" pitchFamily="49" charset="0"/>
              </a:rPr>
              <a:t>Github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9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Your turn</a:t>
            </a:r>
          </a:p>
        </p:txBody>
      </p:sp>
    </p:spTree>
    <p:extLst>
      <p:ext uri="{BB962C8B-B14F-4D97-AF65-F5344CB8AC3E}">
        <p14:creationId xmlns:p14="http://schemas.microsoft.com/office/powerpoint/2010/main" val="66594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Your job is to recreate </a:t>
            </a:r>
            <a:r>
              <a:rPr lang="en-US" dirty="0" err="1">
                <a:solidFill>
                  <a:srgbClr val="FFFFFF"/>
                </a:solidFill>
              </a:rPr>
              <a:t>BigInteger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D8C56CE-0D74-412B-9678-399878D3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29" y="886230"/>
            <a:ext cx="10733789" cy="33212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Addition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Subtraction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Multiplication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Division</a:t>
            </a:r>
          </a:p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Remainder</a:t>
            </a:r>
          </a:p>
        </p:txBody>
      </p:sp>
    </p:spTree>
    <p:extLst>
      <p:ext uri="{BB962C8B-B14F-4D97-AF65-F5344CB8AC3E}">
        <p14:creationId xmlns:p14="http://schemas.microsoft.com/office/powerpoint/2010/main" val="169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But your class will be called </a:t>
            </a:r>
            <a:r>
              <a:rPr lang="en-US" b="1" dirty="0" err="1">
                <a:solidFill>
                  <a:srgbClr val="FFFFFF"/>
                </a:solidFill>
              </a:rPr>
              <a:t>BrobInt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D8C56CE-0D74-412B-9678-399878D3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29" y="886230"/>
            <a:ext cx="10733789" cy="33212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Short for </a:t>
            </a:r>
            <a:r>
              <a:rPr lang="en-US" sz="1400" dirty="0" err="1">
                <a:latin typeface="Consolas" panose="020B0609020204030204" pitchFamily="49" charset="0"/>
              </a:rPr>
              <a:t>Brobdinagian</a:t>
            </a:r>
            <a:r>
              <a:rPr lang="en-US" sz="1400" dirty="0">
                <a:latin typeface="Consolas" panose="020B0609020204030204" pitchFamily="49" charset="0"/>
              </a:rPr>
              <a:t>, a fictional land of giants from Gulliver’s Travels</a:t>
            </a:r>
          </a:p>
        </p:txBody>
      </p:sp>
    </p:spTree>
    <p:extLst>
      <p:ext uri="{BB962C8B-B14F-4D97-AF65-F5344CB8AC3E}">
        <p14:creationId xmlns:p14="http://schemas.microsoft.com/office/powerpoint/2010/main" val="273285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BigInteger</a:t>
            </a:r>
            <a:r>
              <a:rPr lang="en-US" dirty="0">
                <a:solidFill>
                  <a:srgbClr val="FFFFFF"/>
                </a:solidFill>
              </a:rPr>
              <a:t> has built in fields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You should have these too!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1AABE-99FB-4245-9A91-AE51F5F0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3" y="326572"/>
            <a:ext cx="8960310" cy="38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81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15939</TotalTime>
  <Words>1273</Words>
  <Application>Microsoft Office PowerPoint</Application>
  <PresentationFormat>Widescreen</PresentationFormat>
  <Paragraphs>189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Consolas</vt:lpstr>
      <vt:lpstr>Wingdings</vt:lpstr>
      <vt:lpstr>Retrospect</vt:lpstr>
      <vt:lpstr>assignment06 – Part 1 BrobInt</vt:lpstr>
      <vt:lpstr>Read</vt:lpstr>
      <vt:lpstr>Part 1</vt:lpstr>
      <vt:lpstr>Long is the biggest primitive data type for whole numbers</vt:lpstr>
      <vt:lpstr>We can add really big numbers with BigInteger</vt:lpstr>
      <vt:lpstr>Part 2</vt:lpstr>
      <vt:lpstr>Your job is to recreate BigInteger</vt:lpstr>
      <vt:lpstr>But your class will be called BrobInt</vt:lpstr>
      <vt:lpstr>BigInteger has built in fields You should have these too!</vt:lpstr>
      <vt:lpstr>BigInteger has constructors. You should at least construct an BrobInt from a String</vt:lpstr>
      <vt:lpstr>Part 3</vt:lpstr>
      <vt:lpstr>Due on 04.21.20</vt:lpstr>
      <vt:lpstr>Part 4</vt:lpstr>
      <vt:lpstr>Store your BrobInt in an Array of Bytes</vt:lpstr>
      <vt:lpstr>Store your BrobInt in an Array of Bytes</vt:lpstr>
      <vt:lpstr>Store your BrobInt in an Array of Bytes</vt:lpstr>
      <vt:lpstr>Part 5</vt:lpstr>
      <vt:lpstr>Let’s add 123 + 2</vt:lpstr>
      <vt:lpstr>But what if we need to carry???</vt:lpstr>
      <vt:lpstr>Let’s add 998 + 98</vt:lpstr>
      <vt:lpstr>Make sure you check signs!</vt:lpstr>
      <vt:lpstr>Part 6</vt:lpstr>
      <vt:lpstr>Template and Freebies</vt:lpstr>
      <vt:lpstr>Part 7</vt:lpstr>
      <vt:lpstr>Part 8</vt:lpstr>
      <vt:lpstr>Program and Deliverables</vt:lpstr>
      <vt:lpstr>Part 9</vt:lpstr>
      <vt:lpstr>Checking to see if a character is a valid digit</vt:lpstr>
      <vt:lpstr>Things to help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Assignment 04 Playground Soccer Simulation</dc:title>
  <dc:creator>Alissa Volosin</dc:creator>
  <cp:lastModifiedBy>Alissa Volosin</cp:lastModifiedBy>
  <cp:revision>78</cp:revision>
  <dcterms:created xsi:type="dcterms:W3CDTF">2020-02-27T04:38:33Z</dcterms:created>
  <dcterms:modified xsi:type="dcterms:W3CDTF">2020-04-15T01:02:32Z</dcterms:modified>
</cp:coreProperties>
</file>