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</p:sldIdLst>
  <p:sldSz cy="5143500" cx="9144000"/>
  <p:notesSz cx="6858000" cy="9144000"/>
  <p:embeddedFontLst>
    <p:embeddedFont>
      <p:font typeface="Roboto"/>
      <p:regular r:id="rId55"/>
      <p:bold r:id="rId56"/>
      <p:italic r:id="rId57"/>
      <p:boldItalic r:id="rId58"/>
    </p:embeddedFont>
    <p:embeddedFont>
      <p:font typeface="PT Sans Narrow"/>
      <p:regular r:id="rId59"/>
      <p:bold r:id="rId60"/>
    </p:embeddedFont>
    <p:embeddedFont>
      <p:font typeface="Open Sans"/>
      <p:regular r:id="rId61"/>
      <p:bold r:id="rId62"/>
      <p:italic r:id="rId63"/>
      <p:boldItalic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DDA2AF1-9FF2-4F78-A2B1-C1FF3444D5DD}">
  <a:tblStyle styleId="{CDDA2AF1-9FF2-4F78-A2B1-C1FF3444D5D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font" Target="fonts/OpenSans-bold.fntdata"/><Relationship Id="rId61" Type="http://schemas.openxmlformats.org/officeDocument/2006/relationships/font" Target="fonts/OpenSans-regular.fntdata"/><Relationship Id="rId20" Type="http://schemas.openxmlformats.org/officeDocument/2006/relationships/slide" Target="slides/slide13.xml"/><Relationship Id="rId64" Type="http://schemas.openxmlformats.org/officeDocument/2006/relationships/font" Target="fonts/OpenSans-boldItalic.fntdata"/><Relationship Id="rId63" Type="http://schemas.openxmlformats.org/officeDocument/2006/relationships/font" Target="fonts/OpenSans-italic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0" Type="http://schemas.openxmlformats.org/officeDocument/2006/relationships/font" Target="fonts/PTSansNarrow-bold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font" Target="fonts/Roboto-regular.fntdata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font" Target="fonts/Roboto-italic.fntdata"/><Relationship Id="rId12" Type="http://schemas.openxmlformats.org/officeDocument/2006/relationships/slide" Target="slides/slide5.xml"/><Relationship Id="rId56" Type="http://schemas.openxmlformats.org/officeDocument/2006/relationships/font" Target="fonts/Roboto-bold.fntdata"/><Relationship Id="rId15" Type="http://schemas.openxmlformats.org/officeDocument/2006/relationships/slide" Target="slides/slide8.xml"/><Relationship Id="rId59" Type="http://schemas.openxmlformats.org/officeDocument/2006/relationships/font" Target="fonts/PTSansNarrow-regular.fntdata"/><Relationship Id="rId14" Type="http://schemas.openxmlformats.org/officeDocument/2006/relationships/slide" Target="slides/slide7.xml"/><Relationship Id="rId58" Type="http://schemas.openxmlformats.org/officeDocument/2006/relationships/font" Target="fonts/Roboto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e2ec83d50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e2ec83d50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e2ec83d50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e2ec83d50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syllabus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BJ syllabus, read from 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e2ec83d50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e2ec83d50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syllabus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BJ syllabus, read from 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e2ec83d50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e2ec83d50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syllabus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BJ syllabus, read from 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e2ec83d50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e2ec83d50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syllabus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BJ syllabus, read from 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e2ec83d50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e2ec83d50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syllabus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BJ syllabus, read from 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e2ec83d50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e2ec83d50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syllabus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BJ syllabus, read from 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e2ec83d50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e2ec83d50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syllabus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BJ syllabus, read from 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e2ec83d50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6e2ec83d50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syllabus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BJ syllabus, read from 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e2ec83d50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e2ec83d50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syllabus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BJ syllabus, read from 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e2ec83d50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e2ec83d50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syllabus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BJ syllabus, read from 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e2ec83d50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e2ec83d50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syllabus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BJ syllabus, read from 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e2ec83d50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6e2ec83d50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syllabus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BJ syllabus, read from 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e2ec83d50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e2ec83d50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syllabus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BJ syllabus, read from 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e2ec83d50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6e2ec83d50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syllabus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BJ syllabus, read from 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e2ec83d50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6e2ec83d50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syllabus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BJ syllabus, read from 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e2ec83d50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6e2ec83d50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syllabus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BJ syllabus, read from 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e2ec83d50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6e2ec83d50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syllabus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BJ syllabus, read from 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e2ec83d50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6e2ec83d50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syllabus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BJ syllabus, read from 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6e2ec83d50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6e2ec83d50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syllabus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BJ syllabus, read from 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6e2ec83d50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6e2ec83d50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syllabus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BJ syllabus, read from 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e2ec83d50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e2ec83d50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syllabus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BJ syllabus, read from 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e2ec83d50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e2ec83d50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syllabus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BJ syllabus, read from 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e2ec83d50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6e2ec83d50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syllabus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BJ syllabus, read from 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e2ec83d50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6e2ec83d50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syllabus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BJ syllabus, read from 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6e2ec83d50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6e2ec83d50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syllabus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BJ syllabus, read from 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6e2ec83d50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6e2ec83d50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syllabus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BJ syllabus, read from 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6e2ec83d50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6e2ec83d50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syllabus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BJ syllabus, read from 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6e2ec83d50_0_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6e2ec83d50_0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syllabus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BJ syllabus, read from 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6e2ec83d50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6e2ec83d50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syllabus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BJ syllabus, read from 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6e2ec83d50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6e2ec83d50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syllabus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BJ syllabus, read from 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6e2ec83d50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6e2ec83d50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syllabus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BJ syllabus, read from 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6e2ec83d50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6e2ec83d50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syllabus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BJ syllabus, read from 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e2ec83d50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e2ec83d50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syllabus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BJ syllabus, read from 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6e2ec83d50_0_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6e2ec83d50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syllabus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BJ syllabus, read from 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6e2ec83d50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6e2ec83d50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syllabus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BJ syllabus, read from 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6e2ec83d50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6e2ec83d50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syllabus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BJ syllabus, read from 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6e2ec83d50_0_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6e2ec83d50_0_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syllabus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BJ syllabus, read from 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6e2ec83d50_0_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6e2ec83d50_0_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PiEstimator = function ( numDarts 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x = 0,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y = 0,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numInCircle =0;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for( let i = 0; i &lt; numDarts; i++ 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x = Math.random() * 2;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y = Math.random() * 2;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if ( Math.sqrt(Math.pow(x-1, 2)+Math.pow(y-1, 2) ) &lt;= 1 )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numInCircle++;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console.log(numInCircle);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return 4*( numInCircle / numDarts 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6e2ec83d50_0_7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6e2ec83d50_0_7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syllabus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BJ syllabus, read from 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6e2ec83d50_0_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6e2ec83d50_0_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syllabus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BJ syllabus, read from 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6e2ec83d50_0_7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6e2ec83d50_0_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syllabus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BJ syllabus, read from 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e2ec83d50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e2ec83d50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syllabus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BJ syllabus, read from 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e2ec83d50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e2ec83d50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syllabus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BJ syllabus, read from 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e2ec83d50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e2ec83d50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syllabus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BJ syllabus, read from 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e2ec83d50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e2ec83d50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syllabus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BJ syllabus, read from 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e2ec83d50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e2ec83d50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syllabus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BJ syllabus, read from 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14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7" name="Google Shape;57;p14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58" name="Google Shape;58;p14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" name="Google Shape;59;p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0" name="Google Shape;60;p14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61" name="Google Shape;61;p14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" name="Google Shape;62;p14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3" name="Google Shape;63;p1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" name="Google Shape;92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99" name="Google Shape;9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3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23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Relationship Id="rId5" Type="http://schemas.openxmlformats.org/officeDocument/2006/relationships/hyperlink" Target="https://docs.oracle.com/javase/tutorial/java/nutsandbolts/operators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volosin.lmu.build/alissa-volosin/cmsi-186-programming-lab/cmsi-186-assignments/assignment-02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01.23.20 </a:t>
            </a:r>
            <a:endParaRPr/>
          </a:p>
        </p:txBody>
      </p:sp>
      <p:sp>
        <p:nvSpPr>
          <p:cNvPr id="112" name="Google Shape;112;p25"/>
          <p:cNvSpPr txBox="1"/>
          <p:nvPr>
            <p:ph idx="1" type="body"/>
          </p:nvPr>
        </p:nvSpPr>
        <p:spPr>
          <a:xfrm>
            <a:off x="311700" y="109735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assignment01 - Turn In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assignment 02 Kickoff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Read the problem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to estimate pi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 working pi estimator program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/>
          <p:nvPr>
            <p:ph type="title"/>
          </p:nvPr>
        </p:nvSpPr>
        <p:spPr>
          <a:xfrm>
            <a:off x="311700" y="2229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68" name="Google Shape;168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Use var to create a variable. A type is assigned at instantiation.</a:t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45720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rPr lang="en" sz="1700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var x = 4;</a:t>
            </a:r>
            <a:endParaRPr sz="1400"/>
          </a:p>
        </p:txBody>
      </p:sp>
      <p:sp>
        <p:nvSpPr>
          <p:cNvPr id="169" name="Google Shape;169;p34"/>
          <p:cNvSpPr txBox="1"/>
          <p:nvPr>
            <p:ph idx="1" type="body"/>
          </p:nvPr>
        </p:nvSpPr>
        <p:spPr>
          <a:xfrm>
            <a:off x="357650" y="264405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Try it in jshell</a:t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jshell&gt; var x = 4;</a:t>
            </a:r>
            <a:endParaRPr sz="1700"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jshell&gt; x = 5;</a:t>
            </a:r>
            <a:endParaRPr sz="1700"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jshell&gt; x = “hello”;</a:t>
            </a:r>
            <a:endParaRPr sz="1700"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5"/>
          <p:cNvSpPr txBox="1"/>
          <p:nvPr>
            <p:ph type="title"/>
          </p:nvPr>
        </p:nvSpPr>
        <p:spPr>
          <a:xfrm>
            <a:off x="311700" y="2229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75" name="Google Shape;175;p35"/>
          <p:cNvSpPr txBox="1"/>
          <p:nvPr>
            <p:ph idx="1" type="body"/>
          </p:nvPr>
        </p:nvSpPr>
        <p:spPr>
          <a:xfrm>
            <a:off x="311700" y="10587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Instantiate a variable with the type</a:t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jshell&gt; int x = 4;</a:t>
            </a:r>
            <a:endParaRPr sz="1700"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jshell&gt; boolean isItTrue = true;</a:t>
            </a:r>
            <a:endParaRPr sz="1700"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jshell&gt; String hi = “hello”;</a:t>
            </a:r>
            <a:endParaRPr sz="1700"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6"/>
          <p:cNvSpPr txBox="1"/>
          <p:nvPr>
            <p:ph type="title"/>
          </p:nvPr>
        </p:nvSpPr>
        <p:spPr>
          <a:xfrm>
            <a:off x="311700" y="2229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81" name="Google Shape;181;p36"/>
          <p:cNvSpPr txBox="1"/>
          <p:nvPr>
            <p:ph idx="1" type="body"/>
          </p:nvPr>
        </p:nvSpPr>
        <p:spPr>
          <a:xfrm>
            <a:off x="311700" y="10587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If you write methods (functions), you have to specify types for </a:t>
            </a:r>
            <a:r>
              <a:rPr b="1" lang="en" sz="1400"/>
              <a:t>parameters </a:t>
            </a:r>
            <a:r>
              <a:rPr lang="en" sz="1400"/>
              <a:t>and </a:t>
            </a:r>
            <a:r>
              <a:rPr b="1" lang="en" sz="1400"/>
              <a:t>return values</a:t>
            </a:r>
            <a:endParaRPr b="1" sz="14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jshell&gt; boolean isEven ( int n ) { return n % 2 == 0 }</a:t>
            </a:r>
            <a:endParaRPr sz="1700"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jshell&gt; isEven(234098)</a:t>
            </a:r>
            <a:endParaRPr sz="1700"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</a:t>
            </a:r>
            <a:endParaRPr/>
          </a:p>
        </p:txBody>
      </p:sp>
      <p:pic>
        <p:nvPicPr>
          <p:cNvPr id="187" name="Google Shape;18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50" y="1383600"/>
            <a:ext cx="4808275" cy="251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0100" y="1383600"/>
            <a:ext cx="2875874" cy="17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7"/>
          <p:cNvSpPr txBox="1"/>
          <p:nvPr/>
        </p:nvSpPr>
        <p:spPr>
          <a:xfrm>
            <a:off x="4880100" y="33942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https://docs.oracle.com/javase/tutorial/java/nutsandbolts/operators.html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to Javascript</a:t>
            </a:r>
            <a:endParaRPr/>
          </a:p>
        </p:txBody>
      </p:sp>
      <p:pic>
        <p:nvPicPr>
          <p:cNvPr id="195" name="Google Shape;19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25" y="1607675"/>
            <a:ext cx="6457950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to Javascript</a:t>
            </a:r>
            <a:endParaRPr/>
          </a:p>
        </p:txBody>
      </p:sp>
      <p:pic>
        <p:nvPicPr>
          <p:cNvPr id="201" name="Google Shape;20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8839203" cy="253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to Javascript</a:t>
            </a:r>
            <a:endParaRPr/>
          </a:p>
        </p:txBody>
      </p:sp>
      <p:pic>
        <p:nvPicPr>
          <p:cNvPr id="207" name="Google Shape;20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8839202" cy="2164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to Javascript</a:t>
            </a:r>
            <a:endParaRPr/>
          </a:p>
        </p:txBody>
      </p:sp>
      <p:pic>
        <p:nvPicPr>
          <p:cNvPr id="213" name="Google Shape;21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8220075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to Javascript</a:t>
            </a:r>
            <a:endParaRPr/>
          </a:p>
        </p:txBody>
      </p:sp>
      <p:pic>
        <p:nvPicPr>
          <p:cNvPr id="219" name="Google Shape;21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8839200" cy="3246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from Javascript</a:t>
            </a:r>
            <a:endParaRPr/>
          </a:p>
        </p:txBody>
      </p:sp>
      <p:pic>
        <p:nvPicPr>
          <p:cNvPr id="225" name="Google Shape;22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8839198" cy="1999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vs Javascript</a:t>
            </a:r>
            <a:endParaRPr/>
          </a:p>
        </p:txBody>
      </p:sp>
      <p:pic>
        <p:nvPicPr>
          <p:cNvPr id="118" name="Google Shape;1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8839200" cy="222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from Javascript</a:t>
            </a:r>
            <a:endParaRPr/>
          </a:p>
        </p:txBody>
      </p:sp>
      <p:pic>
        <p:nvPicPr>
          <p:cNvPr id="231" name="Google Shape;23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8839198" cy="1999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from Javascript</a:t>
            </a:r>
            <a:endParaRPr/>
          </a:p>
        </p:txBody>
      </p:sp>
      <p:pic>
        <p:nvPicPr>
          <p:cNvPr id="237" name="Google Shape;23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8839199" cy="2127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from Javascript</a:t>
            </a:r>
            <a:endParaRPr/>
          </a:p>
        </p:txBody>
      </p:sp>
      <p:pic>
        <p:nvPicPr>
          <p:cNvPr id="243" name="Google Shape;24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8839200" cy="2915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Printing to the Console</a:t>
            </a:r>
            <a:endParaRPr/>
          </a:p>
        </p:txBody>
      </p:sp>
      <p:pic>
        <p:nvPicPr>
          <p:cNvPr id="249" name="Google Shape;24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6712603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(while, do-while, for)</a:t>
            </a:r>
            <a:endParaRPr/>
          </a:p>
        </p:txBody>
      </p:sp>
      <p:pic>
        <p:nvPicPr>
          <p:cNvPr id="255" name="Google Shape;25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8247352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try it out - WhatIsItDoing.java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Assignment02 - Estimating Pi</a:t>
            </a:r>
            <a:endParaRPr/>
          </a:p>
        </p:txBody>
      </p:sp>
      <p:sp>
        <p:nvSpPr>
          <p:cNvPr id="266" name="Google Shape;266;p5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Read the assignment and check out the animation on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assignment02</a:t>
            </a:r>
            <a:r>
              <a:rPr lang="en"/>
              <a:t> page.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Assignment02 - Estimating Pi</a:t>
            </a:r>
            <a:endParaRPr/>
          </a:p>
        </p:txBody>
      </p:sp>
      <p:pic>
        <p:nvPicPr>
          <p:cNvPr id="272" name="Google Shape;27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5755933" cy="368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Assignment02 - Estimating Pi</a:t>
            </a:r>
            <a:endParaRPr/>
          </a:p>
        </p:txBody>
      </p:sp>
      <p:pic>
        <p:nvPicPr>
          <p:cNvPr id="278" name="Google Shape;27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5654013" cy="368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Assignment02 - Estimating Pi</a:t>
            </a:r>
            <a:endParaRPr/>
          </a:p>
        </p:txBody>
      </p:sp>
      <p:pic>
        <p:nvPicPr>
          <p:cNvPr id="284" name="Google Shape;28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6163401" cy="368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Compiled</a:t>
            </a:r>
            <a:endParaRPr/>
          </a:p>
        </p:txBody>
      </p:sp>
      <p:pic>
        <p:nvPicPr>
          <p:cNvPr id="124" name="Google Shape;1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200"/>
            <a:ext cx="6824746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Assignment02 - Estimating Pi</a:t>
            </a:r>
            <a:endParaRPr/>
          </a:p>
        </p:txBody>
      </p:sp>
      <p:pic>
        <p:nvPicPr>
          <p:cNvPr id="290" name="Google Shape;29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5796465" cy="368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Assignment02 - Estimating Pi</a:t>
            </a:r>
            <a:endParaRPr/>
          </a:p>
        </p:txBody>
      </p:sp>
      <p:pic>
        <p:nvPicPr>
          <p:cNvPr id="296" name="Google Shape;29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5807871" cy="368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Assignment02 - Estimating Pi</a:t>
            </a:r>
            <a:endParaRPr/>
          </a:p>
        </p:txBody>
      </p:sp>
      <p:sp>
        <p:nvSpPr>
          <p:cNvPr id="302" name="Google Shape;302;p5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* numInCircle / numDartThrows = piEstimate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dart in the circle?</a:t>
            </a:r>
            <a:endParaRPr/>
          </a:p>
        </p:txBody>
      </p:sp>
      <p:sp>
        <p:nvSpPr>
          <p:cNvPr id="308" name="Google Shape;308;p57"/>
          <p:cNvSpPr/>
          <p:nvPr/>
        </p:nvSpPr>
        <p:spPr>
          <a:xfrm>
            <a:off x="4814100" y="1415400"/>
            <a:ext cx="3114600" cy="3114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57"/>
          <p:cNvSpPr/>
          <p:nvPr/>
        </p:nvSpPr>
        <p:spPr>
          <a:xfrm>
            <a:off x="4820550" y="1415400"/>
            <a:ext cx="3108000" cy="3108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57"/>
          <p:cNvSpPr txBox="1"/>
          <p:nvPr>
            <p:ph idx="1" type="body"/>
          </p:nvPr>
        </p:nvSpPr>
        <p:spPr>
          <a:xfrm>
            <a:off x="311700" y="1266325"/>
            <a:ext cx="3836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dart in the circle?</a:t>
            </a:r>
            <a:endParaRPr/>
          </a:p>
        </p:txBody>
      </p:sp>
      <p:sp>
        <p:nvSpPr>
          <p:cNvPr id="316" name="Google Shape;316;p58"/>
          <p:cNvSpPr/>
          <p:nvPr/>
        </p:nvSpPr>
        <p:spPr>
          <a:xfrm>
            <a:off x="4814100" y="1415400"/>
            <a:ext cx="3114600" cy="3114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58"/>
          <p:cNvSpPr/>
          <p:nvPr/>
        </p:nvSpPr>
        <p:spPr>
          <a:xfrm>
            <a:off x="4820550" y="1415400"/>
            <a:ext cx="3108000" cy="3108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58"/>
          <p:cNvSpPr txBox="1"/>
          <p:nvPr>
            <p:ph idx="1" type="body"/>
          </p:nvPr>
        </p:nvSpPr>
        <p:spPr>
          <a:xfrm>
            <a:off x="311700" y="1266325"/>
            <a:ext cx="3836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Put the circle on an x,y axis</a:t>
            </a:r>
            <a:endParaRPr/>
          </a:p>
        </p:txBody>
      </p:sp>
      <p:cxnSp>
        <p:nvCxnSpPr>
          <p:cNvPr id="319" name="Google Shape;319;p58"/>
          <p:cNvCxnSpPr/>
          <p:nvPr/>
        </p:nvCxnSpPr>
        <p:spPr>
          <a:xfrm rot="10800000">
            <a:off x="4814100" y="992125"/>
            <a:ext cx="19500" cy="3851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58"/>
          <p:cNvCxnSpPr/>
          <p:nvPr/>
        </p:nvCxnSpPr>
        <p:spPr>
          <a:xfrm>
            <a:off x="4397825" y="4530000"/>
            <a:ext cx="41124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1" name="Google Shape;321;p58"/>
          <p:cNvSpPr txBox="1"/>
          <p:nvPr>
            <p:ph idx="1" type="body"/>
          </p:nvPr>
        </p:nvSpPr>
        <p:spPr>
          <a:xfrm>
            <a:off x="4209450" y="4530000"/>
            <a:ext cx="725100" cy="4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000FF"/>
                </a:solidFill>
              </a:rPr>
              <a:t>(0,0)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22" name="Google Shape;322;p58"/>
          <p:cNvSpPr txBox="1"/>
          <p:nvPr>
            <p:ph idx="1" type="body"/>
          </p:nvPr>
        </p:nvSpPr>
        <p:spPr>
          <a:xfrm>
            <a:off x="4209450" y="2677825"/>
            <a:ext cx="725100" cy="4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000FF"/>
                </a:solidFill>
              </a:rPr>
              <a:t>(1,0)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23" name="Google Shape;323;p58"/>
          <p:cNvSpPr txBox="1"/>
          <p:nvPr>
            <p:ph idx="1" type="body"/>
          </p:nvPr>
        </p:nvSpPr>
        <p:spPr>
          <a:xfrm>
            <a:off x="4209450" y="1195250"/>
            <a:ext cx="725100" cy="4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000FF"/>
                </a:solidFill>
              </a:rPr>
              <a:t>(2,0)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24" name="Google Shape;324;p58"/>
          <p:cNvSpPr txBox="1"/>
          <p:nvPr>
            <p:ph idx="1" type="body"/>
          </p:nvPr>
        </p:nvSpPr>
        <p:spPr>
          <a:xfrm>
            <a:off x="6012000" y="4530000"/>
            <a:ext cx="725100" cy="4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000FF"/>
                </a:solidFill>
              </a:rPr>
              <a:t>(0,1)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25" name="Google Shape;325;p58"/>
          <p:cNvSpPr txBox="1"/>
          <p:nvPr>
            <p:ph idx="1" type="body"/>
          </p:nvPr>
        </p:nvSpPr>
        <p:spPr>
          <a:xfrm>
            <a:off x="7560125" y="4530000"/>
            <a:ext cx="725100" cy="4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000FF"/>
                </a:solidFill>
              </a:rPr>
              <a:t>(0,2)</a:t>
            </a:r>
            <a:endParaRPr>
              <a:solidFill>
                <a:srgbClr val="0000FF"/>
              </a:solidFill>
            </a:endParaRPr>
          </a:p>
        </p:txBody>
      </p:sp>
      <p:cxnSp>
        <p:nvCxnSpPr>
          <p:cNvPr id="326" name="Google Shape;326;p58"/>
          <p:cNvCxnSpPr>
            <a:stCxn id="317" idx="0"/>
            <a:endCxn id="324" idx="0"/>
          </p:cNvCxnSpPr>
          <p:nvPr/>
        </p:nvCxnSpPr>
        <p:spPr>
          <a:xfrm>
            <a:off x="6374550" y="1415400"/>
            <a:ext cx="0" cy="31146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58"/>
          <p:cNvCxnSpPr>
            <a:stCxn id="317" idx="6"/>
          </p:cNvCxnSpPr>
          <p:nvPr/>
        </p:nvCxnSpPr>
        <p:spPr>
          <a:xfrm rot="10800000">
            <a:off x="4813950" y="2964600"/>
            <a:ext cx="3114600" cy="4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dart in the circle?</a:t>
            </a:r>
            <a:endParaRPr/>
          </a:p>
        </p:txBody>
      </p:sp>
      <p:sp>
        <p:nvSpPr>
          <p:cNvPr id="333" name="Google Shape;333;p59"/>
          <p:cNvSpPr/>
          <p:nvPr/>
        </p:nvSpPr>
        <p:spPr>
          <a:xfrm>
            <a:off x="4814100" y="1415400"/>
            <a:ext cx="3114600" cy="3114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59"/>
          <p:cNvSpPr/>
          <p:nvPr/>
        </p:nvSpPr>
        <p:spPr>
          <a:xfrm>
            <a:off x="4820550" y="1415400"/>
            <a:ext cx="3108000" cy="3108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59"/>
          <p:cNvSpPr txBox="1"/>
          <p:nvPr>
            <p:ph idx="1" type="body"/>
          </p:nvPr>
        </p:nvSpPr>
        <p:spPr>
          <a:xfrm>
            <a:off x="311700" y="1266325"/>
            <a:ext cx="38367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What is the radius of the circle?</a:t>
            </a:r>
            <a:endParaRPr/>
          </a:p>
        </p:txBody>
      </p:sp>
      <p:cxnSp>
        <p:nvCxnSpPr>
          <p:cNvPr id="336" name="Google Shape;336;p59"/>
          <p:cNvCxnSpPr/>
          <p:nvPr/>
        </p:nvCxnSpPr>
        <p:spPr>
          <a:xfrm rot="10800000">
            <a:off x="4814100" y="992125"/>
            <a:ext cx="19500" cy="3851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7" name="Google Shape;337;p59"/>
          <p:cNvCxnSpPr/>
          <p:nvPr/>
        </p:nvCxnSpPr>
        <p:spPr>
          <a:xfrm>
            <a:off x="4397825" y="4530000"/>
            <a:ext cx="41124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8" name="Google Shape;338;p59"/>
          <p:cNvSpPr txBox="1"/>
          <p:nvPr>
            <p:ph idx="1" type="body"/>
          </p:nvPr>
        </p:nvSpPr>
        <p:spPr>
          <a:xfrm>
            <a:off x="4209450" y="4530000"/>
            <a:ext cx="725100" cy="4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000FF"/>
                </a:solidFill>
              </a:rPr>
              <a:t>(0,0)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39" name="Google Shape;339;p59"/>
          <p:cNvSpPr txBox="1"/>
          <p:nvPr>
            <p:ph idx="1" type="body"/>
          </p:nvPr>
        </p:nvSpPr>
        <p:spPr>
          <a:xfrm>
            <a:off x="4209450" y="2677825"/>
            <a:ext cx="725100" cy="4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000FF"/>
                </a:solidFill>
              </a:rPr>
              <a:t>(1,0)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40" name="Google Shape;340;p59"/>
          <p:cNvSpPr txBox="1"/>
          <p:nvPr>
            <p:ph idx="1" type="body"/>
          </p:nvPr>
        </p:nvSpPr>
        <p:spPr>
          <a:xfrm>
            <a:off x="4209450" y="1195250"/>
            <a:ext cx="725100" cy="4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000FF"/>
                </a:solidFill>
              </a:rPr>
              <a:t>(2,0)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41" name="Google Shape;341;p59"/>
          <p:cNvSpPr txBox="1"/>
          <p:nvPr>
            <p:ph idx="1" type="body"/>
          </p:nvPr>
        </p:nvSpPr>
        <p:spPr>
          <a:xfrm>
            <a:off x="6012000" y="4530000"/>
            <a:ext cx="725100" cy="4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000FF"/>
                </a:solidFill>
              </a:rPr>
              <a:t>(0,1)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42" name="Google Shape;342;p59"/>
          <p:cNvSpPr txBox="1"/>
          <p:nvPr>
            <p:ph idx="1" type="body"/>
          </p:nvPr>
        </p:nvSpPr>
        <p:spPr>
          <a:xfrm>
            <a:off x="7560125" y="4530000"/>
            <a:ext cx="725100" cy="4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000FF"/>
                </a:solidFill>
              </a:rPr>
              <a:t>(0,2)</a:t>
            </a:r>
            <a:endParaRPr>
              <a:solidFill>
                <a:srgbClr val="0000FF"/>
              </a:solidFill>
            </a:endParaRPr>
          </a:p>
        </p:txBody>
      </p:sp>
      <p:cxnSp>
        <p:nvCxnSpPr>
          <p:cNvPr id="343" name="Google Shape;343;p59"/>
          <p:cNvCxnSpPr>
            <a:stCxn id="334" idx="0"/>
            <a:endCxn id="341" idx="0"/>
          </p:cNvCxnSpPr>
          <p:nvPr/>
        </p:nvCxnSpPr>
        <p:spPr>
          <a:xfrm>
            <a:off x="6374550" y="1415400"/>
            <a:ext cx="0" cy="31146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59"/>
          <p:cNvCxnSpPr>
            <a:stCxn id="334" idx="6"/>
          </p:cNvCxnSpPr>
          <p:nvPr/>
        </p:nvCxnSpPr>
        <p:spPr>
          <a:xfrm rot="10800000">
            <a:off x="4813950" y="2964600"/>
            <a:ext cx="3114600" cy="4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5" name="Google Shape;345;p59"/>
          <p:cNvSpPr txBox="1"/>
          <p:nvPr>
            <p:ph idx="1" type="body"/>
          </p:nvPr>
        </p:nvSpPr>
        <p:spPr>
          <a:xfrm>
            <a:off x="5649450" y="2542550"/>
            <a:ext cx="725100" cy="4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000FF"/>
                </a:solidFill>
              </a:rPr>
              <a:t>(1,1)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dart in the circle?</a:t>
            </a:r>
            <a:endParaRPr/>
          </a:p>
        </p:txBody>
      </p:sp>
      <p:sp>
        <p:nvSpPr>
          <p:cNvPr id="351" name="Google Shape;351;p60"/>
          <p:cNvSpPr/>
          <p:nvPr/>
        </p:nvSpPr>
        <p:spPr>
          <a:xfrm>
            <a:off x="4814100" y="1415400"/>
            <a:ext cx="3114600" cy="3114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60"/>
          <p:cNvSpPr/>
          <p:nvPr/>
        </p:nvSpPr>
        <p:spPr>
          <a:xfrm>
            <a:off x="4820550" y="1415400"/>
            <a:ext cx="3108000" cy="3108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60"/>
          <p:cNvSpPr txBox="1"/>
          <p:nvPr>
            <p:ph idx="1" type="body"/>
          </p:nvPr>
        </p:nvSpPr>
        <p:spPr>
          <a:xfrm>
            <a:off x="311700" y="1266325"/>
            <a:ext cx="38367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What is the radius of the circle?</a:t>
            </a:r>
            <a:endParaRPr/>
          </a:p>
        </p:txBody>
      </p:sp>
      <p:cxnSp>
        <p:nvCxnSpPr>
          <p:cNvPr id="354" name="Google Shape;354;p60"/>
          <p:cNvCxnSpPr/>
          <p:nvPr/>
        </p:nvCxnSpPr>
        <p:spPr>
          <a:xfrm rot="10800000">
            <a:off x="4814100" y="992125"/>
            <a:ext cx="19500" cy="3851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5" name="Google Shape;355;p60"/>
          <p:cNvCxnSpPr/>
          <p:nvPr/>
        </p:nvCxnSpPr>
        <p:spPr>
          <a:xfrm>
            <a:off x="4397825" y="4530000"/>
            <a:ext cx="41124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6" name="Google Shape;356;p60"/>
          <p:cNvSpPr txBox="1"/>
          <p:nvPr>
            <p:ph idx="1" type="body"/>
          </p:nvPr>
        </p:nvSpPr>
        <p:spPr>
          <a:xfrm>
            <a:off x="4209450" y="4530000"/>
            <a:ext cx="725100" cy="4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000FF"/>
                </a:solidFill>
              </a:rPr>
              <a:t>(0,0)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57" name="Google Shape;357;p60"/>
          <p:cNvSpPr txBox="1"/>
          <p:nvPr>
            <p:ph idx="1" type="body"/>
          </p:nvPr>
        </p:nvSpPr>
        <p:spPr>
          <a:xfrm>
            <a:off x="4209450" y="2677825"/>
            <a:ext cx="725100" cy="4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000FF"/>
                </a:solidFill>
              </a:rPr>
              <a:t>(1,0)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58" name="Google Shape;358;p60"/>
          <p:cNvSpPr txBox="1"/>
          <p:nvPr>
            <p:ph idx="1" type="body"/>
          </p:nvPr>
        </p:nvSpPr>
        <p:spPr>
          <a:xfrm>
            <a:off x="4209450" y="1195250"/>
            <a:ext cx="725100" cy="4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000FF"/>
                </a:solidFill>
              </a:rPr>
              <a:t>(2,0)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59" name="Google Shape;359;p60"/>
          <p:cNvSpPr txBox="1"/>
          <p:nvPr>
            <p:ph idx="1" type="body"/>
          </p:nvPr>
        </p:nvSpPr>
        <p:spPr>
          <a:xfrm>
            <a:off x="6012000" y="4530000"/>
            <a:ext cx="725100" cy="4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000FF"/>
                </a:solidFill>
              </a:rPr>
              <a:t>(0,1)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60" name="Google Shape;360;p60"/>
          <p:cNvSpPr txBox="1"/>
          <p:nvPr>
            <p:ph idx="1" type="body"/>
          </p:nvPr>
        </p:nvSpPr>
        <p:spPr>
          <a:xfrm>
            <a:off x="7560125" y="4530000"/>
            <a:ext cx="725100" cy="4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000FF"/>
                </a:solidFill>
              </a:rPr>
              <a:t>(0,2)</a:t>
            </a:r>
            <a:endParaRPr>
              <a:solidFill>
                <a:srgbClr val="0000FF"/>
              </a:solidFill>
            </a:endParaRPr>
          </a:p>
        </p:txBody>
      </p:sp>
      <p:cxnSp>
        <p:nvCxnSpPr>
          <p:cNvPr id="361" name="Google Shape;361;p60"/>
          <p:cNvCxnSpPr>
            <a:stCxn id="352" idx="0"/>
            <a:endCxn id="359" idx="0"/>
          </p:cNvCxnSpPr>
          <p:nvPr/>
        </p:nvCxnSpPr>
        <p:spPr>
          <a:xfrm>
            <a:off x="6374550" y="1415400"/>
            <a:ext cx="0" cy="31146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60"/>
          <p:cNvCxnSpPr>
            <a:stCxn id="352" idx="6"/>
          </p:cNvCxnSpPr>
          <p:nvPr/>
        </p:nvCxnSpPr>
        <p:spPr>
          <a:xfrm rot="10800000">
            <a:off x="4813950" y="2964600"/>
            <a:ext cx="3114600" cy="4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3" name="Google Shape;363;p60"/>
          <p:cNvSpPr txBox="1"/>
          <p:nvPr>
            <p:ph idx="1" type="body"/>
          </p:nvPr>
        </p:nvSpPr>
        <p:spPr>
          <a:xfrm>
            <a:off x="341325" y="2278125"/>
            <a:ext cx="38367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600"/>
              <a:t>1</a:t>
            </a:r>
            <a:endParaRPr sz="36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dart in the circle?</a:t>
            </a:r>
            <a:endParaRPr/>
          </a:p>
        </p:txBody>
      </p:sp>
      <p:sp>
        <p:nvSpPr>
          <p:cNvPr id="369" name="Google Shape;369;p61"/>
          <p:cNvSpPr/>
          <p:nvPr/>
        </p:nvSpPr>
        <p:spPr>
          <a:xfrm>
            <a:off x="4814100" y="1415400"/>
            <a:ext cx="3114600" cy="3114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61"/>
          <p:cNvSpPr/>
          <p:nvPr/>
        </p:nvSpPr>
        <p:spPr>
          <a:xfrm>
            <a:off x="4820550" y="1415400"/>
            <a:ext cx="3108000" cy="3108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61"/>
          <p:cNvSpPr txBox="1"/>
          <p:nvPr>
            <p:ph idx="1" type="body"/>
          </p:nvPr>
        </p:nvSpPr>
        <p:spPr>
          <a:xfrm>
            <a:off x="311700" y="1266325"/>
            <a:ext cx="38367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What is the area of the square?</a:t>
            </a:r>
            <a:endParaRPr/>
          </a:p>
        </p:txBody>
      </p:sp>
      <p:cxnSp>
        <p:nvCxnSpPr>
          <p:cNvPr id="372" name="Google Shape;372;p61"/>
          <p:cNvCxnSpPr/>
          <p:nvPr/>
        </p:nvCxnSpPr>
        <p:spPr>
          <a:xfrm rot="10800000">
            <a:off x="4814100" y="992125"/>
            <a:ext cx="19500" cy="3851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p61"/>
          <p:cNvCxnSpPr/>
          <p:nvPr/>
        </p:nvCxnSpPr>
        <p:spPr>
          <a:xfrm>
            <a:off x="4397825" y="4530000"/>
            <a:ext cx="41124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4" name="Google Shape;374;p61"/>
          <p:cNvSpPr txBox="1"/>
          <p:nvPr>
            <p:ph idx="1" type="body"/>
          </p:nvPr>
        </p:nvSpPr>
        <p:spPr>
          <a:xfrm>
            <a:off x="4209450" y="4530000"/>
            <a:ext cx="725100" cy="4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000FF"/>
                </a:solidFill>
              </a:rPr>
              <a:t>(0,0)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75" name="Google Shape;375;p61"/>
          <p:cNvSpPr txBox="1"/>
          <p:nvPr>
            <p:ph idx="1" type="body"/>
          </p:nvPr>
        </p:nvSpPr>
        <p:spPr>
          <a:xfrm>
            <a:off x="4209450" y="2677825"/>
            <a:ext cx="725100" cy="4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000FF"/>
                </a:solidFill>
              </a:rPr>
              <a:t>(1,0)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76" name="Google Shape;376;p61"/>
          <p:cNvSpPr txBox="1"/>
          <p:nvPr>
            <p:ph idx="1" type="body"/>
          </p:nvPr>
        </p:nvSpPr>
        <p:spPr>
          <a:xfrm>
            <a:off x="4209450" y="1195250"/>
            <a:ext cx="725100" cy="4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000FF"/>
                </a:solidFill>
              </a:rPr>
              <a:t>(2,0)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77" name="Google Shape;377;p61"/>
          <p:cNvSpPr txBox="1"/>
          <p:nvPr>
            <p:ph idx="1" type="body"/>
          </p:nvPr>
        </p:nvSpPr>
        <p:spPr>
          <a:xfrm>
            <a:off x="6012000" y="4530000"/>
            <a:ext cx="725100" cy="4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000FF"/>
                </a:solidFill>
              </a:rPr>
              <a:t>(0,1)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78" name="Google Shape;378;p61"/>
          <p:cNvSpPr txBox="1"/>
          <p:nvPr>
            <p:ph idx="1" type="body"/>
          </p:nvPr>
        </p:nvSpPr>
        <p:spPr>
          <a:xfrm>
            <a:off x="7560125" y="4530000"/>
            <a:ext cx="725100" cy="4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000FF"/>
                </a:solidFill>
              </a:rPr>
              <a:t>(0,2)</a:t>
            </a:r>
            <a:endParaRPr>
              <a:solidFill>
                <a:srgbClr val="0000FF"/>
              </a:solidFill>
            </a:endParaRPr>
          </a:p>
        </p:txBody>
      </p:sp>
      <p:cxnSp>
        <p:nvCxnSpPr>
          <p:cNvPr id="379" name="Google Shape;379;p61"/>
          <p:cNvCxnSpPr>
            <a:stCxn id="370" idx="0"/>
            <a:endCxn id="377" idx="0"/>
          </p:cNvCxnSpPr>
          <p:nvPr/>
        </p:nvCxnSpPr>
        <p:spPr>
          <a:xfrm>
            <a:off x="6374550" y="1415400"/>
            <a:ext cx="0" cy="31146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61"/>
          <p:cNvCxnSpPr>
            <a:stCxn id="370" idx="6"/>
          </p:cNvCxnSpPr>
          <p:nvPr/>
        </p:nvCxnSpPr>
        <p:spPr>
          <a:xfrm rot="10800000">
            <a:off x="4813950" y="2964600"/>
            <a:ext cx="3114600" cy="4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dart in the circle?</a:t>
            </a:r>
            <a:endParaRPr/>
          </a:p>
        </p:txBody>
      </p:sp>
      <p:sp>
        <p:nvSpPr>
          <p:cNvPr id="386" name="Google Shape;386;p62"/>
          <p:cNvSpPr/>
          <p:nvPr/>
        </p:nvSpPr>
        <p:spPr>
          <a:xfrm>
            <a:off x="4814100" y="1415400"/>
            <a:ext cx="3114600" cy="3114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62"/>
          <p:cNvSpPr/>
          <p:nvPr/>
        </p:nvSpPr>
        <p:spPr>
          <a:xfrm>
            <a:off x="4820550" y="1415400"/>
            <a:ext cx="3108000" cy="3108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62"/>
          <p:cNvSpPr txBox="1"/>
          <p:nvPr>
            <p:ph idx="1" type="body"/>
          </p:nvPr>
        </p:nvSpPr>
        <p:spPr>
          <a:xfrm>
            <a:off x="311700" y="1266325"/>
            <a:ext cx="38367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What is the area of the square?</a:t>
            </a:r>
            <a:endParaRPr/>
          </a:p>
        </p:txBody>
      </p:sp>
      <p:cxnSp>
        <p:nvCxnSpPr>
          <p:cNvPr id="389" name="Google Shape;389;p62"/>
          <p:cNvCxnSpPr/>
          <p:nvPr/>
        </p:nvCxnSpPr>
        <p:spPr>
          <a:xfrm rot="10800000">
            <a:off x="4814100" y="992125"/>
            <a:ext cx="19500" cy="3851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0" name="Google Shape;390;p62"/>
          <p:cNvCxnSpPr/>
          <p:nvPr/>
        </p:nvCxnSpPr>
        <p:spPr>
          <a:xfrm>
            <a:off x="4397825" y="4530000"/>
            <a:ext cx="41124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1" name="Google Shape;391;p62"/>
          <p:cNvSpPr txBox="1"/>
          <p:nvPr>
            <p:ph idx="1" type="body"/>
          </p:nvPr>
        </p:nvSpPr>
        <p:spPr>
          <a:xfrm>
            <a:off x="4209450" y="4530000"/>
            <a:ext cx="725100" cy="4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000FF"/>
                </a:solidFill>
              </a:rPr>
              <a:t>(0,0)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92" name="Google Shape;392;p62"/>
          <p:cNvSpPr txBox="1"/>
          <p:nvPr>
            <p:ph idx="1" type="body"/>
          </p:nvPr>
        </p:nvSpPr>
        <p:spPr>
          <a:xfrm>
            <a:off x="4209450" y="2677825"/>
            <a:ext cx="725100" cy="4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000FF"/>
                </a:solidFill>
              </a:rPr>
              <a:t>(1,0)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93" name="Google Shape;393;p62"/>
          <p:cNvSpPr txBox="1"/>
          <p:nvPr>
            <p:ph idx="1" type="body"/>
          </p:nvPr>
        </p:nvSpPr>
        <p:spPr>
          <a:xfrm>
            <a:off x="4209450" y="1195250"/>
            <a:ext cx="725100" cy="4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000FF"/>
                </a:solidFill>
              </a:rPr>
              <a:t>(2,0)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94" name="Google Shape;394;p62"/>
          <p:cNvSpPr txBox="1"/>
          <p:nvPr>
            <p:ph idx="1" type="body"/>
          </p:nvPr>
        </p:nvSpPr>
        <p:spPr>
          <a:xfrm>
            <a:off x="6012000" y="4530000"/>
            <a:ext cx="725100" cy="4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000FF"/>
                </a:solidFill>
              </a:rPr>
              <a:t>(0,1)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95" name="Google Shape;395;p62"/>
          <p:cNvSpPr txBox="1"/>
          <p:nvPr>
            <p:ph idx="1" type="body"/>
          </p:nvPr>
        </p:nvSpPr>
        <p:spPr>
          <a:xfrm>
            <a:off x="7560125" y="4530000"/>
            <a:ext cx="725100" cy="4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000FF"/>
                </a:solidFill>
              </a:rPr>
              <a:t>(0,2)</a:t>
            </a:r>
            <a:endParaRPr>
              <a:solidFill>
                <a:srgbClr val="0000FF"/>
              </a:solidFill>
            </a:endParaRPr>
          </a:p>
        </p:txBody>
      </p:sp>
      <p:cxnSp>
        <p:nvCxnSpPr>
          <p:cNvPr id="396" name="Google Shape;396;p62"/>
          <p:cNvCxnSpPr>
            <a:stCxn id="387" idx="0"/>
            <a:endCxn id="394" idx="0"/>
          </p:cNvCxnSpPr>
          <p:nvPr/>
        </p:nvCxnSpPr>
        <p:spPr>
          <a:xfrm>
            <a:off x="6374550" y="1415400"/>
            <a:ext cx="0" cy="31146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" name="Google Shape;397;p62"/>
          <p:cNvCxnSpPr>
            <a:stCxn id="387" idx="6"/>
          </p:cNvCxnSpPr>
          <p:nvPr/>
        </p:nvCxnSpPr>
        <p:spPr>
          <a:xfrm rot="10800000">
            <a:off x="4813950" y="2964600"/>
            <a:ext cx="3114600" cy="4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8" name="Google Shape;398;p62"/>
          <p:cNvSpPr txBox="1"/>
          <p:nvPr>
            <p:ph idx="1" type="body"/>
          </p:nvPr>
        </p:nvSpPr>
        <p:spPr>
          <a:xfrm>
            <a:off x="341325" y="2278125"/>
            <a:ext cx="38367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600"/>
              <a:t>4</a:t>
            </a:r>
            <a:endParaRPr sz="36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dart in the circle?</a:t>
            </a:r>
            <a:endParaRPr/>
          </a:p>
        </p:txBody>
      </p:sp>
      <p:sp>
        <p:nvSpPr>
          <p:cNvPr id="404" name="Google Shape;404;p63"/>
          <p:cNvSpPr/>
          <p:nvPr/>
        </p:nvSpPr>
        <p:spPr>
          <a:xfrm>
            <a:off x="4814100" y="1415400"/>
            <a:ext cx="3114600" cy="3114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63"/>
          <p:cNvSpPr/>
          <p:nvPr/>
        </p:nvSpPr>
        <p:spPr>
          <a:xfrm>
            <a:off x="4820550" y="1415400"/>
            <a:ext cx="3108000" cy="3108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63"/>
          <p:cNvSpPr txBox="1"/>
          <p:nvPr>
            <p:ph idx="1" type="body"/>
          </p:nvPr>
        </p:nvSpPr>
        <p:spPr>
          <a:xfrm>
            <a:off x="311700" y="1266325"/>
            <a:ext cx="38367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How do I know if the dart is in the circle?</a:t>
            </a:r>
            <a:endParaRPr/>
          </a:p>
        </p:txBody>
      </p:sp>
      <p:cxnSp>
        <p:nvCxnSpPr>
          <p:cNvPr id="407" name="Google Shape;407;p63"/>
          <p:cNvCxnSpPr/>
          <p:nvPr/>
        </p:nvCxnSpPr>
        <p:spPr>
          <a:xfrm rot="10800000">
            <a:off x="4814100" y="992125"/>
            <a:ext cx="19500" cy="3851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8" name="Google Shape;408;p63"/>
          <p:cNvCxnSpPr/>
          <p:nvPr/>
        </p:nvCxnSpPr>
        <p:spPr>
          <a:xfrm>
            <a:off x="4397825" y="4530000"/>
            <a:ext cx="41124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9" name="Google Shape;409;p63"/>
          <p:cNvSpPr txBox="1"/>
          <p:nvPr>
            <p:ph idx="1" type="body"/>
          </p:nvPr>
        </p:nvSpPr>
        <p:spPr>
          <a:xfrm>
            <a:off x="4209450" y="4530000"/>
            <a:ext cx="725100" cy="4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000FF"/>
                </a:solidFill>
              </a:rPr>
              <a:t>(0,0)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410" name="Google Shape;410;p63"/>
          <p:cNvSpPr txBox="1"/>
          <p:nvPr>
            <p:ph idx="1" type="body"/>
          </p:nvPr>
        </p:nvSpPr>
        <p:spPr>
          <a:xfrm>
            <a:off x="4209450" y="2677825"/>
            <a:ext cx="725100" cy="4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000FF"/>
                </a:solidFill>
              </a:rPr>
              <a:t>(1,0)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411" name="Google Shape;411;p63"/>
          <p:cNvSpPr txBox="1"/>
          <p:nvPr>
            <p:ph idx="1" type="body"/>
          </p:nvPr>
        </p:nvSpPr>
        <p:spPr>
          <a:xfrm>
            <a:off x="4209450" y="1195250"/>
            <a:ext cx="725100" cy="4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000FF"/>
                </a:solidFill>
              </a:rPr>
              <a:t>(2,0)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412" name="Google Shape;412;p63"/>
          <p:cNvSpPr txBox="1"/>
          <p:nvPr>
            <p:ph idx="1" type="body"/>
          </p:nvPr>
        </p:nvSpPr>
        <p:spPr>
          <a:xfrm>
            <a:off x="6012000" y="4530000"/>
            <a:ext cx="725100" cy="4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000FF"/>
                </a:solidFill>
              </a:rPr>
              <a:t>(0,1)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413" name="Google Shape;413;p63"/>
          <p:cNvSpPr txBox="1"/>
          <p:nvPr>
            <p:ph idx="1" type="body"/>
          </p:nvPr>
        </p:nvSpPr>
        <p:spPr>
          <a:xfrm>
            <a:off x="7560125" y="4530000"/>
            <a:ext cx="725100" cy="4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000FF"/>
                </a:solidFill>
              </a:rPr>
              <a:t>(0,2)</a:t>
            </a:r>
            <a:endParaRPr>
              <a:solidFill>
                <a:srgbClr val="0000FF"/>
              </a:solidFill>
            </a:endParaRPr>
          </a:p>
        </p:txBody>
      </p:sp>
      <p:cxnSp>
        <p:nvCxnSpPr>
          <p:cNvPr id="414" name="Google Shape;414;p63"/>
          <p:cNvCxnSpPr>
            <a:stCxn id="405" idx="0"/>
            <a:endCxn id="412" idx="0"/>
          </p:cNvCxnSpPr>
          <p:nvPr/>
        </p:nvCxnSpPr>
        <p:spPr>
          <a:xfrm>
            <a:off x="6374550" y="1415400"/>
            <a:ext cx="0" cy="31146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63"/>
          <p:cNvCxnSpPr>
            <a:stCxn id="405" idx="6"/>
          </p:cNvCxnSpPr>
          <p:nvPr/>
        </p:nvCxnSpPr>
        <p:spPr>
          <a:xfrm rot="10800000">
            <a:off x="4813950" y="2964600"/>
            <a:ext cx="3114600" cy="4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Structure</a:t>
            </a:r>
            <a:endParaRPr/>
          </a:p>
        </p:txBody>
      </p:sp>
      <p:pic>
        <p:nvPicPr>
          <p:cNvPr id="130" name="Google Shape;1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7431530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dart in the circle?</a:t>
            </a:r>
            <a:endParaRPr/>
          </a:p>
        </p:txBody>
      </p:sp>
      <p:sp>
        <p:nvSpPr>
          <p:cNvPr id="421" name="Google Shape;421;p64"/>
          <p:cNvSpPr/>
          <p:nvPr/>
        </p:nvSpPr>
        <p:spPr>
          <a:xfrm>
            <a:off x="4814100" y="1415400"/>
            <a:ext cx="3114600" cy="3114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64"/>
          <p:cNvSpPr/>
          <p:nvPr/>
        </p:nvSpPr>
        <p:spPr>
          <a:xfrm>
            <a:off x="4820550" y="1415400"/>
            <a:ext cx="3108000" cy="3108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64"/>
          <p:cNvSpPr txBox="1"/>
          <p:nvPr>
            <p:ph idx="1" type="body"/>
          </p:nvPr>
        </p:nvSpPr>
        <p:spPr>
          <a:xfrm>
            <a:off x="311700" y="1266325"/>
            <a:ext cx="38367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dart throw has an ( x, y ) coordinate.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For each dart throw, for each x and y coordinate: </a:t>
            </a:r>
            <a:endParaRPr/>
          </a:p>
        </p:txBody>
      </p:sp>
      <p:cxnSp>
        <p:nvCxnSpPr>
          <p:cNvPr id="424" name="Google Shape;424;p64"/>
          <p:cNvCxnSpPr/>
          <p:nvPr/>
        </p:nvCxnSpPr>
        <p:spPr>
          <a:xfrm rot="10800000">
            <a:off x="4814100" y="992125"/>
            <a:ext cx="19500" cy="3851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5" name="Google Shape;425;p64"/>
          <p:cNvCxnSpPr/>
          <p:nvPr/>
        </p:nvCxnSpPr>
        <p:spPr>
          <a:xfrm>
            <a:off x="4397825" y="4530000"/>
            <a:ext cx="41124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6" name="Google Shape;426;p64"/>
          <p:cNvSpPr txBox="1"/>
          <p:nvPr>
            <p:ph idx="1" type="body"/>
          </p:nvPr>
        </p:nvSpPr>
        <p:spPr>
          <a:xfrm>
            <a:off x="4209450" y="4530000"/>
            <a:ext cx="725100" cy="4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000FF"/>
                </a:solidFill>
              </a:rPr>
              <a:t>(0,0)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427" name="Google Shape;427;p64"/>
          <p:cNvSpPr txBox="1"/>
          <p:nvPr>
            <p:ph idx="1" type="body"/>
          </p:nvPr>
        </p:nvSpPr>
        <p:spPr>
          <a:xfrm>
            <a:off x="4209450" y="2677825"/>
            <a:ext cx="725100" cy="4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000FF"/>
                </a:solidFill>
              </a:rPr>
              <a:t>(1,0)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428" name="Google Shape;428;p64"/>
          <p:cNvSpPr txBox="1"/>
          <p:nvPr>
            <p:ph idx="1" type="body"/>
          </p:nvPr>
        </p:nvSpPr>
        <p:spPr>
          <a:xfrm>
            <a:off x="4209450" y="1195250"/>
            <a:ext cx="725100" cy="4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000FF"/>
                </a:solidFill>
              </a:rPr>
              <a:t>(2,0)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429" name="Google Shape;429;p64"/>
          <p:cNvSpPr txBox="1"/>
          <p:nvPr>
            <p:ph idx="1" type="body"/>
          </p:nvPr>
        </p:nvSpPr>
        <p:spPr>
          <a:xfrm>
            <a:off x="6012000" y="4530000"/>
            <a:ext cx="725100" cy="4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000FF"/>
                </a:solidFill>
              </a:rPr>
              <a:t>(0,1)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430" name="Google Shape;430;p64"/>
          <p:cNvSpPr txBox="1"/>
          <p:nvPr>
            <p:ph idx="1" type="body"/>
          </p:nvPr>
        </p:nvSpPr>
        <p:spPr>
          <a:xfrm>
            <a:off x="7560125" y="4530000"/>
            <a:ext cx="725100" cy="4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000FF"/>
                </a:solidFill>
              </a:rPr>
              <a:t>(0,2)</a:t>
            </a:r>
            <a:endParaRPr>
              <a:solidFill>
                <a:srgbClr val="0000FF"/>
              </a:solidFill>
            </a:endParaRPr>
          </a:p>
        </p:txBody>
      </p:sp>
      <p:cxnSp>
        <p:nvCxnSpPr>
          <p:cNvPr id="431" name="Google Shape;431;p64"/>
          <p:cNvCxnSpPr>
            <a:stCxn id="422" idx="0"/>
            <a:endCxn id="429" idx="0"/>
          </p:cNvCxnSpPr>
          <p:nvPr/>
        </p:nvCxnSpPr>
        <p:spPr>
          <a:xfrm>
            <a:off x="6374550" y="1415400"/>
            <a:ext cx="0" cy="31146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" name="Google Shape;432;p64"/>
          <p:cNvCxnSpPr>
            <a:stCxn id="422" idx="6"/>
          </p:cNvCxnSpPr>
          <p:nvPr/>
        </p:nvCxnSpPr>
        <p:spPr>
          <a:xfrm rot="10800000">
            <a:off x="4813950" y="2964600"/>
            <a:ext cx="3114600" cy="4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3" name="Google Shape;433;p64"/>
          <p:cNvSpPr txBox="1"/>
          <p:nvPr>
            <p:ph idx="1" type="body"/>
          </p:nvPr>
        </p:nvSpPr>
        <p:spPr>
          <a:xfrm>
            <a:off x="372750" y="3488150"/>
            <a:ext cx="38367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000"/>
              <a:t>Math.random() * 2</a:t>
            </a:r>
            <a:endParaRPr sz="3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dart in the circle?</a:t>
            </a:r>
            <a:endParaRPr/>
          </a:p>
        </p:txBody>
      </p:sp>
      <p:sp>
        <p:nvSpPr>
          <p:cNvPr id="439" name="Google Shape;439;p65"/>
          <p:cNvSpPr/>
          <p:nvPr/>
        </p:nvSpPr>
        <p:spPr>
          <a:xfrm>
            <a:off x="4814100" y="1415400"/>
            <a:ext cx="3114600" cy="3114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65"/>
          <p:cNvSpPr/>
          <p:nvPr/>
        </p:nvSpPr>
        <p:spPr>
          <a:xfrm>
            <a:off x="4820550" y="1415400"/>
            <a:ext cx="3108000" cy="3108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65"/>
          <p:cNvSpPr txBox="1"/>
          <p:nvPr>
            <p:ph idx="1" type="body"/>
          </p:nvPr>
        </p:nvSpPr>
        <p:spPr>
          <a:xfrm>
            <a:off x="311700" y="1266325"/>
            <a:ext cx="38367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How do I know if the dart is in the circle?</a:t>
            </a:r>
            <a:endParaRPr/>
          </a:p>
        </p:txBody>
      </p:sp>
      <p:cxnSp>
        <p:nvCxnSpPr>
          <p:cNvPr id="442" name="Google Shape;442;p65"/>
          <p:cNvCxnSpPr/>
          <p:nvPr/>
        </p:nvCxnSpPr>
        <p:spPr>
          <a:xfrm rot="10800000">
            <a:off x="4814100" y="992125"/>
            <a:ext cx="19500" cy="3851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3" name="Google Shape;443;p65"/>
          <p:cNvCxnSpPr/>
          <p:nvPr/>
        </p:nvCxnSpPr>
        <p:spPr>
          <a:xfrm>
            <a:off x="4397825" y="4530000"/>
            <a:ext cx="41124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4" name="Google Shape;444;p65"/>
          <p:cNvSpPr txBox="1"/>
          <p:nvPr>
            <p:ph idx="1" type="body"/>
          </p:nvPr>
        </p:nvSpPr>
        <p:spPr>
          <a:xfrm>
            <a:off x="4209450" y="4530000"/>
            <a:ext cx="725100" cy="4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000FF"/>
                </a:solidFill>
              </a:rPr>
              <a:t>(0,0)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445" name="Google Shape;445;p65"/>
          <p:cNvSpPr txBox="1"/>
          <p:nvPr>
            <p:ph idx="1" type="body"/>
          </p:nvPr>
        </p:nvSpPr>
        <p:spPr>
          <a:xfrm>
            <a:off x="4209450" y="2677825"/>
            <a:ext cx="725100" cy="4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000FF"/>
                </a:solidFill>
              </a:rPr>
              <a:t>(1,0)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446" name="Google Shape;446;p65"/>
          <p:cNvSpPr txBox="1"/>
          <p:nvPr>
            <p:ph idx="1" type="body"/>
          </p:nvPr>
        </p:nvSpPr>
        <p:spPr>
          <a:xfrm>
            <a:off x="4209450" y="1195250"/>
            <a:ext cx="725100" cy="4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000FF"/>
                </a:solidFill>
              </a:rPr>
              <a:t>(2,0)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447" name="Google Shape;447;p65"/>
          <p:cNvSpPr txBox="1"/>
          <p:nvPr>
            <p:ph idx="1" type="body"/>
          </p:nvPr>
        </p:nvSpPr>
        <p:spPr>
          <a:xfrm>
            <a:off x="6012000" y="4530000"/>
            <a:ext cx="725100" cy="4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000FF"/>
                </a:solidFill>
              </a:rPr>
              <a:t>(0,1)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448" name="Google Shape;448;p65"/>
          <p:cNvSpPr txBox="1"/>
          <p:nvPr>
            <p:ph idx="1" type="body"/>
          </p:nvPr>
        </p:nvSpPr>
        <p:spPr>
          <a:xfrm>
            <a:off x="7560125" y="4530000"/>
            <a:ext cx="725100" cy="4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000FF"/>
                </a:solidFill>
              </a:rPr>
              <a:t>(0,2)</a:t>
            </a:r>
            <a:endParaRPr>
              <a:solidFill>
                <a:srgbClr val="0000FF"/>
              </a:solidFill>
            </a:endParaRPr>
          </a:p>
        </p:txBody>
      </p:sp>
      <p:cxnSp>
        <p:nvCxnSpPr>
          <p:cNvPr id="449" name="Google Shape;449;p65"/>
          <p:cNvCxnSpPr>
            <a:stCxn id="440" idx="0"/>
            <a:endCxn id="447" idx="0"/>
          </p:cNvCxnSpPr>
          <p:nvPr/>
        </p:nvCxnSpPr>
        <p:spPr>
          <a:xfrm>
            <a:off x="6374550" y="1415400"/>
            <a:ext cx="0" cy="31146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" name="Google Shape;450;p65"/>
          <p:cNvCxnSpPr>
            <a:stCxn id="440" idx="6"/>
          </p:cNvCxnSpPr>
          <p:nvPr/>
        </p:nvCxnSpPr>
        <p:spPr>
          <a:xfrm rot="10800000">
            <a:off x="4813950" y="2964600"/>
            <a:ext cx="3114600" cy="4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51" name="Google Shape;451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350" y="2337431"/>
            <a:ext cx="4306999" cy="7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dart in the circle?</a:t>
            </a:r>
            <a:endParaRPr/>
          </a:p>
        </p:txBody>
      </p:sp>
      <p:sp>
        <p:nvSpPr>
          <p:cNvPr id="457" name="Google Shape;457;p66"/>
          <p:cNvSpPr/>
          <p:nvPr/>
        </p:nvSpPr>
        <p:spPr>
          <a:xfrm>
            <a:off x="4814100" y="1415400"/>
            <a:ext cx="3114600" cy="3114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66"/>
          <p:cNvSpPr/>
          <p:nvPr/>
        </p:nvSpPr>
        <p:spPr>
          <a:xfrm>
            <a:off x="4820550" y="1415400"/>
            <a:ext cx="3108000" cy="3108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66"/>
          <p:cNvSpPr txBox="1"/>
          <p:nvPr>
            <p:ph idx="1" type="body"/>
          </p:nvPr>
        </p:nvSpPr>
        <p:spPr>
          <a:xfrm>
            <a:off x="311700" y="1266325"/>
            <a:ext cx="38367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I know if the dart is in the circle?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cxnSp>
        <p:nvCxnSpPr>
          <p:cNvPr id="460" name="Google Shape;460;p66"/>
          <p:cNvCxnSpPr/>
          <p:nvPr/>
        </p:nvCxnSpPr>
        <p:spPr>
          <a:xfrm rot="10800000">
            <a:off x="4814100" y="992125"/>
            <a:ext cx="19500" cy="3851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1" name="Google Shape;461;p66"/>
          <p:cNvCxnSpPr/>
          <p:nvPr/>
        </p:nvCxnSpPr>
        <p:spPr>
          <a:xfrm>
            <a:off x="4397825" y="4530000"/>
            <a:ext cx="41124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2" name="Google Shape;462;p66"/>
          <p:cNvSpPr txBox="1"/>
          <p:nvPr>
            <p:ph idx="1" type="body"/>
          </p:nvPr>
        </p:nvSpPr>
        <p:spPr>
          <a:xfrm>
            <a:off x="4209450" y="4530000"/>
            <a:ext cx="725100" cy="4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000FF"/>
                </a:solidFill>
              </a:rPr>
              <a:t>(0,0)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463" name="Google Shape;463;p66"/>
          <p:cNvSpPr txBox="1"/>
          <p:nvPr>
            <p:ph idx="1" type="body"/>
          </p:nvPr>
        </p:nvSpPr>
        <p:spPr>
          <a:xfrm>
            <a:off x="4209450" y="2677825"/>
            <a:ext cx="725100" cy="4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000FF"/>
                </a:solidFill>
              </a:rPr>
              <a:t>(1,0)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464" name="Google Shape;464;p66"/>
          <p:cNvSpPr txBox="1"/>
          <p:nvPr>
            <p:ph idx="1" type="body"/>
          </p:nvPr>
        </p:nvSpPr>
        <p:spPr>
          <a:xfrm>
            <a:off x="4209450" y="1195250"/>
            <a:ext cx="725100" cy="4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000FF"/>
                </a:solidFill>
              </a:rPr>
              <a:t>(2,0)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465" name="Google Shape;465;p66"/>
          <p:cNvSpPr txBox="1"/>
          <p:nvPr>
            <p:ph idx="1" type="body"/>
          </p:nvPr>
        </p:nvSpPr>
        <p:spPr>
          <a:xfrm>
            <a:off x="6012000" y="4530000"/>
            <a:ext cx="725100" cy="4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000FF"/>
                </a:solidFill>
              </a:rPr>
              <a:t>(0,1)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466" name="Google Shape;466;p66"/>
          <p:cNvSpPr txBox="1"/>
          <p:nvPr>
            <p:ph idx="1" type="body"/>
          </p:nvPr>
        </p:nvSpPr>
        <p:spPr>
          <a:xfrm>
            <a:off x="7560125" y="4530000"/>
            <a:ext cx="725100" cy="4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000FF"/>
                </a:solidFill>
              </a:rPr>
              <a:t>(0,2)</a:t>
            </a:r>
            <a:endParaRPr>
              <a:solidFill>
                <a:srgbClr val="0000FF"/>
              </a:solidFill>
            </a:endParaRPr>
          </a:p>
        </p:txBody>
      </p:sp>
      <p:cxnSp>
        <p:nvCxnSpPr>
          <p:cNvPr id="467" name="Google Shape;467;p66"/>
          <p:cNvCxnSpPr>
            <a:stCxn id="458" idx="0"/>
            <a:endCxn id="465" idx="0"/>
          </p:cNvCxnSpPr>
          <p:nvPr/>
        </p:nvCxnSpPr>
        <p:spPr>
          <a:xfrm>
            <a:off x="6374550" y="1415400"/>
            <a:ext cx="0" cy="31146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" name="Google Shape;468;p66"/>
          <p:cNvCxnSpPr>
            <a:stCxn id="458" idx="6"/>
          </p:cNvCxnSpPr>
          <p:nvPr/>
        </p:nvCxnSpPr>
        <p:spPr>
          <a:xfrm rot="10800000">
            <a:off x="4813950" y="2964600"/>
            <a:ext cx="3114600" cy="4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69" name="Google Shape;46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350" y="2337431"/>
            <a:ext cx="4306999" cy="70740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66"/>
          <p:cNvSpPr txBox="1"/>
          <p:nvPr>
            <p:ph idx="1" type="body"/>
          </p:nvPr>
        </p:nvSpPr>
        <p:spPr>
          <a:xfrm>
            <a:off x="311700" y="3441225"/>
            <a:ext cx="38367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The distance between the point and the center of the circle should be less than the circle’s radius!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turn this into code?</a:t>
            </a:r>
            <a:endParaRPr/>
          </a:p>
        </p:txBody>
      </p:sp>
      <p:sp>
        <p:nvSpPr>
          <p:cNvPr id="476" name="Google Shape;476;p67"/>
          <p:cNvSpPr txBox="1"/>
          <p:nvPr>
            <p:ph idx="1" type="body"/>
          </p:nvPr>
        </p:nvSpPr>
        <p:spPr>
          <a:xfrm>
            <a:off x="311700" y="1266325"/>
            <a:ext cx="38367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Let’s see it in action!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out the steps that your program needs to go through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487" name="Google Shape;487;p69"/>
          <p:cNvSpPr txBox="1"/>
          <p:nvPr>
            <p:ph idx="1" type="body"/>
          </p:nvPr>
        </p:nvSpPr>
        <p:spPr>
          <a:xfrm>
            <a:off x="311700" y="1266325"/>
            <a:ext cx="84111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Initialize some variables we need later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numDartsInCircle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dart up until totalDartThrows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 an x value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 a y value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dart is in circle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Add 1 to numDartsInCircle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Return 4 * numDartsInCircle / totalDartThrows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7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have time, let’s open the template</a:t>
            </a:r>
            <a:endParaRPr/>
          </a:p>
        </p:txBody>
      </p:sp>
      <p:sp>
        <p:nvSpPr>
          <p:cNvPr id="493" name="Google Shape;493;p70"/>
          <p:cNvSpPr txBox="1"/>
          <p:nvPr>
            <p:ph idx="1" type="body"/>
          </p:nvPr>
        </p:nvSpPr>
        <p:spPr>
          <a:xfrm>
            <a:off x="311700" y="1266325"/>
            <a:ext cx="84111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7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next time</a:t>
            </a:r>
            <a:endParaRPr/>
          </a:p>
        </p:txBody>
      </p:sp>
      <p:sp>
        <p:nvSpPr>
          <p:cNvPr id="499" name="Google Shape;499;p71"/>
          <p:cNvSpPr txBox="1"/>
          <p:nvPr>
            <p:ph idx="1" type="body"/>
          </p:nvPr>
        </p:nvSpPr>
        <p:spPr>
          <a:xfrm>
            <a:off x="311700" y="1266325"/>
            <a:ext cx="84111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parts 1 and 7 of the homework.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Make sure your PiEstimator.java is in the right folder ready to work on!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Structure</a:t>
            </a:r>
            <a:endParaRPr/>
          </a:p>
        </p:txBody>
      </p:sp>
      <p:pic>
        <p:nvPicPr>
          <p:cNvPr id="136" name="Google Shape;13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392000"/>
            <a:ext cx="7805251" cy="459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Structure</a:t>
            </a:r>
            <a:endParaRPr/>
          </a:p>
        </p:txBody>
      </p:sp>
      <p:pic>
        <p:nvPicPr>
          <p:cNvPr id="142" name="Google Shape;1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6256068" cy="3686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>
            <p:ph type="title"/>
          </p:nvPr>
        </p:nvSpPr>
        <p:spPr>
          <a:xfrm>
            <a:off x="311700" y="2229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sp>
        <p:nvSpPr>
          <p:cNvPr id="148" name="Google Shape;148;p31"/>
          <p:cNvSpPr txBox="1"/>
          <p:nvPr/>
        </p:nvSpPr>
        <p:spPr>
          <a:xfrm>
            <a:off x="614400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https://docs.oracle.com/javase/tutorial/java/nutsandbolts/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datatypes.html</a:t>
            </a:r>
            <a:endParaRPr/>
          </a:p>
        </p:txBody>
      </p:sp>
      <p:graphicFrame>
        <p:nvGraphicFramePr>
          <p:cNvPr id="149" name="Google Shape;149;p31"/>
          <p:cNvGraphicFramePr/>
          <p:nvPr/>
        </p:nvGraphicFramePr>
        <p:xfrm>
          <a:off x="201638" y="86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{CDDA2AF1-9FF2-4F78-A2B1-C1FF3444D5DD}</a:tableStyleId>
              </a:tblPr>
              <a:tblGrid>
                <a:gridCol w="1238250"/>
                <a:gridCol w="4322925"/>
                <a:gridCol w="3306600"/>
              </a:tblGrid>
              <a:tr h="309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0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Primitive Type</a:t>
                      </a:r>
                      <a:endParaRPr b="1" sz="10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0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 b="1" sz="10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0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Example Values of the Type</a:t>
                      </a:r>
                      <a:endParaRPr b="1" sz="10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boolean</a:t>
                      </a:r>
                      <a:endParaRPr sz="10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91425" marL="91425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two values </a:t>
                      </a:r>
                      <a:r>
                        <a:rPr lang="en" sz="10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r>
                        <a:rPr lang="en" sz="10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 and </a:t>
                      </a:r>
                      <a:r>
                        <a:rPr lang="en" sz="10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 sz="10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91425" marL="91425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 sz="10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91425" marL="91425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</a:t>
                      </a:r>
                      <a:endParaRPr sz="10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91425" marL="91425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Supposedly characters, but not quite</a:t>
                      </a:r>
                      <a:endParaRPr sz="10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'π'</a:t>
                      </a:r>
                      <a:endParaRPr sz="10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91425" marL="91425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byte</a:t>
                      </a:r>
                      <a:endParaRPr sz="10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91425" marL="91425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Integers in the range -128 ... 127</a:t>
                      </a:r>
                      <a:endParaRPr sz="10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(byte)89</a:t>
                      </a:r>
                      <a:endParaRPr sz="10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91425" marL="91425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short</a:t>
                      </a:r>
                      <a:endParaRPr sz="10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91425" marL="91425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Integers in the range -32768 ... 32767</a:t>
                      </a:r>
                      <a:endParaRPr sz="10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(short)89</a:t>
                      </a:r>
                      <a:endParaRPr sz="10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91425" marL="91425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endParaRPr sz="10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91425" marL="91425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Integers in the range -2147483648 ... 2147483647</a:t>
                      </a:r>
                      <a:endParaRPr sz="10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89</a:t>
                      </a:r>
                      <a:endParaRPr sz="10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91425" marL="91425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long</a:t>
                      </a:r>
                      <a:endParaRPr sz="10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91425" marL="91425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Integers in the range -9223372036854775808 ... 9223372036854775807</a:t>
                      </a:r>
                      <a:endParaRPr sz="10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89L</a:t>
                      </a:r>
                      <a:endParaRPr sz="10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91425" marL="91425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float</a:t>
                      </a:r>
                      <a:endParaRPr sz="10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91425" marL="91425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Lower precision floating point numbers</a:t>
                      </a:r>
                      <a:endParaRPr sz="10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3.95f</a:t>
                      </a:r>
                      <a:endParaRPr sz="10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91425" marL="91425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</a:t>
                      </a:r>
                      <a:endParaRPr sz="10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91425" marL="91425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Higher precision floating point numbers</a:t>
                      </a:r>
                      <a:endParaRPr sz="10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3.95</a:t>
                      </a:r>
                      <a:endParaRPr sz="10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91425" marL="91425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 txBox="1"/>
          <p:nvPr>
            <p:ph type="title"/>
          </p:nvPr>
        </p:nvSpPr>
        <p:spPr>
          <a:xfrm>
            <a:off x="311700" y="2229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Primitive Data Types</a:t>
            </a:r>
            <a:endParaRPr/>
          </a:p>
        </p:txBody>
      </p:sp>
      <p:sp>
        <p:nvSpPr>
          <p:cNvPr id="155" name="Google Shape;155;p32"/>
          <p:cNvSpPr txBox="1"/>
          <p:nvPr/>
        </p:nvSpPr>
        <p:spPr>
          <a:xfrm>
            <a:off x="614400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https://docs.oracle.com/javase/tutorial/java/nutsandbolts/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datatypes.html</a:t>
            </a:r>
            <a:endParaRPr/>
          </a:p>
        </p:txBody>
      </p:sp>
      <p:sp>
        <p:nvSpPr>
          <p:cNvPr id="156" name="Google Shape;156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Where are the strings????  They are not a primitive data type.</a:t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/>
              <a:t>They are a special type, created with classes.</a:t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/>
              <a:t>But you can instantiate them in the same way</a:t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/>
              <a:t>		</a:t>
            </a:r>
            <a:r>
              <a:rPr lang="en" sz="1700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String x = “hello”;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3"/>
          <p:cNvSpPr txBox="1"/>
          <p:nvPr>
            <p:ph type="title"/>
          </p:nvPr>
        </p:nvSpPr>
        <p:spPr>
          <a:xfrm>
            <a:off x="311700" y="2229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Declare and assign</a:t>
            </a:r>
            <a:endParaRPr/>
          </a:p>
        </p:txBody>
      </p:sp>
      <p:sp>
        <p:nvSpPr>
          <p:cNvPr id="162" name="Google Shape;162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type name = value;</a:t>
            </a:r>
            <a:endParaRPr i="1" sz="14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/>
              <a:t>		</a:t>
            </a:r>
            <a:r>
              <a:rPr lang="en" sz="1700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int numTimes = 4;</a:t>
            </a:r>
            <a:endParaRPr sz="1700"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		double amount = 2.99;</a:t>
            </a:r>
            <a:endParaRPr sz="1700"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		byte smallNumber = 5;</a:t>
            </a:r>
            <a:endParaRPr sz="1700"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		char firstLetter = ‘a’;</a:t>
            </a:r>
            <a:endParaRPr sz="1700"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String greeting = “hello there”;</a:t>
            </a:r>
            <a:endParaRPr sz="1700"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700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sz="1700"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