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318" r:id="rId6"/>
    <p:sldId id="293" r:id="rId7"/>
    <p:sldId id="294" r:id="rId8"/>
    <p:sldId id="297" r:id="rId9"/>
    <p:sldId id="296" r:id="rId10"/>
    <p:sldId id="298" r:id="rId11"/>
    <p:sldId id="299" r:id="rId12"/>
    <p:sldId id="300" r:id="rId13"/>
    <p:sldId id="301" r:id="rId14"/>
    <p:sldId id="302" r:id="rId15"/>
    <p:sldId id="305" r:id="rId16"/>
    <p:sldId id="306" r:id="rId17"/>
    <p:sldId id="307" r:id="rId18"/>
    <p:sldId id="310" r:id="rId19"/>
    <p:sldId id="309" r:id="rId20"/>
    <p:sldId id="308" r:id="rId21"/>
    <p:sldId id="311" r:id="rId22"/>
    <p:sldId id="312" r:id="rId23"/>
    <p:sldId id="313" r:id="rId24"/>
    <p:sldId id="314" r:id="rId25"/>
    <p:sldId id="315" r:id="rId26"/>
    <p:sldId id="316" r:id="rId27"/>
    <p:sldId id="279" r:id="rId28"/>
    <p:sldId id="282" r:id="rId29"/>
    <p:sldId id="303" r:id="rId30"/>
    <p:sldId id="304" r:id="rId31"/>
    <p:sldId id="31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23" d="100"/>
          <a:sy n="123" d="100"/>
        </p:scale>
        <p:origin x="6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RiemannSu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assignment05 – Part 1</a:t>
            </a:r>
            <a:br>
              <a:rPr lang="en-US" dirty="0"/>
            </a:br>
            <a:r>
              <a:rPr lang="en-US" sz="6000" dirty="0" err="1"/>
              <a:t>SkateRampArea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coefficients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1E9F06-0CEA-4C4B-AB3C-11981870977E}"/>
              </a:ext>
            </a:extLst>
          </p:cNvPr>
          <p:cNvSpPr txBox="1">
            <a:spLocks/>
          </p:cNvSpPr>
          <p:nvPr/>
        </p:nvSpPr>
        <p:spPr>
          <a:xfrm>
            <a:off x="6005127" y="507290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When we are given coefficients of x, assume that the first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the second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the third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and so on</a:t>
            </a:r>
          </a:p>
        </p:txBody>
      </p:sp>
      <p:pic>
        <p:nvPicPr>
          <p:cNvPr id="18" name="Picture 6" descr="Image result for skateboarder icon">
            <a:extLst>
              <a:ext uri="{FF2B5EF4-FFF2-40B4-BE49-F238E27FC236}">
                <a16:creationId xmlns:a16="http://schemas.microsoft.com/office/drawing/2014/main" id="{D48EF946-047A-4664-971D-9495A768A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124B0D2-AE32-4C34-8580-442EBE68AEB2}"/>
              </a:ext>
            </a:extLst>
          </p:cNvPr>
          <p:cNvCxnSpPr>
            <a:stCxn id="48" idx="2"/>
          </p:cNvCxnSpPr>
          <p:nvPr/>
        </p:nvCxnSpPr>
        <p:spPr>
          <a:xfrm rot="5400000">
            <a:off x="6759354" y="4019334"/>
            <a:ext cx="785631" cy="173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25CCC48-C34F-4A24-ACE6-29A436A8B08E}"/>
              </a:ext>
            </a:extLst>
          </p:cNvPr>
          <p:cNvSpPr txBox="1">
            <a:spLocks/>
          </p:cNvSpPr>
          <p:nvPr/>
        </p:nvSpPr>
        <p:spPr>
          <a:xfrm>
            <a:off x="8201015" y="5295284"/>
            <a:ext cx="1302321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This is the graph of this function</a:t>
            </a:r>
          </a:p>
        </p:txBody>
      </p:sp>
      <p:pic>
        <p:nvPicPr>
          <p:cNvPr id="22" name="Picture 6" descr="Image result for skateboarder icon">
            <a:extLst>
              <a:ext uri="{FF2B5EF4-FFF2-40B4-BE49-F238E27FC236}">
                <a16:creationId xmlns:a16="http://schemas.microsoft.com/office/drawing/2014/main" id="{867309F2-11ED-4E63-83A2-D6C93021C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Bounds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2654118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pic>
        <p:nvPicPr>
          <p:cNvPr id="25" name="Picture 6" descr="Image result for skateboarder icon">
            <a:extLst>
              <a:ext uri="{FF2B5EF4-FFF2-40B4-BE49-F238E27FC236}">
                <a16:creationId xmlns:a16="http://schemas.microsoft.com/office/drawing/2014/main" id="{F7834C66-20FD-4CC6-9371-B9F68CDF7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9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area between the UB and LB and under the curve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2654118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6" descr="Image result for skateboarder icon">
            <a:extLst>
              <a:ext uri="{FF2B5EF4-FFF2-40B4-BE49-F238E27FC236}">
                <a16:creationId xmlns:a16="http://schemas.microsoft.com/office/drawing/2014/main" id="{006FFBEE-CDA8-41C1-B446-8FC1BFCF3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7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circle back to the optional % later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3258552"/>
            <a:ext cx="3704095" cy="290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optional percentage tells 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 descr="Image result for skateboarder icon">
            <a:extLst>
              <a:ext uri="{FF2B5EF4-FFF2-40B4-BE49-F238E27FC236}">
                <a16:creationId xmlns:a16="http://schemas.microsoft.com/office/drawing/2014/main" id="{FD5CDC68-6747-48AC-89CF-99D2FC8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9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Solving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76472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circle back to our first example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9C9E0-73DC-4394-8B12-C3B829D1273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40DCA0-9709-458C-A5DC-3653A7727E04}"/>
              </a:ext>
            </a:extLst>
          </p:cNvPr>
          <p:cNvSpPr txBox="1">
            <a:spLocks/>
          </p:cNvSpPr>
          <p:nvPr/>
        </p:nvSpPr>
        <p:spPr>
          <a:xfrm>
            <a:off x="6096000" y="1861926"/>
            <a:ext cx="4800486" cy="1645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2D1296F3-2DAC-4D82-953E-0C56948C8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332228">
            <a:off x="3661665" y="3068099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2047894" y="3127747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circle back to our first example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11193" y="2851539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147095" y="290627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099661" y="3084159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32406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2047894" y="3127747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Rectangle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11193" y="2851539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147095" y="290627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099661" y="3084159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32406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C1BB7-382B-456B-A285-5B428286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0358"/>
              </p:ext>
            </p:extLst>
          </p:nvPr>
        </p:nvGraphicFramePr>
        <p:xfrm>
          <a:off x="5837462" y="3429000"/>
          <a:ext cx="635453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3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409163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2361822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ESTIMATE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( 4 – 1 ) / 1 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((4 - 1) / 2 ) * ((1*2) -1)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 err="1"/>
                        <a:t>ofeach</a:t>
                      </a:r>
                      <a:r>
                        <a:rPr lang="en-US" sz="1200" dirty="0"/>
                        <a:t>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-2(2.5)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+ 8(2.5) + 1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8.5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3 * 8.5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25.5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89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2045486" y="3163459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3143447" y="3514892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Rectangles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99016" y="1861926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31300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2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782525" y="287778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744997" y="3450102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63730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C1BB7-382B-456B-A285-5B428286FCC1}"/>
              </a:ext>
            </a:extLst>
          </p:cNvPr>
          <p:cNvGraphicFramePr>
            <a:graphicFrameLocks noGrp="1"/>
          </p:cNvGraphicFramePr>
          <p:nvPr/>
        </p:nvGraphicFramePr>
        <p:xfrm>
          <a:off x="5596199" y="2183971"/>
          <a:ext cx="627704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463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364784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2228799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269827">
                <a:tc>
                  <a:txBody>
                    <a:bodyPr/>
                    <a:lstStyle/>
                    <a:p>
                      <a:r>
                        <a:rPr lang="en-US" sz="1200" dirty="0"/>
                        <a:t>ESTIMATE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425455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(4 – 1) / 2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1 )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1.75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3 )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3.25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of each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-2(1.75)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+ 8(1.75) + 1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8.75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2(3.25)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+ 8(3.25) + 1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5.875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1536507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8.75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13.3125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5.875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8.8125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22.125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1440801" y="3507343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2524580" y="285210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2503792" y="3122804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1033704" y="341838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</p:spTree>
    <p:extLst>
      <p:ext uri="{BB962C8B-B14F-4D97-AF65-F5344CB8AC3E}">
        <p14:creationId xmlns:p14="http://schemas.microsoft.com/office/powerpoint/2010/main" val="337837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assignment05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</p:spTree>
    <p:extLst>
      <p:ext uri="{BB962C8B-B14F-4D97-AF65-F5344CB8AC3E}">
        <p14:creationId xmlns:p14="http://schemas.microsoft.com/office/powerpoint/2010/main" val="242696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41ABDD2-E3A1-427E-ABE3-2E312913701C}"/>
              </a:ext>
            </a:extLst>
          </p:cNvPr>
          <p:cNvSpPr txBox="1">
            <a:spLocks/>
          </p:cNvSpPr>
          <p:nvPr/>
        </p:nvSpPr>
        <p:spPr>
          <a:xfrm>
            <a:off x="1827530" y="3030478"/>
            <a:ext cx="8049029" cy="32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within the optional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, we are done! 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Return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as the area.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NOT within the optional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Move on to next iteration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Next Iteration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Calculate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with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numRect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Repeat until the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within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NOTE: If optional % is not provided in arguments, default to 1%</a:t>
            </a:r>
          </a:p>
        </p:txBody>
      </p:sp>
    </p:spTree>
    <p:extLst>
      <p:ext uri="{BB962C8B-B14F-4D97-AF65-F5344CB8AC3E}">
        <p14:creationId xmlns:p14="http://schemas.microsoft.com/office/powerpoint/2010/main" val="3743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41ABDD2-E3A1-427E-ABE3-2E312913701C}"/>
              </a:ext>
            </a:extLst>
          </p:cNvPr>
          <p:cNvSpPr txBox="1">
            <a:spLocks/>
          </p:cNvSpPr>
          <p:nvPr/>
        </p:nvSpPr>
        <p:spPr>
          <a:xfrm>
            <a:off x="1827530" y="3030478"/>
            <a:ext cx="8049029" cy="32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1 – (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1 – ( 22.125 / 25.5);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.13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percentDiff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.13 &lt;= .01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FALSE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Move onto third iteration and repeat.</a:t>
            </a:r>
          </a:p>
          <a:p>
            <a:pPr marL="201168" lvl="1" indent="0">
              <a:buNone/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0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Rectangles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AD3E5DB-25D3-42AE-9947-F6908BA3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46" y="2280576"/>
            <a:ext cx="3784795" cy="224166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708CB14-58BA-4DEC-B5A9-1B1E8576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46" y="2128696"/>
            <a:ext cx="4051508" cy="2406774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21.5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( 21.5 / 22.125 )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.02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2919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Rectangles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21.5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21.2813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( 21.2813 / 21.5 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.0101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8C66A-77FB-4997-9E5C-B3CD12ED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8" y="2148300"/>
            <a:ext cx="4051508" cy="240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5DE57-8EE8-4000-84D1-84A69E27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96" y="2224504"/>
            <a:ext cx="3873699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Rectangles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21.2813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21.18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( 21.18 / 21.2813 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.004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TRUE!!!!!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6433FE-B676-4D50-9896-7EACA482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1" y="2257806"/>
            <a:ext cx="3873699" cy="2330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8D3BA-3EDA-4132-9E45-EEF445F8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899" y="2110909"/>
            <a:ext cx="3854648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found!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2254914" y="4720389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C8D3BA-3EDA-4132-9E45-EEF445F8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82" y="2116075"/>
            <a:ext cx="3854648" cy="23877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4E9DF2-8954-41BC-9BBD-16D6EA84C108}"/>
              </a:ext>
            </a:extLst>
          </p:cNvPr>
          <p:cNvSpPr txBox="1">
            <a:spLocks/>
          </p:cNvSpPr>
          <p:nvPr/>
        </p:nvSpPr>
        <p:spPr>
          <a:xfrm>
            <a:off x="6669348" y="2631487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area under the poly curve,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Between 1 and 4 is 21.18 after using 5 rectangles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A30C4-D441-42DC-AC2D-ED4FB3DBD00D}"/>
              </a:ext>
            </a:extLst>
          </p:cNvPr>
          <p:cNvSpPr/>
          <p:nvPr/>
        </p:nvSpPr>
        <p:spPr>
          <a:xfrm>
            <a:off x="9825693" y="2631487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14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</p:spTree>
    <p:extLst>
      <p:ext uri="{BB962C8B-B14F-4D97-AF65-F5344CB8AC3E}">
        <p14:creationId xmlns:p14="http://schemas.microsoft.com/office/powerpoint/2010/main" val="296429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Arguments for your program</a:t>
            </a:r>
          </a:p>
        </p:txBody>
      </p:sp>
    </p:spTree>
    <p:extLst>
      <p:ext uri="{BB962C8B-B14F-4D97-AF65-F5344CB8AC3E}">
        <p14:creationId xmlns:p14="http://schemas.microsoft.com/office/powerpoint/2010/main" val="72324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SkateRampArea</a:t>
            </a:r>
            <a:r>
              <a:rPr lang="en-US" dirty="0"/>
              <a:t>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671593" y="3673759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1  8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822191" y="4052724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784232" y="4187088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638293" y="4796732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09AFAC-8292-4FC6-BD1C-535F57E3EE89}"/>
              </a:ext>
            </a:extLst>
          </p:cNvPr>
          <p:cNvSpPr txBox="1">
            <a:spLocks/>
          </p:cNvSpPr>
          <p:nvPr/>
        </p:nvSpPr>
        <p:spPr>
          <a:xfrm>
            <a:off x="1040502" y="1866556"/>
            <a:ext cx="9203877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has a % sign in it, it is the optional percentage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does not have a % sign in it, it is the upper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argument before the upper bound is the lower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first argument is the function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All other arguments are coefficients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597281" y="4621040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805262" y="5568836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260236" y="4227178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9011618" y="4784551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425465" y="4737627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695873" y="3460686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983687" y="4750210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55351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</a:t>
            </a:r>
            <a:r>
              <a:rPr lang="en-US" dirty="0"/>
              <a:t> Arguments -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588936" y="1870790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1  8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693045" y="2249755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655086" y="238411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509147" y="2993763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468135" y="2818071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676116" y="3765867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131090" y="242420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8882472" y="2981582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296319" y="2934658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566727" y="1657717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854541" y="2947241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6ED1-8344-4847-ABE0-DD41AC87A06B}"/>
              </a:ext>
            </a:extLst>
          </p:cNvPr>
          <p:cNvSpPr txBox="1"/>
          <p:nvPr/>
        </p:nvSpPr>
        <p:spPr>
          <a:xfrm>
            <a:off x="507983" y="4768292"/>
            <a:ext cx="5491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 [ </a:t>
            </a: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1,  8, -2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]; </a:t>
            </a:r>
          </a:p>
          <a:p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FDB028-ABE3-4012-AB74-0A0C06D6CD71}"/>
              </a:ext>
            </a:extLst>
          </p:cNvPr>
          <p:cNvSpPr txBox="1">
            <a:spLocks/>
          </p:cNvSpPr>
          <p:nvPr/>
        </p:nvSpPr>
        <p:spPr>
          <a:xfrm>
            <a:off x="2549004" y="485592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2FE10D9-9985-494D-BDAD-639EE14C4937}"/>
              </a:ext>
            </a:extLst>
          </p:cNvPr>
          <p:cNvSpPr/>
          <p:nvPr/>
        </p:nvSpPr>
        <p:spPr>
          <a:xfrm rot="16200000">
            <a:off x="3178446" y="5274598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7ABFE0A-DE5A-410B-95E7-2DCB1FC1D753}"/>
              </a:ext>
            </a:extLst>
          </p:cNvPr>
          <p:cNvSpPr/>
          <p:nvPr/>
        </p:nvSpPr>
        <p:spPr>
          <a:xfrm rot="16200000">
            <a:off x="3853300" y="528931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A49C2E0-891F-4FFC-B38F-EA902881BA55}"/>
              </a:ext>
            </a:extLst>
          </p:cNvPr>
          <p:cNvSpPr/>
          <p:nvPr/>
        </p:nvSpPr>
        <p:spPr>
          <a:xfrm rot="16200000">
            <a:off x="4528153" y="528917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4FA47-C63E-49E6-8A09-BC10DB8B2673}"/>
              </a:ext>
            </a:extLst>
          </p:cNvPr>
          <p:cNvSpPr txBox="1"/>
          <p:nvPr/>
        </p:nvSpPr>
        <p:spPr>
          <a:xfrm>
            <a:off x="3132776" y="5729476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B7624-E847-48E4-96C1-3FC4CD5E7872}"/>
              </a:ext>
            </a:extLst>
          </p:cNvPr>
          <p:cNvSpPr txBox="1"/>
          <p:nvPr/>
        </p:nvSpPr>
        <p:spPr>
          <a:xfrm>
            <a:off x="3807630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FD78B-545A-406F-9D7F-CC3FD1A04214}"/>
              </a:ext>
            </a:extLst>
          </p:cNvPr>
          <p:cNvSpPr txBox="1"/>
          <p:nvPr/>
        </p:nvSpPr>
        <p:spPr>
          <a:xfrm>
            <a:off x="4482484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065F9-4885-4D8E-8BFB-E3F86BB9A60F}"/>
              </a:ext>
            </a:extLst>
          </p:cNvPr>
          <p:cNvSpPr/>
          <p:nvPr/>
        </p:nvSpPr>
        <p:spPr>
          <a:xfrm>
            <a:off x="7061835" y="5598522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4000" b="1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</p:spTree>
    <p:extLst>
      <p:ext uri="{BB962C8B-B14F-4D97-AF65-F5344CB8AC3E}">
        <p14:creationId xmlns:p14="http://schemas.microsoft.com/office/powerpoint/2010/main" val="20159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How to think about the problem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</a:t>
            </a:r>
            <a:r>
              <a:rPr lang="en-US" dirty="0"/>
              <a:t> Arguments -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588936" y="1870790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0  0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734372" y="2249755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696413" y="238411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550474" y="2993763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509462" y="2818071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717443" y="3765867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172417" y="242420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8923799" y="2981582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337646" y="2934658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608054" y="1657717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895868" y="2947241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6ED1-8344-4847-ABE0-DD41AC87A06B}"/>
              </a:ext>
            </a:extLst>
          </p:cNvPr>
          <p:cNvSpPr txBox="1"/>
          <p:nvPr/>
        </p:nvSpPr>
        <p:spPr>
          <a:xfrm>
            <a:off x="507983" y="4768292"/>
            <a:ext cx="5491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 [ </a:t>
            </a: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0,  0, -2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]; </a:t>
            </a:r>
          </a:p>
          <a:p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FDB028-ABE3-4012-AB74-0A0C06D6CD71}"/>
              </a:ext>
            </a:extLst>
          </p:cNvPr>
          <p:cNvSpPr txBox="1">
            <a:spLocks/>
          </p:cNvSpPr>
          <p:nvPr/>
        </p:nvSpPr>
        <p:spPr>
          <a:xfrm>
            <a:off x="2549004" y="485592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2FE10D9-9985-494D-BDAD-639EE14C4937}"/>
              </a:ext>
            </a:extLst>
          </p:cNvPr>
          <p:cNvSpPr/>
          <p:nvPr/>
        </p:nvSpPr>
        <p:spPr>
          <a:xfrm rot="16200000">
            <a:off x="3178446" y="5274598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7ABFE0A-DE5A-410B-95E7-2DCB1FC1D753}"/>
              </a:ext>
            </a:extLst>
          </p:cNvPr>
          <p:cNvSpPr/>
          <p:nvPr/>
        </p:nvSpPr>
        <p:spPr>
          <a:xfrm rot="16200000">
            <a:off x="3853300" y="528931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A49C2E0-891F-4FFC-B38F-EA902881BA55}"/>
              </a:ext>
            </a:extLst>
          </p:cNvPr>
          <p:cNvSpPr/>
          <p:nvPr/>
        </p:nvSpPr>
        <p:spPr>
          <a:xfrm rot="16200000">
            <a:off x="4528153" y="528917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4FA47-C63E-49E6-8A09-BC10DB8B2673}"/>
              </a:ext>
            </a:extLst>
          </p:cNvPr>
          <p:cNvSpPr txBox="1"/>
          <p:nvPr/>
        </p:nvSpPr>
        <p:spPr>
          <a:xfrm>
            <a:off x="3132776" y="5729476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B7624-E847-48E4-96C1-3FC4CD5E7872}"/>
              </a:ext>
            </a:extLst>
          </p:cNvPr>
          <p:cNvSpPr txBox="1"/>
          <p:nvPr/>
        </p:nvSpPr>
        <p:spPr>
          <a:xfrm>
            <a:off x="3807630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FD78B-545A-406F-9D7F-CC3FD1A04214}"/>
              </a:ext>
            </a:extLst>
          </p:cNvPr>
          <p:cNvSpPr txBox="1"/>
          <p:nvPr/>
        </p:nvSpPr>
        <p:spPr>
          <a:xfrm>
            <a:off x="4482484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065F9-4885-4D8E-8BFB-E3F86BB9A60F}"/>
              </a:ext>
            </a:extLst>
          </p:cNvPr>
          <p:cNvSpPr/>
          <p:nvPr/>
        </p:nvSpPr>
        <p:spPr>
          <a:xfrm>
            <a:off x="7061835" y="5598522"/>
            <a:ext cx="1406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4000" b="1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0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501-EDE9-4205-821D-13082B9A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121-E1C7-4F36-9F70-500B9ED3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of finding the area under the curve is called Riemann Integration.</a:t>
            </a:r>
          </a:p>
          <a:p>
            <a:endParaRPr lang="en-US" dirty="0"/>
          </a:p>
          <a:p>
            <a:r>
              <a:rPr lang="en-US" dirty="0"/>
              <a:t>You can check your work here –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E87EB-A0F5-41BA-83EC-A436B917003B}"/>
              </a:ext>
            </a:extLst>
          </p:cNvPr>
          <p:cNvSpPr/>
          <p:nvPr/>
        </p:nvSpPr>
        <p:spPr>
          <a:xfrm>
            <a:off x="2591983" y="3183748"/>
            <a:ext cx="496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http://mathworld.wolfram.com/RiemannSum.html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3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The curve represents the Skate Ramp. We are looking for the area under the curve to see how much plywood we need to cover the side.</a:t>
            </a:r>
          </a:p>
        </p:txBody>
      </p:sp>
      <p:pic>
        <p:nvPicPr>
          <p:cNvPr id="1030" name="Picture 6" descr="Image result for skateboarder icon">
            <a:extLst>
              <a:ext uri="{FF2B5EF4-FFF2-40B4-BE49-F238E27FC236}">
                <a16:creationId xmlns:a16="http://schemas.microsoft.com/office/drawing/2014/main" id="{6A5BF940-5302-44A5-A051-39EBF0E61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The curve represents the Skate Ramp. We are looking for the area under the curve to see how much plywood we need to cover the side.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And to see how much space we have to sell advertising.</a:t>
            </a:r>
          </a:p>
        </p:txBody>
      </p:sp>
      <p:pic>
        <p:nvPicPr>
          <p:cNvPr id="1030" name="Picture 6" descr="Image result for skateboarder icon">
            <a:extLst>
              <a:ext uri="{FF2B5EF4-FFF2-40B4-BE49-F238E27FC236}">
                <a16:creationId xmlns:a16="http://schemas.microsoft.com/office/drawing/2014/main" id="{6A5BF940-5302-44A5-A051-39EBF0E61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arkeez hermosa beach logo">
            <a:extLst>
              <a:ext uri="{FF2B5EF4-FFF2-40B4-BE49-F238E27FC236}">
                <a16:creationId xmlns:a16="http://schemas.microsoft.com/office/drawing/2014/main" id="{C805BB0E-4E8C-4FDA-AD17-D1C4D3AB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48" y="2296646"/>
            <a:ext cx="2221337" cy="5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78B9EC-B22F-4074-A8F9-CAAB962A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46914A73-3207-49E2-AB44-8D7C76205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718736">
            <a:off x="2969627" y="778001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78B9EC-B22F-4074-A8F9-CAAB962A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6" name="Picture 6" descr="Image result for skateboarder icon">
            <a:extLst>
              <a:ext uri="{FF2B5EF4-FFF2-40B4-BE49-F238E27FC236}">
                <a16:creationId xmlns:a16="http://schemas.microsoft.com/office/drawing/2014/main" id="{41FA9B0F-0E50-43F1-B4BC-2D996B3D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7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6286999-63F9-41D0-B9ED-1F1941E3BF28}"/>
              </a:ext>
            </a:extLst>
          </p:cNvPr>
          <p:cNvSpPr txBox="1">
            <a:spLocks/>
          </p:cNvSpPr>
          <p:nvPr/>
        </p:nvSpPr>
        <p:spPr>
          <a:xfrm>
            <a:off x="5841682" y="816772"/>
            <a:ext cx="4800486" cy="33212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A Function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Coefficients of x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Upper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Lower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Optional %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9AB758E2-62E5-495C-8D28-5F283EC4E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the function and the coefficients, we can write out the poly function as…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pic>
        <p:nvPicPr>
          <p:cNvPr id="49" name="Picture 6" descr="Image result for skateboarder icon">
            <a:extLst>
              <a:ext uri="{FF2B5EF4-FFF2-40B4-BE49-F238E27FC236}">
                <a16:creationId xmlns:a16="http://schemas.microsoft.com/office/drawing/2014/main" id="{6552C2BE-9C48-4F69-AE90-E684D3F35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83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14601</TotalTime>
  <Words>1687</Words>
  <Application>Microsoft Office PowerPoint</Application>
  <PresentationFormat>Widescreen</PresentationFormat>
  <Paragraphs>425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Symbol</vt:lpstr>
      <vt:lpstr>Retrospect</vt:lpstr>
      <vt:lpstr>assignment05 – Part 1 SkateRampArea</vt:lpstr>
      <vt:lpstr>Read</vt:lpstr>
      <vt:lpstr>Part 1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Given the function and the coefficients, we can write out the poly function as…</vt:lpstr>
      <vt:lpstr>How to use coefficients</vt:lpstr>
      <vt:lpstr>Graphed</vt:lpstr>
      <vt:lpstr>Upper and Lower Bounds</vt:lpstr>
      <vt:lpstr>Find the area between the UB and LB and under the curve</vt:lpstr>
      <vt:lpstr>We will circle back to the optional % later</vt:lpstr>
      <vt:lpstr>Part 2</vt:lpstr>
      <vt:lpstr>Let’s circle back to our first example</vt:lpstr>
      <vt:lpstr>Let’s circle back to our first example</vt:lpstr>
      <vt:lpstr>1 Rectangle</vt:lpstr>
      <vt:lpstr>2 Rectangles</vt:lpstr>
      <vt:lpstr>Optional %</vt:lpstr>
      <vt:lpstr>Optional %</vt:lpstr>
      <vt:lpstr>Optional %</vt:lpstr>
      <vt:lpstr>3 Rectangles</vt:lpstr>
      <vt:lpstr>4 Rectangles</vt:lpstr>
      <vt:lpstr>5 Rectangles</vt:lpstr>
      <vt:lpstr>Area found!</vt:lpstr>
      <vt:lpstr>Part 3</vt:lpstr>
      <vt:lpstr>SkateRampArea Arguments</vt:lpstr>
      <vt:lpstr>SkateRamp Arguments - Coefficients</vt:lpstr>
      <vt:lpstr>SkateRamp Arguments - Coefficients</vt:lpstr>
      <vt:lpstr>Riemann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60</cp:revision>
  <dcterms:created xsi:type="dcterms:W3CDTF">2020-02-27T04:38:33Z</dcterms:created>
  <dcterms:modified xsi:type="dcterms:W3CDTF">2020-03-26T16:07:42Z</dcterms:modified>
</cp:coreProperties>
</file>