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8" r:id="rId13"/>
    <p:sldId id="265" r:id="rId14"/>
    <p:sldId id="270" r:id="rId15"/>
    <p:sldId id="267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86" r:id="rId32"/>
    <p:sldId id="289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assignment04 – Part 1</a:t>
            </a:r>
            <a:br>
              <a:rPr lang="en-US" dirty="0"/>
            </a:br>
            <a:r>
              <a:rPr lang="en-US" sz="6000" dirty="0"/>
              <a:t>Playground Soccer Simulation</a:t>
            </a:r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Let’s set the ball’s speed to [ -2, 1 ]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13FC6-539B-4DE1-AE39-8FE5DE1EC27A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647E5-840B-44CA-90C2-554FCC1D6EA8}"/>
              </a:ext>
            </a:extLst>
          </p:cNvPr>
          <p:cNvSpPr txBox="1"/>
          <p:nvPr/>
        </p:nvSpPr>
        <p:spPr>
          <a:xfrm>
            <a:off x="689155" y="1177871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</a:t>
            </a:r>
            <a:r>
              <a:rPr lang="en-US" sz="2200" dirty="0"/>
              <a:t>-2</a:t>
            </a:r>
            <a:r>
              <a:rPr lang="en-US" dirty="0"/>
              <a:t>  </a:t>
            </a:r>
          </a:p>
          <a:p>
            <a:r>
              <a:rPr lang="en-US" dirty="0"/>
              <a:t>feet per second on x-axis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C6C4C-9887-47D4-BB38-FC8896821767}"/>
              </a:ext>
            </a:extLst>
          </p:cNvPr>
          <p:cNvSpPr txBox="1"/>
          <p:nvPr/>
        </p:nvSpPr>
        <p:spPr>
          <a:xfrm>
            <a:off x="641142" y="2534633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</a:t>
            </a:r>
            <a:r>
              <a:rPr lang="en-US" sz="2200" dirty="0"/>
              <a:t>1</a:t>
            </a:r>
          </a:p>
          <a:p>
            <a:r>
              <a:rPr lang="en-US" dirty="0"/>
              <a:t>feet per second on y-axis</a:t>
            </a:r>
          </a:p>
        </p:txBody>
      </p:sp>
    </p:spTree>
    <p:extLst>
      <p:ext uri="{BB962C8B-B14F-4D97-AF65-F5344CB8AC3E}">
        <p14:creationId xmlns:p14="http://schemas.microsoft.com/office/powerpoint/2010/main" val="373362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Before the first tick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978454" y="2679852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49474" y="2227888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8514D-B815-4914-9CED-96D66C086B6D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3C610-A831-4C52-B586-1C90BECD9FEC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DDF26-2302-43C7-8D40-7C3334CD4F54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253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818308" y="2620632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49474" y="2227888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(-2,1)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8514D-B815-4914-9CED-96D66C086B6D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3C610-A831-4C52-B586-1C90BECD9FEC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DDF26-2302-43C7-8D40-7C3334CD4F54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26217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second, </a:t>
            </a:r>
            <a:r>
              <a:rPr lang="en-US" sz="4000" u="sng" dirty="0">
                <a:solidFill>
                  <a:srgbClr val="FFFFFF"/>
                </a:solidFill>
              </a:rPr>
              <a:t>again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725320" y="2548308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14614" y="215556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(-4,2)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A119F-CC57-423A-B925-F67F74CA33B1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0A45A-C4CD-4750-A937-11CFD21C05FF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FD278-D0A9-4DCD-9EC1-107966AE0F88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3F0B8-D8FB-4C7E-B52E-43E192677E84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A293D-FACF-4F7A-A08E-F5E52EA33C54}"/>
              </a:ext>
            </a:extLst>
          </p:cNvPr>
          <p:cNvSpPr txBox="1"/>
          <p:nvPr/>
        </p:nvSpPr>
        <p:spPr>
          <a:xfrm>
            <a:off x="575066" y="146939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E77B7-E124-4F18-97AC-78324531D577}"/>
              </a:ext>
            </a:extLst>
          </p:cNvPr>
          <p:cNvSpPr txBox="1"/>
          <p:nvPr/>
        </p:nvSpPr>
        <p:spPr>
          <a:xfrm>
            <a:off x="620734" y="187877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8390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simplified version!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take into account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Friction</a:t>
            </a:r>
          </a:p>
        </p:txBody>
      </p:sp>
    </p:spTree>
    <p:extLst>
      <p:ext uri="{BB962C8B-B14F-4D97-AF65-F5344CB8AC3E}">
        <p14:creationId xmlns:p14="http://schemas.microsoft.com/office/powerpoint/2010/main" val="1383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002E86-1C3A-4A24-A1E3-55B26BB93A27}"/>
              </a:ext>
            </a:extLst>
          </p:cNvPr>
          <p:cNvSpPr/>
          <p:nvPr/>
        </p:nvSpPr>
        <p:spPr>
          <a:xfrm>
            <a:off x="2508273" y="2340510"/>
            <a:ext cx="498398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Here is the starting position of the ball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978454" y="2652544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6107023" y="2291947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7A17D-181A-4BA5-912A-80DE994A714B}"/>
              </a:ext>
            </a:extLst>
          </p:cNvPr>
          <p:cNvSpPr txBox="1"/>
          <p:nvPr/>
        </p:nvSpPr>
        <p:spPr>
          <a:xfrm>
            <a:off x="803611" y="15670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91690-D03F-4001-803F-638B9D49CC4F}"/>
              </a:ext>
            </a:extLst>
          </p:cNvPr>
          <p:cNvSpPr txBox="1"/>
          <p:nvPr/>
        </p:nvSpPr>
        <p:spPr>
          <a:xfrm>
            <a:off x="803612" y="62306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5930E-B651-4A68-BCA8-EBB6CA3178C1}"/>
              </a:ext>
            </a:extLst>
          </p:cNvPr>
          <p:cNvSpPr txBox="1"/>
          <p:nvPr/>
        </p:nvSpPr>
        <p:spPr>
          <a:xfrm>
            <a:off x="1355542" y="229194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60B92-6EBA-447F-9FCE-21DD4FBA8669}"/>
              </a:ext>
            </a:extLst>
          </p:cNvPr>
          <p:cNvSpPr txBox="1"/>
          <p:nvPr/>
        </p:nvSpPr>
        <p:spPr>
          <a:xfrm>
            <a:off x="1727304" y="104869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FC7D0-EBF6-4FC4-A381-684EEE1F07D9}"/>
              </a:ext>
            </a:extLst>
          </p:cNvPr>
          <p:cNvSpPr txBox="1"/>
          <p:nvPr/>
        </p:nvSpPr>
        <p:spPr>
          <a:xfrm>
            <a:off x="606410" y="155597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C5A1B-FD64-448F-B967-2264A221EFE1}"/>
              </a:ext>
            </a:extLst>
          </p:cNvPr>
          <p:cNvSpPr txBox="1"/>
          <p:nvPr/>
        </p:nvSpPr>
        <p:spPr>
          <a:xfrm>
            <a:off x="606411" y="196344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93894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10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B7A2-61B0-45E0-9C64-00C56ED369E0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70920-A4A9-4834-9B82-553643B19275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BE432-6A53-41C4-8ABD-21B33DFC7CD4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D1EEF-AC05-4BE0-8E3D-D73EC4024BCA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0641A-3261-4652-BD1C-7DB7CCA0B33A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4FB8E-D323-426D-A426-B30DBD26A2BE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87837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Since the ball moved, we need to apply a friction coefficient of 99% every second.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143421" y="2059112"/>
            <a:ext cx="3559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r>
              <a:rPr lang="en-US" sz="2500" dirty="0"/>
              <a:t> </a:t>
            </a:r>
            <a:r>
              <a:rPr lang="en-US" dirty="0"/>
              <a:t>=  00:00:10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(-18.9,9.04)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68349-1435-471C-B286-8A3FFDBD25C7}"/>
              </a:ext>
            </a:extLst>
          </p:cNvPr>
          <p:cNvSpPr txBox="1"/>
          <p:nvPr/>
        </p:nvSpPr>
        <p:spPr>
          <a:xfrm>
            <a:off x="1384005" y="261944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-18.09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896F4-FBC1-44B0-8829-942F1BD53339}"/>
              </a:ext>
            </a:extLst>
          </p:cNvPr>
          <p:cNvSpPr txBox="1"/>
          <p:nvPr/>
        </p:nvSpPr>
        <p:spPr>
          <a:xfrm>
            <a:off x="1411596" y="3047418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9.04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759943-2E06-44A0-86AC-D3CD47AA1D73}"/>
              </a:ext>
            </a:extLst>
          </p:cNvPr>
          <p:cNvSpPr/>
          <p:nvPr/>
        </p:nvSpPr>
        <p:spPr>
          <a:xfrm>
            <a:off x="1301857" y="18597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1499727" y="16233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E902F-76B3-4385-892A-AB1CEA50F55F}"/>
              </a:ext>
            </a:extLst>
          </p:cNvPr>
          <p:cNvSpPr/>
          <p:nvPr/>
        </p:nvSpPr>
        <p:spPr>
          <a:xfrm>
            <a:off x="1301856" y="60707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1541587" y="58610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23526-4786-4537-8F4F-7A98FD51226C}"/>
              </a:ext>
            </a:extLst>
          </p:cNvPr>
          <p:cNvSpPr txBox="1"/>
          <p:nvPr/>
        </p:nvSpPr>
        <p:spPr>
          <a:xfrm>
            <a:off x="7890738" y="365907"/>
            <a:ext cx="403778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4C1A3"/>
                </a:solidFill>
              </a:rPr>
              <a:t>Friction</a:t>
            </a:r>
          </a:p>
          <a:p>
            <a:r>
              <a:rPr lang="en-US" dirty="0"/>
              <a:t>Multiply the speed by .99 for every second in the time slice</a:t>
            </a:r>
          </a:p>
          <a:p>
            <a:endParaRPr lang="en-US" b="1" dirty="0">
              <a:solidFill>
                <a:srgbClr val="44C1A3"/>
              </a:solidFill>
            </a:endParaRPr>
          </a:p>
          <a:p>
            <a:r>
              <a:rPr lang="en-US" dirty="0"/>
              <a:t>The higher the </a:t>
            </a:r>
            <a:r>
              <a:rPr lang="en-US" b="1" dirty="0">
                <a:solidFill>
                  <a:srgbClr val="44C1A3"/>
                </a:solidFill>
              </a:rPr>
              <a:t>velocity</a:t>
            </a:r>
            <a:r>
              <a:rPr lang="en-US" dirty="0"/>
              <a:t>, the greater the reduction in speed.</a:t>
            </a:r>
          </a:p>
          <a:p>
            <a:endParaRPr lang="en-US" dirty="0"/>
          </a:p>
          <a:p>
            <a:r>
              <a:rPr lang="en-US" dirty="0"/>
              <a:t>Let’s update the current speed with friction.</a:t>
            </a:r>
          </a:p>
          <a:p>
            <a:endParaRPr lang="en-US" b="1" dirty="0">
              <a:solidFill>
                <a:srgbClr val="44C1A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D7F3B-CA38-48BA-9BC9-B7A29108F866}"/>
              </a:ext>
            </a:extLst>
          </p:cNvPr>
          <p:cNvSpPr txBox="1"/>
          <p:nvPr/>
        </p:nvSpPr>
        <p:spPr>
          <a:xfrm>
            <a:off x="884434" y="3508250"/>
            <a:ext cx="3559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sz="2500" dirty="0"/>
              <a:t> </a:t>
            </a:r>
            <a:r>
              <a:rPr lang="en-US" dirty="0"/>
              <a:t>=  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C5F69A-65B2-4BB8-A4F8-C5E6C9384821}"/>
              </a:ext>
            </a:extLst>
          </p:cNvPr>
          <p:cNvSpPr/>
          <p:nvPr/>
        </p:nvSpPr>
        <p:spPr>
          <a:xfrm>
            <a:off x="1331824" y="124982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294DC-E4F7-4E1F-A024-C9358EC70DB4}"/>
              </a:ext>
            </a:extLst>
          </p:cNvPr>
          <p:cNvSpPr txBox="1"/>
          <p:nvPr/>
        </p:nvSpPr>
        <p:spPr>
          <a:xfrm>
            <a:off x="1491451" y="124447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-1.81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6BCB49-3256-454B-B787-08E10EFA2CDC}"/>
              </a:ext>
            </a:extLst>
          </p:cNvPr>
          <p:cNvSpPr/>
          <p:nvPr/>
        </p:nvSpPr>
        <p:spPr>
          <a:xfrm>
            <a:off x="1331823" y="167092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38E12-2BD0-4B99-98FE-F493197D4F1A}"/>
              </a:ext>
            </a:extLst>
          </p:cNvPr>
          <p:cNvSpPr txBox="1"/>
          <p:nvPr/>
        </p:nvSpPr>
        <p:spPr>
          <a:xfrm>
            <a:off x="1525036" y="164588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0.91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EA8CE34-C950-4E1B-9620-B67B0B47581F}"/>
              </a:ext>
            </a:extLst>
          </p:cNvPr>
          <p:cNvSpPr/>
          <p:nvPr/>
        </p:nvSpPr>
        <p:spPr>
          <a:xfrm>
            <a:off x="899592" y="185979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AB3DE7-447A-4E38-9050-D30D98081322}"/>
              </a:ext>
            </a:extLst>
          </p:cNvPr>
          <p:cNvSpPr txBox="1"/>
          <p:nvPr/>
        </p:nvSpPr>
        <p:spPr>
          <a:xfrm>
            <a:off x="281604" y="422575"/>
            <a:ext cx="355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E23FBC4-3A25-413C-9A4F-E5338D33C428}"/>
              </a:ext>
            </a:extLst>
          </p:cNvPr>
          <p:cNvSpPr/>
          <p:nvPr/>
        </p:nvSpPr>
        <p:spPr>
          <a:xfrm>
            <a:off x="812337" y="1234422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8A547-E41E-4C3A-AB05-B75E79DD619C}"/>
              </a:ext>
            </a:extLst>
          </p:cNvPr>
          <p:cNvSpPr txBox="1"/>
          <p:nvPr/>
        </p:nvSpPr>
        <p:spPr>
          <a:xfrm>
            <a:off x="10384" y="1391061"/>
            <a:ext cx="355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speed </a:t>
            </a:r>
          </a:p>
          <a:p>
            <a:r>
              <a:rPr lang="en-US" sz="1000" dirty="0"/>
              <a:t>for friction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E21E63EC-AB11-4F66-A760-11DA1CFC62AA}"/>
              </a:ext>
            </a:extLst>
          </p:cNvPr>
          <p:cNvSpPr/>
          <p:nvPr/>
        </p:nvSpPr>
        <p:spPr>
          <a:xfrm>
            <a:off x="835873" y="2661673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21E89-E279-4622-96A2-0132EE5CBAD2}"/>
              </a:ext>
            </a:extLst>
          </p:cNvPr>
          <p:cNvSpPr txBox="1"/>
          <p:nvPr/>
        </p:nvSpPr>
        <p:spPr>
          <a:xfrm>
            <a:off x="194350" y="2849656"/>
            <a:ext cx="1217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</a:t>
            </a:r>
          </a:p>
          <a:p>
            <a:r>
              <a:rPr lang="en-US" sz="10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4028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time slice again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D9722E-592F-4CED-A550-364C3F05C7F1}"/>
              </a:ext>
            </a:extLst>
          </p:cNvPr>
          <p:cNvSpPr txBox="1"/>
          <p:nvPr/>
        </p:nvSpPr>
        <p:spPr>
          <a:xfrm>
            <a:off x="7890738" y="365907"/>
            <a:ext cx="42206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4C1A3"/>
                </a:solidFill>
              </a:rPr>
              <a:t>Friction</a:t>
            </a:r>
          </a:p>
          <a:p>
            <a:r>
              <a:rPr lang="en-US" b="1" dirty="0" err="1">
                <a:solidFill>
                  <a:srgbClr val="44C1A3"/>
                </a:solidFill>
              </a:rPr>
              <a:t>currentSpeed</a:t>
            </a:r>
            <a:r>
              <a:rPr lang="en-US" b="1" dirty="0">
                <a:solidFill>
                  <a:srgbClr val="44C1A3"/>
                </a:solidFill>
              </a:rPr>
              <a:t> *= </a:t>
            </a:r>
            <a:r>
              <a:rPr lang="en-US" b="1" dirty="0" err="1">
                <a:solidFill>
                  <a:srgbClr val="44C1A3"/>
                </a:solidFill>
              </a:rPr>
              <a:t>Math.pow</a:t>
            </a:r>
            <a:r>
              <a:rPr lang="en-US" b="1" dirty="0">
                <a:solidFill>
                  <a:srgbClr val="44C1A3"/>
                </a:solidFill>
              </a:rPr>
              <a:t>(.99, </a:t>
            </a:r>
            <a:r>
              <a:rPr lang="en-US" b="1" dirty="0" err="1">
                <a:solidFill>
                  <a:srgbClr val="44C1A3"/>
                </a:solidFill>
              </a:rPr>
              <a:t>timeSlice</a:t>
            </a:r>
            <a:r>
              <a:rPr lang="en-US" b="1" dirty="0">
                <a:solidFill>
                  <a:srgbClr val="44C1A3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currentSpeedX</a:t>
            </a:r>
            <a:r>
              <a:rPr lang="en-US" dirty="0"/>
              <a:t> *= </a:t>
            </a:r>
            <a:r>
              <a:rPr lang="en-US" dirty="0" err="1"/>
              <a:t>Math.pow</a:t>
            </a:r>
            <a:r>
              <a:rPr lang="en-US" dirty="0"/>
              <a:t>(.99, 10);</a:t>
            </a:r>
          </a:p>
          <a:p>
            <a:r>
              <a:rPr lang="en-US" dirty="0" err="1"/>
              <a:t>currentSpeedY</a:t>
            </a:r>
            <a:r>
              <a:rPr lang="en-US" dirty="0"/>
              <a:t> *= </a:t>
            </a:r>
            <a:r>
              <a:rPr lang="en-US" dirty="0" err="1"/>
              <a:t>Math.pow</a:t>
            </a:r>
            <a:r>
              <a:rPr lang="en-US" dirty="0"/>
              <a:t>(.99,10);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Update </a:t>
            </a:r>
            <a:r>
              <a:rPr lang="en-US" dirty="0">
                <a:solidFill>
                  <a:srgbClr val="44C1A3"/>
                </a:solidFill>
              </a:rPr>
              <a:t>speed</a:t>
            </a:r>
            <a:r>
              <a:rPr lang="en-US" dirty="0"/>
              <a:t>, then update </a:t>
            </a:r>
            <a:r>
              <a:rPr lang="en-US" dirty="0">
                <a:solidFill>
                  <a:srgbClr val="44C1A3"/>
                </a:solidFill>
              </a:rPr>
              <a:t>location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Apply friction to </a:t>
            </a:r>
            <a:r>
              <a:rPr lang="en-US" dirty="0" err="1"/>
              <a:t>currentSpeed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</a:t>
            </a:r>
            <a:r>
              <a:rPr lang="en-US" dirty="0" err="1"/>
              <a:t>currentSpeed</a:t>
            </a:r>
            <a:r>
              <a:rPr lang="en-US" dirty="0"/>
              <a:t> * </a:t>
            </a:r>
            <a:r>
              <a:rPr lang="en-US" dirty="0" err="1"/>
              <a:t>timeslice</a:t>
            </a:r>
            <a:r>
              <a:rPr lang="en-US" dirty="0"/>
              <a:t> to </a:t>
            </a:r>
            <a:r>
              <a:rPr lang="en-US" dirty="0" err="1"/>
              <a:t>currentLocation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b="1" dirty="0">
              <a:solidFill>
                <a:srgbClr val="44C1A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E3AB-EC10-421C-A7A7-FB64155B5BBA}"/>
              </a:ext>
            </a:extLst>
          </p:cNvPr>
          <p:cNvSpPr txBox="1"/>
          <p:nvPr/>
        </p:nvSpPr>
        <p:spPr>
          <a:xfrm>
            <a:off x="1160064" y="214567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32093-0A4E-4F2A-8C4F-29B30AF87451}"/>
              </a:ext>
            </a:extLst>
          </p:cNvPr>
          <p:cNvSpPr txBox="1"/>
          <p:nvPr/>
        </p:nvSpPr>
        <p:spPr>
          <a:xfrm>
            <a:off x="1409461" y="266493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-32.92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F8439-2CB6-4A20-9412-64F75A8ACFA3}"/>
              </a:ext>
            </a:extLst>
          </p:cNvPr>
          <p:cNvSpPr txBox="1"/>
          <p:nvPr/>
        </p:nvSpPr>
        <p:spPr>
          <a:xfrm>
            <a:off x="1409461" y="3036676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17.27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615643-1445-4CDD-A39C-A88D5CF8FD46}"/>
              </a:ext>
            </a:extLst>
          </p:cNvPr>
          <p:cNvSpPr/>
          <p:nvPr/>
        </p:nvSpPr>
        <p:spPr>
          <a:xfrm>
            <a:off x="1301857" y="18597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9426DD-FBBE-4ED6-9407-C47A7E23ECA5}"/>
              </a:ext>
            </a:extLst>
          </p:cNvPr>
          <p:cNvSpPr txBox="1"/>
          <p:nvPr/>
        </p:nvSpPr>
        <p:spPr>
          <a:xfrm>
            <a:off x="1539156" y="16817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-1.81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9F3D10-BC02-4767-9BFC-75A6DFC4C627}"/>
              </a:ext>
            </a:extLst>
          </p:cNvPr>
          <p:cNvSpPr/>
          <p:nvPr/>
        </p:nvSpPr>
        <p:spPr>
          <a:xfrm>
            <a:off x="1301856" y="60707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2F7320-4C4B-4A01-8661-20D8F736394E}"/>
              </a:ext>
            </a:extLst>
          </p:cNvPr>
          <p:cNvSpPr txBox="1"/>
          <p:nvPr/>
        </p:nvSpPr>
        <p:spPr>
          <a:xfrm>
            <a:off x="1550645" y="58227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.91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75AFB9-97B4-4B3D-893B-7642C664663F}"/>
              </a:ext>
            </a:extLst>
          </p:cNvPr>
          <p:cNvSpPr txBox="1"/>
          <p:nvPr/>
        </p:nvSpPr>
        <p:spPr>
          <a:xfrm>
            <a:off x="901077" y="35948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BC2F0-AC9F-4309-BC1B-07A17C38F17D}"/>
              </a:ext>
            </a:extLst>
          </p:cNvPr>
          <p:cNvSpPr/>
          <p:nvPr/>
        </p:nvSpPr>
        <p:spPr>
          <a:xfrm>
            <a:off x="1331824" y="124982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38A3F-AA4A-474A-BB29-CD2C00F92279}"/>
              </a:ext>
            </a:extLst>
          </p:cNvPr>
          <p:cNvSpPr txBox="1"/>
          <p:nvPr/>
        </p:nvSpPr>
        <p:spPr>
          <a:xfrm>
            <a:off x="1539155" y="1205236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-1.64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71FDE2-08A9-431A-A579-336C756659A0}"/>
              </a:ext>
            </a:extLst>
          </p:cNvPr>
          <p:cNvSpPr/>
          <p:nvPr/>
        </p:nvSpPr>
        <p:spPr>
          <a:xfrm>
            <a:off x="1331823" y="167092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09B48B-A48E-41C8-9566-02AD4B97069B}"/>
              </a:ext>
            </a:extLst>
          </p:cNvPr>
          <p:cNvSpPr txBox="1"/>
          <p:nvPr/>
        </p:nvSpPr>
        <p:spPr>
          <a:xfrm>
            <a:off x="1573001" y="1631238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.82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5D86FAB-BE07-42AD-A1B9-BC62BA3584BD}"/>
              </a:ext>
            </a:extLst>
          </p:cNvPr>
          <p:cNvSpPr/>
          <p:nvPr/>
        </p:nvSpPr>
        <p:spPr>
          <a:xfrm>
            <a:off x="899592" y="185979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77A62-8883-4DF3-ADD7-B60E5EE9370D}"/>
              </a:ext>
            </a:extLst>
          </p:cNvPr>
          <p:cNvSpPr txBox="1"/>
          <p:nvPr/>
        </p:nvSpPr>
        <p:spPr>
          <a:xfrm>
            <a:off x="281604" y="422575"/>
            <a:ext cx="355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8AC3B06-78BD-4611-9A87-5A32B6906E83}"/>
              </a:ext>
            </a:extLst>
          </p:cNvPr>
          <p:cNvSpPr/>
          <p:nvPr/>
        </p:nvSpPr>
        <p:spPr>
          <a:xfrm>
            <a:off x="812337" y="1234422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05024-D3E3-4F8A-9EAE-C915BDADAC5B}"/>
              </a:ext>
            </a:extLst>
          </p:cNvPr>
          <p:cNvSpPr txBox="1"/>
          <p:nvPr/>
        </p:nvSpPr>
        <p:spPr>
          <a:xfrm>
            <a:off x="-5114" y="1391061"/>
            <a:ext cx="99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speed </a:t>
            </a:r>
          </a:p>
          <a:p>
            <a:r>
              <a:rPr lang="en-US" sz="1000" dirty="0"/>
              <a:t>for friction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8B82D8C-A3EA-4E63-993F-6B4BB9F8C75D}"/>
              </a:ext>
            </a:extLst>
          </p:cNvPr>
          <p:cNvSpPr/>
          <p:nvPr/>
        </p:nvSpPr>
        <p:spPr>
          <a:xfrm>
            <a:off x="835873" y="2661673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F0AE4A-E7F0-472B-8314-4EF5CFD0C864}"/>
              </a:ext>
            </a:extLst>
          </p:cNvPr>
          <p:cNvSpPr txBox="1"/>
          <p:nvPr/>
        </p:nvSpPr>
        <p:spPr>
          <a:xfrm>
            <a:off x="194349" y="2849656"/>
            <a:ext cx="94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</a:t>
            </a:r>
          </a:p>
          <a:p>
            <a:r>
              <a:rPr lang="en-US" sz="10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593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still simplified!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if the ball is out of bounds.</a:t>
            </a:r>
          </a:p>
        </p:txBody>
      </p:sp>
    </p:spTree>
    <p:extLst>
      <p:ext uri="{BB962C8B-B14F-4D97-AF65-F5344CB8AC3E}">
        <p14:creationId xmlns:p14="http://schemas.microsoft.com/office/powerpoint/2010/main" val="31212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Assignment04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If a ball is out of bounds, set an out of bounds flag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32093-0A4E-4F2A-8C4F-29B30AF87451}"/>
              </a:ext>
            </a:extLst>
          </p:cNvPr>
          <p:cNvSpPr txBox="1"/>
          <p:nvPr/>
        </p:nvSpPr>
        <p:spPr>
          <a:xfrm>
            <a:off x="1411597" y="59920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F8439-2CB6-4A20-9412-64F75A8ACFA3}"/>
              </a:ext>
            </a:extLst>
          </p:cNvPr>
          <p:cNvSpPr txBox="1"/>
          <p:nvPr/>
        </p:nvSpPr>
        <p:spPr>
          <a:xfrm>
            <a:off x="1437427" y="102891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883AA-469C-4568-8E96-460E530922A7}"/>
              </a:ext>
            </a:extLst>
          </p:cNvPr>
          <p:cNvSpPr/>
          <p:nvPr/>
        </p:nvSpPr>
        <p:spPr>
          <a:xfrm>
            <a:off x="1413885" y="2589527"/>
            <a:ext cx="208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outOfBounds</a:t>
            </a:r>
            <a:r>
              <a:rPr lang="en-U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20644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Here the ball is out of bounds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7399499" y="2262078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6426597" y="2247473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(90,10)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374A4-CA6F-4FB8-8F27-1A180DF580A6}"/>
              </a:ext>
            </a:extLst>
          </p:cNvPr>
          <p:cNvSpPr txBox="1"/>
          <p:nvPr/>
        </p:nvSpPr>
        <p:spPr>
          <a:xfrm>
            <a:off x="1411597" y="59920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C4EF5-A12B-4572-8C6B-1D8A72C498A0}"/>
              </a:ext>
            </a:extLst>
          </p:cNvPr>
          <p:cNvSpPr txBox="1"/>
          <p:nvPr/>
        </p:nvSpPr>
        <p:spPr>
          <a:xfrm>
            <a:off x="1437427" y="102891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50178-1E87-445A-9BAC-8B71FFC8CB0C}"/>
              </a:ext>
            </a:extLst>
          </p:cNvPr>
          <p:cNvSpPr/>
          <p:nvPr/>
        </p:nvSpPr>
        <p:spPr>
          <a:xfrm>
            <a:off x="2917800" y="2620285"/>
            <a:ext cx="614822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A3F8C-8471-4D6F-B428-DAB333E65233}"/>
              </a:ext>
            </a:extLst>
          </p:cNvPr>
          <p:cNvSpPr/>
          <p:nvPr/>
        </p:nvSpPr>
        <p:spPr>
          <a:xfrm>
            <a:off x="1413885" y="2589527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outOfBounds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425086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Ball Class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ball has and </a:t>
            </a:r>
            <a:r>
              <a:rPr lang="en-US" dirty="0" err="1"/>
              <a:t>x,y</a:t>
            </a:r>
            <a:r>
              <a:rPr lang="en-US" dirty="0"/>
              <a:t> location and an </a:t>
            </a:r>
            <a:r>
              <a:rPr lang="en-US" dirty="0" err="1"/>
              <a:t>x,y</a:t>
            </a:r>
            <a:r>
              <a:rPr lang="en-US" dirty="0"/>
              <a:t> speed associated (private instance data) with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4" y="3528447"/>
            <a:ext cx="7873139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Ball ( 50, -4, 14, -4 );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5F6578E-7D4A-4BE8-BEBA-97A15BDF73D6}"/>
              </a:ext>
            </a:extLst>
          </p:cNvPr>
          <p:cNvSpPr/>
          <p:nvPr/>
        </p:nvSpPr>
        <p:spPr>
          <a:xfrm rot="16200000">
            <a:off x="4535837" y="4396351"/>
            <a:ext cx="294468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F154B-CF98-451C-AE2E-909F558C6B68}"/>
              </a:ext>
            </a:extLst>
          </p:cNvPr>
          <p:cNvSpPr txBox="1"/>
          <p:nvPr/>
        </p:nvSpPr>
        <p:spPr>
          <a:xfrm>
            <a:off x="3657600" y="4936095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02F466-737B-439E-9739-B84FD78B9757}"/>
              </a:ext>
            </a:extLst>
          </p:cNvPr>
          <p:cNvSpPr/>
          <p:nvPr/>
        </p:nvSpPr>
        <p:spPr>
          <a:xfrm rot="16200000">
            <a:off x="5791199" y="4543585"/>
            <a:ext cx="588937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6493B-2B3D-4574-A022-A6BA85674A21}"/>
              </a:ext>
            </a:extLst>
          </p:cNvPr>
          <p:cNvSpPr txBox="1"/>
          <p:nvPr/>
        </p:nvSpPr>
        <p:spPr>
          <a:xfrm>
            <a:off x="5060197" y="5230563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2541D67-ACA7-4477-9512-9768C5AA6BD6}"/>
              </a:ext>
            </a:extLst>
          </p:cNvPr>
          <p:cNvSpPr/>
          <p:nvPr/>
        </p:nvSpPr>
        <p:spPr>
          <a:xfrm rot="16200000">
            <a:off x="8232182" y="4531094"/>
            <a:ext cx="588937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701AF-ACDB-4DD3-B781-DFB787D3EEEF}"/>
              </a:ext>
            </a:extLst>
          </p:cNvPr>
          <p:cNvSpPr txBox="1"/>
          <p:nvPr/>
        </p:nvSpPr>
        <p:spPr>
          <a:xfrm>
            <a:off x="7501180" y="5218072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C6ACFB9-EEA3-4284-9BDE-03DEEAC6D521}"/>
              </a:ext>
            </a:extLst>
          </p:cNvPr>
          <p:cNvSpPr/>
          <p:nvPr/>
        </p:nvSpPr>
        <p:spPr>
          <a:xfrm rot="16200000">
            <a:off x="7158926" y="4412274"/>
            <a:ext cx="294468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89979-C0B5-45EF-87C4-53CEB0D36DCF}"/>
              </a:ext>
            </a:extLst>
          </p:cNvPr>
          <p:cNvSpPr txBox="1"/>
          <p:nvPr/>
        </p:nvSpPr>
        <p:spPr>
          <a:xfrm>
            <a:off x="6280689" y="4952018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Radius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ball has a radius of 4.45 inches unless you are doing the extra credit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2ED58C-C838-43DF-ABE4-E6B81EEC81A6}"/>
              </a:ext>
            </a:extLst>
          </p:cNvPr>
          <p:cNvSpPr/>
          <p:nvPr/>
        </p:nvSpPr>
        <p:spPr>
          <a:xfrm>
            <a:off x="4153546" y="3078996"/>
            <a:ext cx="2495227" cy="24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5A9E5-642C-4EFD-9994-349776B0BF08}"/>
              </a:ext>
            </a:extLst>
          </p:cNvPr>
          <p:cNvCxnSpPr>
            <a:cxnSpLocks/>
            <a:stCxn id="16" idx="5"/>
            <a:endCxn id="13" idx="6"/>
          </p:cNvCxnSpPr>
          <p:nvPr/>
        </p:nvCxnSpPr>
        <p:spPr>
          <a:xfrm flipV="1">
            <a:off x="5417323" y="4326610"/>
            <a:ext cx="1231450" cy="23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A6595DC-44EB-4D65-B74C-266A9AA8E644}"/>
              </a:ext>
            </a:extLst>
          </p:cNvPr>
          <p:cNvSpPr/>
          <p:nvPr/>
        </p:nvSpPr>
        <p:spPr>
          <a:xfrm>
            <a:off x="5378299" y="428993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9FD75-E0F5-4858-8477-D269516E75A4}"/>
              </a:ext>
            </a:extLst>
          </p:cNvPr>
          <p:cNvSpPr txBox="1"/>
          <p:nvPr/>
        </p:nvSpPr>
        <p:spPr>
          <a:xfrm>
            <a:off x="5746771" y="4049610"/>
            <a:ext cx="7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</p:spTree>
    <p:extLst>
      <p:ext uri="{BB962C8B-B14F-4D97-AF65-F5344CB8AC3E}">
        <p14:creationId xmlns:p14="http://schemas.microsoft.com/office/powerpoint/2010/main" val="244384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Speeds and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them in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1229538" y="3476786"/>
            <a:ext cx="438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currentSpeedX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currentSpeedY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D1097-FCA7-4AD8-A697-83187B938312}"/>
              </a:ext>
            </a:extLst>
          </p:cNvPr>
          <p:cNvSpPr txBox="1"/>
          <p:nvPr/>
        </p:nvSpPr>
        <p:spPr>
          <a:xfrm>
            <a:off x="6124419" y="3476785"/>
            <a:ext cx="5055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currentLocationX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currentLocationY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3188546" y="3094225"/>
            <a:ext cx="335797" cy="2916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1F32A-65C4-4B78-B716-469DADA6DECD}"/>
              </a:ext>
            </a:extLst>
          </p:cNvPr>
          <p:cNvSpPr txBox="1"/>
          <p:nvPr/>
        </p:nvSpPr>
        <p:spPr>
          <a:xfrm>
            <a:off x="2523647" y="4849681"/>
            <a:ext cx="43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8470878" y="3094225"/>
            <a:ext cx="335797" cy="2916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7640664" y="4849681"/>
            <a:ext cx="43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currentLocation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still moving?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Ball is considered at rest if its speed is less than 1 inch per second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1F32A-65C4-4B78-B716-469DADA6DECD}"/>
              </a:ext>
            </a:extLst>
          </p:cNvPr>
          <p:cNvSpPr txBox="1"/>
          <p:nvPr/>
        </p:nvSpPr>
        <p:spPr>
          <a:xfrm>
            <a:off x="1257952" y="3429000"/>
            <a:ext cx="956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 </a:t>
            </a:r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[X_INDEX] </a:t>
            </a:r>
            <a:r>
              <a:rPr lang="en-US" dirty="0">
                <a:latin typeface="Consolas" panose="020B0609020204030204" pitchFamily="49" charset="0"/>
              </a:rPr>
              <a:t>* 12 &lt; 1 &amp;&amp; </a:t>
            </a:r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[Y_INDEX] </a:t>
            </a:r>
            <a:r>
              <a:rPr lang="en-US" dirty="0">
                <a:latin typeface="Consolas" panose="020B0609020204030204" pitchFamily="49" charset="0"/>
              </a:rPr>
              <a:t>* 12 &lt; 1 )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isStillMoving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    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out of bounds?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around slide 20</a:t>
            </a:r>
          </a:p>
        </p:txBody>
      </p:sp>
    </p:spTree>
    <p:extLst>
      <p:ext uri="{BB962C8B-B14F-4D97-AF65-F5344CB8AC3E}">
        <p14:creationId xmlns:p14="http://schemas.microsoft.com/office/powerpoint/2010/main" val="90965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5097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out of bounds?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around slide 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EF0CF-7586-4DBD-A534-ABCDCE32C505}"/>
              </a:ext>
            </a:extLst>
          </p:cNvPr>
          <p:cNvSpPr txBox="1">
            <a:spLocks/>
          </p:cNvSpPr>
          <p:nvPr/>
        </p:nvSpPr>
        <p:spPr>
          <a:xfrm>
            <a:off x="1097280" y="2643897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Update speeds for 1 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starting around slide 15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0C900E-ACE0-4BD5-94BD-FA497EADBCB5}"/>
              </a:ext>
            </a:extLst>
          </p:cNvPr>
          <p:cNvSpPr txBox="1">
            <a:spLocks/>
          </p:cNvSpPr>
          <p:nvPr/>
        </p:nvSpPr>
        <p:spPr>
          <a:xfrm>
            <a:off x="1097280" y="3442060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Move the Ball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 locations for the given time slice</a:t>
            </a:r>
          </a:p>
        </p:txBody>
      </p:sp>
    </p:spTree>
    <p:extLst>
      <p:ext uri="{BB962C8B-B14F-4D97-AF65-F5344CB8AC3E}">
        <p14:creationId xmlns:p14="http://schemas.microsoft.com/office/powerpoint/2010/main" val="324753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2F79AD-4870-4360-90EF-6BEED0FF37C1}"/>
              </a:ext>
            </a:extLst>
          </p:cNvPr>
          <p:cNvSpPr txBox="1">
            <a:spLocks/>
          </p:cNvSpPr>
          <p:nvPr/>
        </p:nvSpPr>
        <p:spPr>
          <a:xfrm>
            <a:off x="1097280" y="1831274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To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 a string representation of a Ball.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Maybe something like these examples: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9CA13-D458-4136-B68B-281F13E93F3E}"/>
              </a:ext>
            </a:extLst>
          </p:cNvPr>
          <p:cNvSpPr/>
          <p:nvPr/>
        </p:nvSpPr>
        <p:spPr>
          <a:xfrm>
            <a:off x="1813303" y="2820696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LOCATION: &lt;x: 2, y: -4&gt;	 SPEED: &lt;x: -.99 y: 37&gt;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533FE-83BD-46F7-8D1D-B467A6A3F513}"/>
              </a:ext>
            </a:extLst>
          </p:cNvPr>
          <p:cNvSpPr/>
          <p:nvPr/>
        </p:nvSpPr>
        <p:spPr>
          <a:xfrm>
            <a:off x="1813302" y="3329557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LOCATION: &lt;x: 2, y: -4&gt;	 SPEED: &lt; AT REST 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6A93B-5AD9-48EF-A406-6DF65E9467E9}"/>
              </a:ext>
            </a:extLst>
          </p:cNvPr>
          <p:cNvSpPr/>
          <p:nvPr/>
        </p:nvSpPr>
        <p:spPr>
          <a:xfrm>
            <a:off x="1813302" y="3838418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&lt; OUT OF BOUNDS &gt;</a:t>
            </a:r>
          </a:p>
        </p:txBody>
      </p:sp>
    </p:spTree>
    <p:extLst>
      <p:ext uri="{BB962C8B-B14F-4D97-AF65-F5344CB8AC3E}">
        <p14:creationId xmlns:p14="http://schemas.microsoft.com/office/powerpoint/2010/main" val="32260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to think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2F79AD-4870-4360-90EF-6BEED0FF37C1}"/>
              </a:ext>
            </a:extLst>
          </p:cNvPr>
          <p:cNvSpPr txBox="1">
            <a:spLocks/>
          </p:cNvSpPr>
          <p:nvPr/>
        </p:nvSpPr>
        <p:spPr>
          <a:xfrm>
            <a:off x="1097280" y="1831274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To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 this out in </a:t>
            </a:r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9CA13-D458-4136-B68B-281F13E93F3E}"/>
              </a:ext>
            </a:extLst>
          </p:cNvPr>
          <p:cNvSpPr/>
          <p:nvPr/>
        </p:nvSpPr>
        <p:spPr>
          <a:xfrm>
            <a:off x="1813303" y="2820696"/>
            <a:ext cx="7268704" cy="3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java.text.DecimalFormat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DecimalFormat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dfs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DecimalFormat</a:t>
            </a:r>
            <a:r>
              <a:rPr lang="en-US" sz="1200" dirty="0">
                <a:latin typeface="Consolas" panose="020B0609020204030204" pitchFamily="49" charset="0"/>
              </a:rPr>
              <a:t>( "#0.0000" 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DecimalFormat dfl = new DecimalFormat( "#0.00");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double dub = 332.3209481302984023984092834;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dfs.format( dub );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dfl.format( dub );</a:t>
            </a:r>
          </a:p>
        </p:txBody>
      </p:sp>
    </p:spTree>
    <p:extLst>
      <p:ext uri="{BB962C8B-B14F-4D97-AF65-F5344CB8AC3E}">
        <p14:creationId xmlns:p14="http://schemas.microsoft.com/office/powerpoint/2010/main" val="374708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Write some tests for Ball in your main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am looking for ~10 tests per method for 10 different balls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 to BREAK your code with your tests</a:t>
            </a:r>
          </a:p>
        </p:txBody>
      </p:sp>
    </p:spTree>
    <p:extLst>
      <p:ext uri="{BB962C8B-B14F-4D97-AF65-F5344CB8AC3E}">
        <p14:creationId xmlns:p14="http://schemas.microsoft.com/office/powerpoint/2010/main" val="31375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Discrete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268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0BF-ADB5-44AB-922B-2AEE079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</a:t>
            </a:r>
            <a:r>
              <a:rPr lang="en-US" dirty="0" err="1"/>
              <a:t>timeslice</a:t>
            </a:r>
            <a:r>
              <a:rPr lang="en-US" dirty="0"/>
              <a:t> on a real clock?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FFB-8463-404C-84C0-A179C43A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clock on the wall ticks forward by 1 second</a:t>
            </a:r>
          </a:p>
          <a:p>
            <a:r>
              <a:rPr lang="en-US" dirty="0"/>
              <a:t>It actually ticks forward at an infinitely small time slice…..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can’t check for a collision at an infinite number of times, so we use discrete optimization to decide when to check for a collision.</a:t>
            </a:r>
          </a:p>
          <a:p>
            <a:r>
              <a:rPr lang="en-US" dirty="0"/>
              <a:t>We “bucket” the times that we check.</a:t>
            </a:r>
          </a:p>
        </p:txBody>
      </p:sp>
    </p:spTree>
    <p:extLst>
      <p:ext uri="{BB962C8B-B14F-4D97-AF65-F5344CB8AC3E}">
        <p14:creationId xmlns:p14="http://schemas.microsoft.com/office/powerpoint/2010/main" val="66577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0BF-ADB5-44AB-922B-2AEE079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74155-523C-474B-8837-40751F0F6F93}"/>
              </a:ext>
            </a:extLst>
          </p:cNvPr>
          <p:cNvCxnSpPr>
            <a:cxnSpLocks/>
          </p:cNvCxnSpPr>
          <p:nvPr/>
        </p:nvCxnSpPr>
        <p:spPr>
          <a:xfrm>
            <a:off x="6498956" y="4215539"/>
            <a:ext cx="400372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D3D431-F27F-40D0-B96B-AE570286F961}"/>
              </a:ext>
            </a:extLst>
          </p:cNvPr>
          <p:cNvSpPr txBox="1"/>
          <p:nvPr/>
        </p:nvSpPr>
        <p:spPr>
          <a:xfrm>
            <a:off x="7847308" y="4475157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BF261-7C2B-44CF-9DE6-2F72C5FC634A}"/>
              </a:ext>
            </a:extLst>
          </p:cNvPr>
          <p:cNvSpPr txBox="1"/>
          <p:nvPr/>
        </p:nvSpPr>
        <p:spPr>
          <a:xfrm>
            <a:off x="1826216" y="4475156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SHOE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F9B8C-162F-4223-9535-D0760D02151F}"/>
              </a:ext>
            </a:extLst>
          </p:cNvPr>
          <p:cNvSpPr txBox="1"/>
          <p:nvPr/>
        </p:nvSpPr>
        <p:spPr>
          <a:xfrm>
            <a:off x="1826216" y="2382844"/>
            <a:ext cx="224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5</a:t>
            </a:r>
          </a:p>
          <a:p>
            <a:r>
              <a:rPr lang="en-US" dirty="0">
                <a:solidFill>
                  <a:srgbClr val="44C1A3"/>
                </a:solidFill>
              </a:rPr>
              <a:t>5.5</a:t>
            </a:r>
          </a:p>
          <a:p>
            <a:r>
              <a:rPr lang="en-US" dirty="0">
                <a:solidFill>
                  <a:srgbClr val="44C1A3"/>
                </a:solidFill>
              </a:rPr>
              <a:t>6</a:t>
            </a:r>
          </a:p>
          <a:p>
            <a:r>
              <a:rPr lang="en-US" dirty="0">
                <a:solidFill>
                  <a:srgbClr val="44C1A3"/>
                </a:solidFill>
              </a:rPr>
              <a:t>6.5</a:t>
            </a:r>
          </a:p>
          <a:p>
            <a:r>
              <a:rPr lang="en-US" dirty="0">
                <a:solidFill>
                  <a:srgbClr val="44C1A3"/>
                </a:solidFill>
              </a:rPr>
              <a:t>7</a:t>
            </a:r>
          </a:p>
          <a:p>
            <a:r>
              <a:rPr lang="en-US" dirty="0">
                <a:solidFill>
                  <a:srgbClr val="44C1A3"/>
                </a:solidFill>
              </a:rPr>
              <a:t>7.5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5C36F-3EBC-4D19-9354-9398B94AA05A}"/>
              </a:ext>
            </a:extLst>
          </p:cNvPr>
          <p:cNvSpPr/>
          <p:nvPr/>
        </p:nvSpPr>
        <p:spPr>
          <a:xfrm>
            <a:off x="6988709" y="431135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-20°F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11F02-FB6D-4CC9-ABF5-AF8512CBEC13}"/>
              </a:ext>
            </a:extLst>
          </p:cNvPr>
          <p:cNvSpPr/>
          <p:nvPr/>
        </p:nvSpPr>
        <p:spPr>
          <a:xfrm>
            <a:off x="9600174" y="429049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99°F</a:t>
            </a:r>
          </a:p>
        </p:txBody>
      </p:sp>
    </p:spTree>
    <p:extLst>
      <p:ext uri="{BB962C8B-B14F-4D97-AF65-F5344CB8AC3E}">
        <p14:creationId xmlns:p14="http://schemas.microsoft.com/office/powerpoint/2010/main" val="120573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Let’s start with a playground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F311D-35A1-454C-8DEC-004FE122254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Set the size of the field (in feet)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9B5DC03-5483-4A52-BF78-1065E9262F78}"/>
              </a:ext>
            </a:extLst>
          </p:cNvPr>
          <p:cNvSpPr/>
          <p:nvPr/>
        </p:nvSpPr>
        <p:spPr>
          <a:xfrm>
            <a:off x="4241369" y="966061"/>
            <a:ext cx="444285" cy="3657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0A944A2-FBFD-4C68-933A-E47AD564638F}"/>
              </a:ext>
            </a:extLst>
          </p:cNvPr>
          <p:cNvSpPr/>
          <p:nvPr/>
        </p:nvSpPr>
        <p:spPr>
          <a:xfrm rot="5400000">
            <a:off x="5909930" y="-496037"/>
            <a:ext cx="312221" cy="2467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545B-9B53-4728-B8A4-96D8AAE32C9E}"/>
              </a:ext>
            </a:extLst>
          </p:cNvPr>
          <p:cNvSpPr txBox="1"/>
          <p:nvPr/>
        </p:nvSpPr>
        <p:spPr>
          <a:xfrm>
            <a:off x="3469541" y="2591008"/>
            <a:ext cx="6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560A2-34D0-4EA8-A0B7-614DB81CB678}"/>
              </a:ext>
            </a:extLst>
          </p:cNvPr>
          <p:cNvSpPr txBox="1"/>
          <p:nvPr/>
        </p:nvSpPr>
        <p:spPr>
          <a:xfrm>
            <a:off x="5783432" y="203809"/>
            <a:ext cx="6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150`</a:t>
            </a:r>
          </a:p>
        </p:txBody>
      </p:sp>
    </p:spTree>
    <p:extLst>
      <p:ext uri="{BB962C8B-B14F-4D97-AF65-F5344CB8AC3E}">
        <p14:creationId xmlns:p14="http://schemas.microsoft.com/office/powerpoint/2010/main" val="6048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Put the playground on an </a:t>
            </a:r>
            <a:r>
              <a:rPr lang="en-US" dirty="0" err="1">
                <a:solidFill>
                  <a:srgbClr val="FFFFFF"/>
                </a:solidFill>
              </a:rPr>
              <a:t>x,y</a:t>
            </a:r>
            <a:r>
              <a:rPr lang="en-US" dirty="0">
                <a:solidFill>
                  <a:srgbClr val="FFFFFF"/>
                </a:solidFill>
              </a:rPr>
              <a:t> axis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center of the playground is at (0,0)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4D4C66-8444-4137-81E1-45CD25530304}"/>
              </a:ext>
            </a:extLst>
          </p:cNvPr>
          <p:cNvSpPr txBox="1"/>
          <p:nvPr/>
        </p:nvSpPr>
        <p:spPr>
          <a:xfrm>
            <a:off x="6194156" y="687092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(0,175)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F3E5-12EA-4D1A-93E0-C8349F14BBF0}"/>
              </a:ext>
            </a:extLst>
          </p:cNvPr>
          <p:cNvSpPr txBox="1"/>
          <p:nvPr/>
        </p:nvSpPr>
        <p:spPr>
          <a:xfrm>
            <a:off x="6194156" y="2376156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99E80-5160-4DA2-9CA4-CA9110336251}"/>
              </a:ext>
            </a:extLst>
          </p:cNvPr>
          <p:cNvSpPr txBox="1"/>
          <p:nvPr/>
        </p:nvSpPr>
        <p:spPr>
          <a:xfrm>
            <a:off x="6068058" y="452670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(0,-175)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BD3F0-E454-4938-9D38-55948373E48B}"/>
              </a:ext>
            </a:extLst>
          </p:cNvPr>
          <p:cNvSpPr txBox="1"/>
          <p:nvPr/>
        </p:nvSpPr>
        <p:spPr>
          <a:xfrm>
            <a:off x="7387506" y="238293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(75,0)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426B7-E392-43CF-B414-8136F31A1DAD}"/>
              </a:ext>
            </a:extLst>
          </p:cNvPr>
          <p:cNvSpPr txBox="1"/>
          <p:nvPr/>
        </p:nvSpPr>
        <p:spPr>
          <a:xfrm>
            <a:off x="4109610" y="238293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(-75,0)</a:t>
            </a:r>
          </a:p>
        </p:txBody>
      </p:sp>
    </p:spTree>
    <p:extLst>
      <p:ext uri="{BB962C8B-B14F-4D97-AF65-F5344CB8AC3E}">
        <p14:creationId xmlns:p14="http://schemas.microsoft.com/office/powerpoint/2010/main" val="24020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Place a soccer ball at position (0,0)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0AB63D0-F00B-43E5-8726-E65D44964826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</p:spTree>
    <p:extLst>
      <p:ext uri="{BB962C8B-B14F-4D97-AF65-F5344CB8AC3E}">
        <p14:creationId xmlns:p14="http://schemas.microsoft.com/office/powerpoint/2010/main" val="122255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ball’s speed is the distance the ball travels in both the x and y directions in feet per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B67AD0-314B-490A-BB1B-1ADC87132596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Let’s set the ball’s speed to [ -2, 1 ]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689155" y="1177871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</a:t>
            </a:r>
            <a:r>
              <a:rPr lang="en-US" sz="2200" dirty="0"/>
              <a:t>-2</a:t>
            </a:r>
            <a:r>
              <a:rPr lang="en-US" dirty="0"/>
              <a:t>  </a:t>
            </a:r>
          </a:p>
          <a:p>
            <a:r>
              <a:rPr lang="en-US" dirty="0"/>
              <a:t>feet per second on x-axis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641142" y="2534633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</a:t>
            </a:r>
            <a:r>
              <a:rPr lang="en-US" sz="2200" dirty="0"/>
              <a:t>1</a:t>
            </a:r>
          </a:p>
          <a:p>
            <a:r>
              <a:rPr lang="en-US" dirty="0"/>
              <a:t>feet per second on y-axis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13FC6-539B-4DE1-AE39-8FE5DE1EC27A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5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12404</TotalTime>
  <Words>1119</Words>
  <Application>Microsoft Office PowerPoint</Application>
  <PresentationFormat>Widescreen</PresentationFormat>
  <Paragraphs>227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assignment04 – Part 1 Playground Soccer Simulation</vt:lpstr>
      <vt:lpstr>Read</vt:lpstr>
      <vt:lpstr>Part 1</vt:lpstr>
      <vt:lpstr>Let’s start with a playground</vt:lpstr>
      <vt:lpstr>Set the size of the field (in feet)</vt:lpstr>
      <vt:lpstr>Put the playground on an x,y axis The center of the playground is at (0,0)</vt:lpstr>
      <vt:lpstr>Place a soccer ball at position (0,0)</vt:lpstr>
      <vt:lpstr>The ball’s speed is the distance the ball travels in both the x and y directions in feet per second</vt:lpstr>
      <vt:lpstr>Let’s set the ball’s speed to [ -2, 1 ]</vt:lpstr>
      <vt:lpstr>Let’s set the ball’s speed to [ -2, 1 ]</vt:lpstr>
      <vt:lpstr>Before the first tick</vt:lpstr>
      <vt:lpstr>Tick the clock forward by 1 second</vt:lpstr>
      <vt:lpstr>Tick the clock forward by 1 second, again</vt:lpstr>
      <vt:lpstr>That was a simplified version!</vt:lpstr>
      <vt:lpstr>Here is the starting position of the ball</vt:lpstr>
      <vt:lpstr>Tick the clock forward by 10 second</vt:lpstr>
      <vt:lpstr>Since the ball moved, we need to apply a friction coefficient of 99% every second.</vt:lpstr>
      <vt:lpstr>Tick the clock forward by 1 time slice again</vt:lpstr>
      <vt:lpstr>That was still simplified!</vt:lpstr>
      <vt:lpstr>If a ball is out of bounds, set an out of bounds flag</vt:lpstr>
      <vt:lpstr>Here the ball is out of bounds</vt:lpstr>
      <vt:lpstr>Part 2</vt:lpstr>
      <vt:lpstr>Ball</vt:lpstr>
      <vt:lpstr>Ball</vt:lpstr>
      <vt:lpstr>Ball</vt:lpstr>
      <vt:lpstr>Ball</vt:lpstr>
      <vt:lpstr>Ball</vt:lpstr>
      <vt:lpstr>Ball</vt:lpstr>
      <vt:lpstr>Ball</vt:lpstr>
      <vt:lpstr>Ball</vt:lpstr>
      <vt:lpstr>Ball</vt:lpstr>
      <vt:lpstr>Part 2</vt:lpstr>
      <vt:lpstr>How big is a timeslice on a real clock?</vt:lpstr>
      <vt:lpstr>Discrete vs Continuous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35</cp:revision>
  <dcterms:created xsi:type="dcterms:W3CDTF">2020-02-27T04:38:33Z</dcterms:created>
  <dcterms:modified xsi:type="dcterms:W3CDTF">2020-03-24T02:27:17Z</dcterms:modified>
</cp:coreProperties>
</file>