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4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1a56db5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1a56db5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d1a56db5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d1a56db5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d1a56db5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d1a56db5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d1a56db5a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d1a56db5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1a56db5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1a56db5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d1a56db5a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d1a56db5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d1a56db5a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d1a56db5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1a56db5a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d1a56db5a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d1a56db5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d1a56db5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d1a56db5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d1a56db5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d1a56db5a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d1a56db5a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1a56db5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1a56db5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d1a56db5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d1a56db5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d1a56db5a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d1a56db5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d1a56db5a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d1a56db5a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d1a56db5a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d1a56db5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d1a56db5a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d1a56db5a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d1a56db5a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d1a56db5a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1a56db5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1a56db5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1a56db5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1a56db5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1a56db5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1a56db5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1a56db5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1a56db5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1a56db5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1a56db5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1a56db5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1a56db5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1a56db5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1a56db5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syllabus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BJ syllabus, read from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udding.cool/2018/04/birthday-paradox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java/java_type_casting.as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01.28.20 </a:t>
            </a:r>
            <a:endParaRPr/>
          </a:p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311700" y="10973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Casting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statement scope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assignment02 - Shared Birthdays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tests for this assignment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an array literal.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array </a:t>
            </a:r>
            <a:r>
              <a:rPr lang="en"/>
              <a:t>is a sequence of elements of </a:t>
            </a:r>
            <a:r>
              <a:rPr b="1" lang="en"/>
              <a:t>one type</a:t>
            </a:r>
            <a:r>
              <a:rPr lang="en"/>
              <a:t>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4"/>
          <p:cNvPicPr preferRelativeResize="0"/>
          <p:nvPr/>
        </p:nvPicPr>
        <p:blipFill rotWithShape="1">
          <a:blip r:embed="rId3">
            <a:alphaModFix/>
          </a:blip>
          <a:srcRect b="14147" l="9697" r="2219" t="49107"/>
          <a:stretch/>
        </p:blipFill>
        <p:spPr>
          <a:xfrm>
            <a:off x="1049300" y="2905250"/>
            <a:ext cx="6700998" cy="5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Indexing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552" y="1234650"/>
            <a:ext cx="4601999" cy="336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are like Arrays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900" y="1293113"/>
            <a:ext cx="6908900" cy="324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populate an array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00" y="1152423"/>
            <a:ext cx="7385815" cy="372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length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8"/>
          <p:cNvSpPr txBox="1"/>
          <p:nvPr/>
        </p:nvSpPr>
        <p:spPr>
          <a:xfrm>
            <a:off x="331950" y="2305175"/>
            <a:ext cx="8480100" cy="794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cmsiArray = {185, 186};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System.out.println(cmsiArray.length);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out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JShell, create and initialize a new array of three integers. These can be any integers.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your array in both ways: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the {} shortcut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elements one at a time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Then print out each element in the array with a loop.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Next, add 1 to each element in the loop and print out the values again.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Birthday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23 people, there is a 50% chance that at least 2 people share the same birthday!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Check it out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pudding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Birthday</a:t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there is a calendar with 3 days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1"/>
          <p:cNvSpPr/>
          <p:nvPr/>
        </p:nvSpPr>
        <p:spPr>
          <a:xfrm>
            <a:off x="2248000" y="20513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1"/>
          <p:cNvSpPr/>
          <p:nvPr/>
        </p:nvSpPr>
        <p:spPr>
          <a:xfrm>
            <a:off x="2876500" y="20513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1"/>
          <p:cNvSpPr/>
          <p:nvPr/>
        </p:nvSpPr>
        <p:spPr>
          <a:xfrm>
            <a:off x="3505000" y="20513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2375200" y="25847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035600" y="25847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696000" y="25847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Birthday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there is a calendar with 3 days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2"/>
          <p:cNvSpPr/>
          <p:nvPr/>
        </p:nvSpPr>
        <p:spPr>
          <a:xfrm>
            <a:off x="2248000" y="20513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2"/>
          <p:cNvSpPr/>
          <p:nvPr/>
        </p:nvSpPr>
        <p:spPr>
          <a:xfrm>
            <a:off x="2876500" y="20513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2"/>
          <p:cNvSpPr/>
          <p:nvPr/>
        </p:nvSpPr>
        <p:spPr>
          <a:xfrm>
            <a:off x="3505000" y="20513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2375200" y="25847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035600" y="25847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696000" y="25847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340" y="2692290"/>
            <a:ext cx="506500" cy="5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940" y="3105040"/>
            <a:ext cx="506500" cy="5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5875350" y="1138600"/>
            <a:ext cx="2575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And we have 2 people with birthdays on that calendar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Birthday</a:t>
            </a:r>
            <a:endParaRPr/>
          </a:p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randomly generate birthdays for those 2 people to see if they end up on the same day</a:t>
            </a:r>
            <a:endParaRPr/>
          </a:p>
        </p:txBody>
      </p:sp>
      <p:sp>
        <p:nvSpPr>
          <p:cNvPr id="254" name="Google Shape;254;p43"/>
          <p:cNvSpPr/>
          <p:nvPr/>
        </p:nvSpPr>
        <p:spPr>
          <a:xfrm>
            <a:off x="2248000" y="20513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3"/>
          <p:cNvSpPr/>
          <p:nvPr/>
        </p:nvSpPr>
        <p:spPr>
          <a:xfrm>
            <a:off x="2876500" y="20513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/>
          <p:nvPr/>
        </p:nvSpPr>
        <p:spPr>
          <a:xfrm>
            <a:off x="3505000" y="20513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2375200" y="25847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035600" y="25847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3696000" y="25847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340" y="2692290"/>
            <a:ext cx="506500" cy="5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940" y="3105040"/>
            <a:ext cx="506500" cy="5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266325"/>
            <a:ext cx="85206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Check out this tutorial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w3 schools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83150" y="1748925"/>
            <a:ext cx="8520600" cy="2364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int x = 4;</a:t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int y = 3;</a:t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/ x;     			// results in 0. an int and an int result in an int</a:t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(double)y / x  ;     	// results in .75. </a:t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// We type cast the int y to a double by putting </a:t>
            </a:r>
            <a:endParaRPr sz="140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// the type in parenthesis right before it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Birthday</a:t>
            </a:r>
            <a:endParaRPr/>
          </a:p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311700" y="1266325"/>
            <a:ext cx="11997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Trial 1</a:t>
            </a:r>
            <a:endParaRPr/>
          </a:p>
        </p:txBody>
      </p:sp>
      <p:sp>
        <p:nvSpPr>
          <p:cNvPr id="268" name="Google Shape;268;p44"/>
          <p:cNvSpPr/>
          <p:nvPr/>
        </p:nvSpPr>
        <p:spPr>
          <a:xfrm>
            <a:off x="1511400" y="11877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4"/>
          <p:cNvSpPr/>
          <p:nvPr/>
        </p:nvSpPr>
        <p:spPr>
          <a:xfrm>
            <a:off x="2139900" y="11877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4"/>
          <p:cNvSpPr/>
          <p:nvPr/>
        </p:nvSpPr>
        <p:spPr>
          <a:xfrm>
            <a:off x="2768400" y="11877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1638600" y="17211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2299000" y="17211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2959400" y="17211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390" y="1201178"/>
            <a:ext cx="506500" cy="5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890" y="1201178"/>
            <a:ext cx="506500" cy="5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Birthday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1266325"/>
            <a:ext cx="11997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Trial 1</a:t>
            </a:r>
            <a:endParaRPr/>
          </a:p>
        </p:txBody>
      </p:sp>
      <p:sp>
        <p:nvSpPr>
          <p:cNvPr id="282" name="Google Shape;282;p45"/>
          <p:cNvSpPr/>
          <p:nvPr/>
        </p:nvSpPr>
        <p:spPr>
          <a:xfrm>
            <a:off x="1511400" y="11877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5"/>
          <p:cNvSpPr/>
          <p:nvPr/>
        </p:nvSpPr>
        <p:spPr>
          <a:xfrm>
            <a:off x="2139900" y="11877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5"/>
          <p:cNvSpPr/>
          <p:nvPr/>
        </p:nvSpPr>
        <p:spPr>
          <a:xfrm>
            <a:off x="2768400" y="11877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1638600" y="17211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2299000" y="17211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2959400" y="17211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390" y="1201178"/>
            <a:ext cx="506500" cy="5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890" y="1201178"/>
            <a:ext cx="506500" cy="5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311700" y="2460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Trial 2</a:t>
            </a:r>
            <a:endParaRPr/>
          </a:p>
        </p:txBody>
      </p:sp>
      <p:sp>
        <p:nvSpPr>
          <p:cNvPr id="291" name="Google Shape;291;p45"/>
          <p:cNvSpPr/>
          <p:nvPr/>
        </p:nvSpPr>
        <p:spPr>
          <a:xfrm>
            <a:off x="1511400" y="23434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5"/>
          <p:cNvSpPr/>
          <p:nvPr/>
        </p:nvSpPr>
        <p:spPr>
          <a:xfrm>
            <a:off x="2139900" y="23434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5"/>
          <p:cNvSpPr/>
          <p:nvPr/>
        </p:nvSpPr>
        <p:spPr>
          <a:xfrm>
            <a:off x="2768400" y="23434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1638600" y="28768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2299000" y="28768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2959400" y="28768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390" y="2356878"/>
            <a:ext cx="506500" cy="5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890" y="2356878"/>
            <a:ext cx="506500" cy="5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Birthday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311700" y="1266325"/>
            <a:ext cx="11997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Trial 1</a:t>
            </a:r>
            <a:endParaRPr/>
          </a:p>
        </p:txBody>
      </p:sp>
      <p:sp>
        <p:nvSpPr>
          <p:cNvPr id="305" name="Google Shape;305;p46"/>
          <p:cNvSpPr/>
          <p:nvPr/>
        </p:nvSpPr>
        <p:spPr>
          <a:xfrm>
            <a:off x="1511400" y="11877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6"/>
          <p:cNvSpPr/>
          <p:nvPr/>
        </p:nvSpPr>
        <p:spPr>
          <a:xfrm>
            <a:off x="2139900" y="11877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6"/>
          <p:cNvSpPr/>
          <p:nvPr/>
        </p:nvSpPr>
        <p:spPr>
          <a:xfrm>
            <a:off x="2768400" y="11877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1638600" y="17211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2299000" y="17211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2959400" y="17211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390" y="1201178"/>
            <a:ext cx="506500" cy="5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890" y="1201178"/>
            <a:ext cx="506500" cy="5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311700" y="2460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Trial 2</a:t>
            </a:r>
            <a:endParaRPr/>
          </a:p>
        </p:txBody>
      </p:sp>
      <p:sp>
        <p:nvSpPr>
          <p:cNvPr id="314" name="Google Shape;314;p46"/>
          <p:cNvSpPr/>
          <p:nvPr/>
        </p:nvSpPr>
        <p:spPr>
          <a:xfrm>
            <a:off x="1511400" y="23434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6"/>
          <p:cNvSpPr/>
          <p:nvPr/>
        </p:nvSpPr>
        <p:spPr>
          <a:xfrm>
            <a:off x="2139900" y="23434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6"/>
          <p:cNvSpPr/>
          <p:nvPr/>
        </p:nvSpPr>
        <p:spPr>
          <a:xfrm>
            <a:off x="2768400" y="23434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1638600" y="28768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6"/>
          <p:cNvSpPr txBox="1"/>
          <p:nvPr>
            <p:ph idx="1" type="body"/>
          </p:nvPr>
        </p:nvSpPr>
        <p:spPr>
          <a:xfrm>
            <a:off x="2299000" y="28768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2959400" y="28768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390" y="2356878"/>
            <a:ext cx="506500" cy="5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890" y="2356878"/>
            <a:ext cx="506500" cy="5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311700" y="37698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Trial 3</a:t>
            </a:r>
            <a:endParaRPr/>
          </a:p>
        </p:txBody>
      </p:sp>
      <p:sp>
        <p:nvSpPr>
          <p:cNvPr id="323" name="Google Shape;323;p46"/>
          <p:cNvSpPr/>
          <p:nvPr/>
        </p:nvSpPr>
        <p:spPr>
          <a:xfrm>
            <a:off x="1511400" y="359600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6"/>
          <p:cNvSpPr/>
          <p:nvPr/>
        </p:nvSpPr>
        <p:spPr>
          <a:xfrm>
            <a:off x="2139900" y="359600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/>
          <p:nvPr/>
        </p:nvSpPr>
        <p:spPr>
          <a:xfrm>
            <a:off x="2768400" y="359600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1638600" y="412940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2299000" y="412940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2959400" y="412940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796" y="3640451"/>
            <a:ext cx="294900" cy="2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345" y="3805177"/>
            <a:ext cx="241650" cy="2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Birthday</a:t>
            </a:r>
            <a:endParaRPr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311700" y="1266325"/>
            <a:ext cx="11997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Trial 1</a:t>
            </a:r>
            <a:endParaRPr/>
          </a:p>
        </p:txBody>
      </p:sp>
      <p:sp>
        <p:nvSpPr>
          <p:cNvPr id="337" name="Google Shape;337;p47"/>
          <p:cNvSpPr/>
          <p:nvPr/>
        </p:nvSpPr>
        <p:spPr>
          <a:xfrm>
            <a:off x="1511400" y="11877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7"/>
          <p:cNvSpPr/>
          <p:nvPr/>
        </p:nvSpPr>
        <p:spPr>
          <a:xfrm>
            <a:off x="2139900" y="11877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7"/>
          <p:cNvSpPr/>
          <p:nvPr/>
        </p:nvSpPr>
        <p:spPr>
          <a:xfrm>
            <a:off x="2768400" y="11877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7"/>
          <p:cNvSpPr txBox="1"/>
          <p:nvPr>
            <p:ph idx="1" type="body"/>
          </p:nvPr>
        </p:nvSpPr>
        <p:spPr>
          <a:xfrm>
            <a:off x="1638600" y="17211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2299000" y="17211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7"/>
          <p:cNvSpPr txBox="1"/>
          <p:nvPr>
            <p:ph idx="1" type="body"/>
          </p:nvPr>
        </p:nvSpPr>
        <p:spPr>
          <a:xfrm>
            <a:off x="2959400" y="17211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390" y="1201178"/>
            <a:ext cx="506500" cy="5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890" y="1201178"/>
            <a:ext cx="506500" cy="5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311700" y="2460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Trial 2</a:t>
            </a:r>
            <a:endParaRPr/>
          </a:p>
        </p:txBody>
      </p:sp>
      <p:sp>
        <p:nvSpPr>
          <p:cNvPr id="346" name="Google Shape;346;p47"/>
          <p:cNvSpPr/>
          <p:nvPr/>
        </p:nvSpPr>
        <p:spPr>
          <a:xfrm>
            <a:off x="1511400" y="23434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7"/>
          <p:cNvSpPr/>
          <p:nvPr/>
        </p:nvSpPr>
        <p:spPr>
          <a:xfrm>
            <a:off x="2139900" y="23434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7"/>
          <p:cNvSpPr/>
          <p:nvPr/>
        </p:nvSpPr>
        <p:spPr>
          <a:xfrm>
            <a:off x="2768400" y="234345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1638600" y="28768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2299000" y="28768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2959400" y="287685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390" y="2356878"/>
            <a:ext cx="506500" cy="5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890" y="2356878"/>
            <a:ext cx="506500" cy="5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11700" y="37698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Trial 3</a:t>
            </a:r>
            <a:endParaRPr/>
          </a:p>
        </p:txBody>
      </p:sp>
      <p:sp>
        <p:nvSpPr>
          <p:cNvPr id="355" name="Google Shape;355;p47"/>
          <p:cNvSpPr/>
          <p:nvPr/>
        </p:nvSpPr>
        <p:spPr>
          <a:xfrm>
            <a:off x="1511400" y="359600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7"/>
          <p:cNvSpPr/>
          <p:nvPr/>
        </p:nvSpPr>
        <p:spPr>
          <a:xfrm>
            <a:off x="2139900" y="359600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7"/>
          <p:cNvSpPr/>
          <p:nvPr/>
        </p:nvSpPr>
        <p:spPr>
          <a:xfrm>
            <a:off x="2768400" y="3596000"/>
            <a:ext cx="628500" cy="53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7"/>
          <p:cNvSpPr txBox="1"/>
          <p:nvPr>
            <p:ph idx="1" type="body"/>
          </p:nvPr>
        </p:nvSpPr>
        <p:spPr>
          <a:xfrm>
            <a:off x="1638600" y="412940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2299000" y="412940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"/>
          <p:cNvSpPr txBox="1"/>
          <p:nvPr>
            <p:ph idx="1" type="body"/>
          </p:nvPr>
        </p:nvSpPr>
        <p:spPr>
          <a:xfrm>
            <a:off x="2959400" y="4129400"/>
            <a:ext cx="3741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796" y="3640451"/>
            <a:ext cx="294900" cy="2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345" y="3805177"/>
            <a:ext cx="241650" cy="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7"/>
          <p:cNvSpPr txBox="1"/>
          <p:nvPr>
            <p:ph idx="1" type="body"/>
          </p:nvPr>
        </p:nvSpPr>
        <p:spPr>
          <a:xfrm>
            <a:off x="4509050" y="1012325"/>
            <a:ext cx="41079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out of 3 trials, the probability that at least 2 people had the same birthday out of 2 total people is ⅓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33.3333% 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simulate the shared birthday problem</a:t>
            </a:r>
            <a:endParaRPr/>
          </a:p>
        </p:txBody>
      </p:sp>
      <p:sp>
        <p:nvSpPr>
          <p:cNvPr id="369" name="Google Shape;369;p48"/>
          <p:cNvSpPr txBox="1"/>
          <p:nvPr>
            <p:ph idx="1" type="body"/>
          </p:nvPr>
        </p:nvSpPr>
        <p:spPr>
          <a:xfrm>
            <a:off x="311700" y="1097175"/>
            <a:ext cx="85206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the template.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the newest version.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fill in probabilityEstimate()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simulate the shared birthday problem</a:t>
            </a:r>
            <a:endParaRPr/>
          </a:p>
        </p:txBody>
      </p:sp>
      <p:sp>
        <p:nvSpPr>
          <p:cNvPr id="375" name="Google Shape;375;p49"/>
          <p:cNvSpPr txBox="1"/>
          <p:nvPr>
            <p:ph idx="1" type="body"/>
          </p:nvPr>
        </p:nvSpPr>
        <p:spPr>
          <a:xfrm>
            <a:off x="311700" y="1097175"/>
            <a:ext cx="85206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create an array of integers of length </a:t>
            </a:r>
            <a:r>
              <a:rPr b="1" lang="en" sz="800">
                <a:solidFill>
                  <a:srgbClr val="0000FF"/>
                </a:solidFill>
              </a:rPr>
              <a:t>days	</a:t>
            </a:r>
            <a:r>
              <a:rPr b="1" lang="en" sz="800"/>
              <a:t>		</a:t>
            </a:r>
            <a:r>
              <a:rPr lang="en" sz="800"/>
              <a:t>// each index represents a day in the calendar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for every </a:t>
            </a:r>
            <a:r>
              <a:rPr b="1" lang="en" sz="800">
                <a:solidFill>
                  <a:srgbClr val="0000FF"/>
                </a:solidFill>
              </a:rPr>
              <a:t>trials </a:t>
            </a:r>
            <a:r>
              <a:rPr lang="en" sz="800">
                <a:solidFill>
                  <a:srgbClr val="0000FF"/>
                </a:solidFill>
              </a:rPr>
              <a:t>{</a:t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	for every index in your array {</a:t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		set integer in each index to 0	</a:t>
            </a:r>
            <a:r>
              <a:rPr lang="en" sz="800"/>
              <a:t>		// represents total num of bdays on that day. Should reset for each trial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</a:t>
            </a:r>
            <a:r>
              <a:rPr lang="en" sz="800">
                <a:solidFill>
                  <a:srgbClr val="0000FF"/>
                </a:solidFill>
              </a:rPr>
              <a:t>}</a:t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</a:t>
            </a:r>
            <a:endParaRPr sz="8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for each </a:t>
            </a:r>
            <a:r>
              <a:rPr b="1" lang="en" sz="800">
                <a:solidFill>
                  <a:srgbClr val="0000FF"/>
                </a:solidFill>
              </a:rPr>
              <a:t>people </a:t>
            </a:r>
            <a:r>
              <a:rPr lang="en" sz="800">
                <a:solidFill>
                  <a:srgbClr val="0000FF"/>
                </a:solidFill>
              </a:rPr>
              <a:t>{</a:t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		generate a random int between 0 and the total number of days minus 1  </a:t>
            </a:r>
            <a:r>
              <a:rPr lang="en" sz="800"/>
              <a:t>	//Math.floor(Math.random() * (max - min + 1)) + min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									// This int represents that persons birthday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	</a:t>
            </a:r>
            <a:r>
              <a:rPr lang="en" sz="800">
                <a:solidFill>
                  <a:srgbClr val="0000FF"/>
                </a:solidFill>
              </a:rPr>
              <a:t>add 1 to the index that correlates with the birthday</a:t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	}</a:t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	for each </a:t>
            </a:r>
            <a:r>
              <a:rPr b="1" lang="en" sz="800">
                <a:solidFill>
                  <a:srgbClr val="0000FF"/>
                </a:solidFill>
              </a:rPr>
              <a:t>day </a:t>
            </a:r>
            <a:r>
              <a:rPr lang="en" sz="800">
                <a:solidFill>
                  <a:srgbClr val="0000FF"/>
                </a:solidFill>
              </a:rPr>
              <a:t>in the calendar {</a:t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		if the value at the index for that day has a value greater than 0 { </a:t>
            </a:r>
            <a:r>
              <a:rPr lang="en" sz="800"/>
              <a:t>  		//if there is more than one birthday on that day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		</a:t>
            </a:r>
            <a:r>
              <a:rPr lang="en" sz="800">
                <a:solidFill>
                  <a:srgbClr val="0000FF"/>
                </a:solidFill>
              </a:rPr>
              <a:t>add 1 to </a:t>
            </a:r>
            <a:r>
              <a:rPr b="1" lang="en" sz="800">
                <a:solidFill>
                  <a:srgbClr val="0000FF"/>
                </a:solidFill>
              </a:rPr>
              <a:t>sharedBdayCount</a:t>
            </a:r>
            <a:r>
              <a:rPr lang="en" sz="800">
                <a:solidFill>
                  <a:srgbClr val="0000FF"/>
                </a:solidFill>
              </a:rPr>
              <a:t>;	// number of days with a shared bday</a:t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		}</a:t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	}</a:t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   	If </a:t>
            </a:r>
            <a:r>
              <a:rPr b="1" lang="en" sz="800">
                <a:solidFill>
                  <a:srgbClr val="0000FF"/>
                </a:solidFill>
              </a:rPr>
              <a:t>sharedBdayCount </a:t>
            </a:r>
            <a:r>
              <a:rPr lang="en" sz="800">
                <a:solidFill>
                  <a:srgbClr val="0000FF"/>
                </a:solidFill>
              </a:rPr>
              <a:t>is at least 1 {</a:t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		Add 1 to </a:t>
            </a:r>
            <a:r>
              <a:rPr b="1" lang="en" sz="800">
                <a:solidFill>
                  <a:srgbClr val="0000FF"/>
                </a:solidFill>
              </a:rPr>
              <a:t>daysOver1Bday		</a:t>
            </a:r>
            <a:r>
              <a:rPr lang="en" sz="800"/>
              <a:t>// the trial has at least 1 shared birthday (it is a successful trial)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</a:t>
            </a:r>
            <a:r>
              <a:rPr lang="en" sz="800">
                <a:solidFill>
                  <a:srgbClr val="0000FF"/>
                </a:solidFill>
              </a:rPr>
              <a:t>}</a:t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}</a:t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</a:rPr>
              <a:t>return </a:t>
            </a:r>
            <a:r>
              <a:rPr b="1" lang="en" sz="800">
                <a:solidFill>
                  <a:srgbClr val="0000FF"/>
                </a:solidFill>
              </a:rPr>
              <a:t>daysOver1Bday </a:t>
            </a:r>
            <a:r>
              <a:rPr lang="en" sz="800">
                <a:solidFill>
                  <a:srgbClr val="0000FF"/>
                </a:solidFill>
              </a:rPr>
              <a:t>/ </a:t>
            </a:r>
            <a:r>
              <a:rPr b="1" lang="en" sz="800">
                <a:solidFill>
                  <a:srgbClr val="0000FF"/>
                </a:solidFill>
              </a:rPr>
              <a:t>trials  			</a:t>
            </a:r>
            <a:r>
              <a:rPr b="1" lang="en" sz="800"/>
              <a:t> </a:t>
            </a:r>
            <a:r>
              <a:rPr lang="en" sz="800"/>
              <a:t>//number of successful trials over total trials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 Scope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Any variable declared inside of a block of code (like an if statement) can only be seen inside of that block of code.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1340400" y="2406950"/>
            <a:ext cx="6844800" cy="1554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(x &gt; y 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int r = 27;		// r is declared in the if statement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					// the if statement ends here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 = r + 1;			// r cannot be seen here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432350" y="4219075"/>
            <a:ext cx="85206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This will result in an error.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 Scope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Instead, try declaring the variable outside of the block of code, then just updating its value inside of the code block.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1340400" y="2102150"/>
            <a:ext cx="6844800" cy="20853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r = 0;			// r is declared before the if statement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(x &gt; y ) {		// the if statement starts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 = 27;			// r is declared in the if statement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					// the if statement ends here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 = r + 1;			// r CAN be seen here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432350" y="4219075"/>
            <a:ext cx="85206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NO ERROR!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return in estimate method.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Don’t delete!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1266325"/>
            <a:ext cx="85206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testing your code with different inputs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48" name="Google Shape;148;p30"/>
          <p:cNvSpPr txBox="1"/>
          <p:nvPr/>
        </p:nvSpPr>
        <p:spPr>
          <a:xfrm>
            <a:off x="788800" y="1906925"/>
            <a:ext cx="7321500" cy="300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%java PiEstimator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%java PiEstimator 10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%java PiEstimator 0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%java PiEstimator 99 5 2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%java PiEstimator hello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%java PiEstimator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out the result!!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266325"/>
            <a:ext cx="85206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When you invoke estimate() to run, don’t forget to </a:t>
            </a:r>
            <a:endParaRPr/>
          </a:p>
        </p:txBody>
      </p:sp>
      <p:sp>
        <p:nvSpPr>
          <p:cNvPr id="155" name="Google Shape;155;p31"/>
          <p:cNvSpPr txBox="1"/>
          <p:nvPr/>
        </p:nvSpPr>
        <p:spPr>
          <a:xfrm>
            <a:off x="788800" y="1906925"/>
            <a:ext cx="7321500" cy="643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System.out.println(estimate(darts));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 rotWithShape="1">
          <a:blip r:embed="rId3">
            <a:alphaModFix/>
          </a:blip>
          <a:srcRect b="15794" l="35274" r="34807" t="16532"/>
          <a:stretch/>
        </p:blipFill>
        <p:spPr>
          <a:xfrm>
            <a:off x="3385074" y="1800100"/>
            <a:ext cx="2052427" cy="249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097350"/>
            <a:ext cx="85206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Java uses </a:t>
            </a:r>
            <a:r>
              <a:rPr b="1" lang="en"/>
              <a:t>arrays </a:t>
            </a:r>
            <a:r>
              <a:rPr lang="en"/>
              <a:t>to remember elements of </a:t>
            </a:r>
            <a:r>
              <a:rPr b="1" lang="en"/>
              <a:t>one type</a:t>
            </a:r>
            <a:r>
              <a:rPr lang="en"/>
              <a:t> in an organized way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1149600" y="4384300"/>
            <a:ext cx="6844800" cy="6225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String[] shoppingList = {“milk”, “eggs”, “bread”};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266325"/>
            <a:ext cx="85206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Create an array and save memory for each index</a:t>
            </a:r>
            <a:endParaRPr/>
          </a:p>
        </p:txBody>
      </p:sp>
      <p:sp>
        <p:nvSpPr>
          <p:cNvPr id="170" name="Google Shape;170;p33"/>
          <p:cNvSpPr txBox="1"/>
          <p:nvPr/>
        </p:nvSpPr>
        <p:spPr>
          <a:xfrm>
            <a:off x="352275" y="1807375"/>
            <a:ext cx="8480100" cy="794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int intArray[];    				//declaring array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50">
                <a:latin typeface="Courier New"/>
                <a:ea typeface="Courier New"/>
                <a:cs typeface="Courier New"/>
                <a:sym typeface="Courier New"/>
              </a:rPr>
              <a:t>intArray = new int[20];  			// allocating memory to array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352275" y="2795275"/>
            <a:ext cx="3000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390600" y="3391075"/>
            <a:ext cx="8441700" cy="666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58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int[] intArray = new int[20]; 	// combining both statements in one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