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8" r:id="rId13"/>
    <p:sldId id="265" r:id="rId14"/>
    <p:sldId id="270" r:id="rId15"/>
    <p:sldId id="267" r:id="rId16"/>
    <p:sldId id="271" r:id="rId17"/>
    <p:sldId id="272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1" r:id="rId30"/>
    <p:sldId id="292" r:id="rId31"/>
    <p:sldId id="286" r:id="rId32"/>
    <p:sldId id="289" r:id="rId33"/>
    <p:sldId id="288" r:id="rId34"/>
    <p:sldId id="290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123" d="100"/>
          <a:sy n="123" d="100"/>
        </p:scale>
        <p:origin x="80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852C32-BF6D-42C7-AA17-01587176C3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852C32-BF6D-42C7-AA17-01587176C3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1604-CBE5-4BDF-9EBB-8457EDBB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assignment04 – Part 1</a:t>
            </a:r>
            <a:br>
              <a:rPr lang="en-US" dirty="0"/>
            </a:br>
            <a:r>
              <a:rPr lang="en-US" sz="6000" dirty="0"/>
              <a:t>Playground Soccer Simulation</a:t>
            </a:r>
          </a:p>
        </p:txBody>
      </p:sp>
    </p:spTree>
    <p:extLst>
      <p:ext uri="{BB962C8B-B14F-4D97-AF65-F5344CB8AC3E}">
        <p14:creationId xmlns:p14="http://schemas.microsoft.com/office/powerpoint/2010/main" val="356336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Let’s set the ball’s speed to [ -2, 1 ]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E13FC6-539B-4DE1-AE39-8FE5DE1EC27A}"/>
              </a:ext>
            </a:extLst>
          </p:cNvPr>
          <p:cNvSpPr/>
          <p:nvPr/>
        </p:nvSpPr>
        <p:spPr>
          <a:xfrm>
            <a:off x="5978454" y="2661960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647E5-840B-44CA-90C2-554FCC1D6EA8}"/>
              </a:ext>
            </a:extLst>
          </p:cNvPr>
          <p:cNvSpPr txBox="1"/>
          <p:nvPr/>
        </p:nvSpPr>
        <p:spPr>
          <a:xfrm>
            <a:off x="689155" y="1177871"/>
            <a:ext cx="3559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</a:t>
            </a:r>
            <a:r>
              <a:rPr lang="en-US" sz="2200" dirty="0"/>
              <a:t>-2</a:t>
            </a:r>
            <a:r>
              <a:rPr lang="en-US" dirty="0"/>
              <a:t>  </a:t>
            </a:r>
          </a:p>
          <a:p>
            <a:r>
              <a:rPr lang="en-US" dirty="0"/>
              <a:t>feet per second on x-axis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C6C4C-9887-47D4-BB38-FC8896821767}"/>
              </a:ext>
            </a:extLst>
          </p:cNvPr>
          <p:cNvSpPr txBox="1"/>
          <p:nvPr/>
        </p:nvSpPr>
        <p:spPr>
          <a:xfrm>
            <a:off x="641142" y="2534633"/>
            <a:ext cx="3559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</a:t>
            </a:r>
            <a:r>
              <a:rPr lang="en-US" sz="2200" dirty="0"/>
              <a:t>1</a:t>
            </a:r>
          </a:p>
          <a:p>
            <a:r>
              <a:rPr lang="en-US" dirty="0"/>
              <a:t>feet per second on y-axis</a:t>
            </a:r>
          </a:p>
        </p:txBody>
      </p:sp>
    </p:spTree>
    <p:extLst>
      <p:ext uri="{BB962C8B-B14F-4D97-AF65-F5344CB8AC3E}">
        <p14:creationId xmlns:p14="http://schemas.microsoft.com/office/powerpoint/2010/main" val="373362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Before the first tick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85FB-3514-40E5-86DF-6C82EB3F5C64}"/>
              </a:ext>
            </a:extLst>
          </p:cNvPr>
          <p:cNvSpPr txBox="1"/>
          <p:nvPr/>
        </p:nvSpPr>
        <p:spPr>
          <a:xfrm>
            <a:off x="796620" y="10034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7768C-BBE1-4B3A-A8A1-05DABDC036A9}"/>
              </a:ext>
            </a:extLst>
          </p:cNvPr>
          <p:cNvSpPr txBox="1"/>
          <p:nvPr/>
        </p:nvSpPr>
        <p:spPr>
          <a:xfrm>
            <a:off x="796621" y="56670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4D50A-F532-4BB9-90D9-0C64C3B5E1AF}"/>
              </a:ext>
            </a:extLst>
          </p:cNvPr>
          <p:cNvSpPr txBox="1"/>
          <p:nvPr/>
        </p:nvSpPr>
        <p:spPr>
          <a:xfrm>
            <a:off x="1348551" y="22355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dirty="0"/>
              <a:t> = 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978454" y="2679852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49474" y="2227888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8514D-B815-4914-9CED-96D66C086B6D}"/>
              </a:ext>
            </a:extLst>
          </p:cNvPr>
          <p:cNvSpPr txBox="1"/>
          <p:nvPr/>
        </p:nvSpPr>
        <p:spPr>
          <a:xfrm>
            <a:off x="1720313" y="99234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 00:00:00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A3C610-A831-4C52-B586-1C90BECD9FEC}"/>
              </a:ext>
            </a:extLst>
          </p:cNvPr>
          <p:cNvSpPr txBox="1"/>
          <p:nvPr/>
        </p:nvSpPr>
        <p:spPr>
          <a:xfrm>
            <a:off x="599419" y="149961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DDF26-2302-43C7-8D40-7C3334CD4F54}"/>
              </a:ext>
            </a:extLst>
          </p:cNvPr>
          <p:cNvSpPr txBox="1"/>
          <p:nvPr/>
        </p:nvSpPr>
        <p:spPr>
          <a:xfrm>
            <a:off x="599420" y="19070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32531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Tick the clock forward by 1 second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85FB-3514-40E5-86DF-6C82EB3F5C64}"/>
              </a:ext>
            </a:extLst>
          </p:cNvPr>
          <p:cNvSpPr txBox="1"/>
          <p:nvPr/>
        </p:nvSpPr>
        <p:spPr>
          <a:xfrm>
            <a:off x="796620" y="10034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7768C-BBE1-4B3A-A8A1-05DABDC036A9}"/>
              </a:ext>
            </a:extLst>
          </p:cNvPr>
          <p:cNvSpPr txBox="1"/>
          <p:nvPr/>
        </p:nvSpPr>
        <p:spPr>
          <a:xfrm>
            <a:off x="796621" y="56670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4D50A-F532-4BB9-90D9-0C64C3B5E1AF}"/>
              </a:ext>
            </a:extLst>
          </p:cNvPr>
          <p:cNvSpPr txBox="1"/>
          <p:nvPr/>
        </p:nvSpPr>
        <p:spPr>
          <a:xfrm>
            <a:off x="1348551" y="22355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dirty="0"/>
              <a:t> = 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818308" y="2620632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49474" y="2227888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(-2,1)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8514D-B815-4914-9CED-96D66C086B6D}"/>
              </a:ext>
            </a:extLst>
          </p:cNvPr>
          <p:cNvSpPr txBox="1"/>
          <p:nvPr/>
        </p:nvSpPr>
        <p:spPr>
          <a:xfrm>
            <a:off x="1720313" y="99234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 00:00:01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A3C610-A831-4C52-B586-1C90BECD9FEC}"/>
              </a:ext>
            </a:extLst>
          </p:cNvPr>
          <p:cNvSpPr txBox="1"/>
          <p:nvPr/>
        </p:nvSpPr>
        <p:spPr>
          <a:xfrm>
            <a:off x="599419" y="149961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DDF26-2302-43C7-8D40-7C3334CD4F54}"/>
              </a:ext>
            </a:extLst>
          </p:cNvPr>
          <p:cNvSpPr txBox="1"/>
          <p:nvPr/>
        </p:nvSpPr>
        <p:spPr>
          <a:xfrm>
            <a:off x="599420" y="19070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262176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Tick the clock forward by 1 second, </a:t>
            </a:r>
            <a:r>
              <a:rPr lang="en-US" sz="4000" u="sng" dirty="0">
                <a:solidFill>
                  <a:srgbClr val="FFFFFF"/>
                </a:solidFill>
              </a:rPr>
              <a:t>again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725320" y="2548308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14614" y="2155564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(-4,2)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A119F-CC57-423A-B925-F67F74CA33B1}"/>
              </a:ext>
            </a:extLst>
          </p:cNvPr>
          <p:cNvSpPr txBox="1"/>
          <p:nvPr/>
        </p:nvSpPr>
        <p:spPr>
          <a:xfrm>
            <a:off x="796620" y="10034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0A45A-C4CD-4750-A937-11CFD21C05FF}"/>
              </a:ext>
            </a:extLst>
          </p:cNvPr>
          <p:cNvSpPr txBox="1"/>
          <p:nvPr/>
        </p:nvSpPr>
        <p:spPr>
          <a:xfrm>
            <a:off x="796621" y="56670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FD278-D0A9-4DCD-9EC1-107966AE0F88}"/>
              </a:ext>
            </a:extLst>
          </p:cNvPr>
          <p:cNvSpPr txBox="1"/>
          <p:nvPr/>
        </p:nvSpPr>
        <p:spPr>
          <a:xfrm>
            <a:off x="1348551" y="22355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dirty="0"/>
              <a:t> = 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3F0B8-D8FB-4C7E-B52E-43E192677E84}"/>
              </a:ext>
            </a:extLst>
          </p:cNvPr>
          <p:cNvSpPr txBox="1"/>
          <p:nvPr/>
        </p:nvSpPr>
        <p:spPr>
          <a:xfrm>
            <a:off x="1720313" y="99234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 00:00:02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3A293D-FACF-4F7A-A08E-F5E52EA33C54}"/>
              </a:ext>
            </a:extLst>
          </p:cNvPr>
          <p:cNvSpPr txBox="1"/>
          <p:nvPr/>
        </p:nvSpPr>
        <p:spPr>
          <a:xfrm>
            <a:off x="575066" y="1469394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7E77B7-E124-4F18-97AC-78324531D577}"/>
              </a:ext>
            </a:extLst>
          </p:cNvPr>
          <p:cNvSpPr txBox="1"/>
          <p:nvPr/>
        </p:nvSpPr>
        <p:spPr>
          <a:xfrm>
            <a:off x="620734" y="1878771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83905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was a simplified version!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take into account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Friction</a:t>
            </a:r>
          </a:p>
        </p:txBody>
      </p:sp>
    </p:spTree>
    <p:extLst>
      <p:ext uri="{BB962C8B-B14F-4D97-AF65-F5344CB8AC3E}">
        <p14:creationId xmlns:p14="http://schemas.microsoft.com/office/powerpoint/2010/main" val="13831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002E86-1C3A-4A24-A1E3-55B26BB93A27}"/>
              </a:ext>
            </a:extLst>
          </p:cNvPr>
          <p:cNvSpPr/>
          <p:nvPr/>
        </p:nvSpPr>
        <p:spPr>
          <a:xfrm>
            <a:off x="2508273" y="2340510"/>
            <a:ext cx="498398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Here is the starting position of the ball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978454" y="2652544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6107023" y="2291947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77A17D-181A-4BA5-912A-80DE994A714B}"/>
              </a:ext>
            </a:extLst>
          </p:cNvPr>
          <p:cNvSpPr txBox="1"/>
          <p:nvPr/>
        </p:nvSpPr>
        <p:spPr>
          <a:xfrm>
            <a:off x="803611" y="15670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391690-D03F-4001-803F-638B9D49CC4F}"/>
              </a:ext>
            </a:extLst>
          </p:cNvPr>
          <p:cNvSpPr txBox="1"/>
          <p:nvPr/>
        </p:nvSpPr>
        <p:spPr>
          <a:xfrm>
            <a:off x="803612" y="62306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5930E-B651-4A68-BCA8-EBB6CA3178C1}"/>
              </a:ext>
            </a:extLst>
          </p:cNvPr>
          <p:cNvSpPr txBox="1"/>
          <p:nvPr/>
        </p:nvSpPr>
        <p:spPr>
          <a:xfrm>
            <a:off x="1355542" y="229194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dirty="0"/>
              <a:t> =  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460B92-6EBA-447F-9FCE-21DD4FBA8669}"/>
              </a:ext>
            </a:extLst>
          </p:cNvPr>
          <p:cNvSpPr txBox="1"/>
          <p:nvPr/>
        </p:nvSpPr>
        <p:spPr>
          <a:xfrm>
            <a:off x="1727304" y="104869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 00:00:00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1FC7D0-EBF6-4FC4-A381-684EEE1F07D9}"/>
              </a:ext>
            </a:extLst>
          </p:cNvPr>
          <p:cNvSpPr txBox="1"/>
          <p:nvPr/>
        </p:nvSpPr>
        <p:spPr>
          <a:xfrm>
            <a:off x="606410" y="1555974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4C5A1B-FD64-448F-B967-2264A221EFE1}"/>
              </a:ext>
            </a:extLst>
          </p:cNvPr>
          <p:cNvSpPr txBox="1"/>
          <p:nvPr/>
        </p:nvSpPr>
        <p:spPr>
          <a:xfrm>
            <a:off x="606411" y="196344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93894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Tick the clock forward by 10 second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218087" y="2333927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35615" y="1999294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(-20,10)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8B7A2-61B0-45E0-9C64-00C56ED369E0}"/>
              </a:ext>
            </a:extLst>
          </p:cNvPr>
          <p:cNvSpPr txBox="1"/>
          <p:nvPr/>
        </p:nvSpPr>
        <p:spPr>
          <a:xfrm>
            <a:off x="796620" y="10034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470920-A4A9-4834-9B82-553643B19275}"/>
              </a:ext>
            </a:extLst>
          </p:cNvPr>
          <p:cNvSpPr txBox="1"/>
          <p:nvPr/>
        </p:nvSpPr>
        <p:spPr>
          <a:xfrm>
            <a:off x="796621" y="56670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3BE432-6A53-41C4-8ABD-21B33DFC7CD4}"/>
              </a:ext>
            </a:extLst>
          </p:cNvPr>
          <p:cNvSpPr txBox="1"/>
          <p:nvPr/>
        </p:nvSpPr>
        <p:spPr>
          <a:xfrm>
            <a:off x="1348551" y="22355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dirty="0"/>
              <a:t> =  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D1EEF-AC05-4BE0-8E3D-D73EC4024BCA}"/>
              </a:ext>
            </a:extLst>
          </p:cNvPr>
          <p:cNvSpPr txBox="1"/>
          <p:nvPr/>
        </p:nvSpPr>
        <p:spPr>
          <a:xfrm>
            <a:off x="1720313" y="99234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 00:00:00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70641A-3261-4652-BD1C-7DB7CCA0B33A}"/>
              </a:ext>
            </a:extLst>
          </p:cNvPr>
          <p:cNvSpPr txBox="1"/>
          <p:nvPr/>
        </p:nvSpPr>
        <p:spPr>
          <a:xfrm>
            <a:off x="599419" y="149961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34FB8E-D323-426D-A426-B30DBD26A2BE}"/>
              </a:ext>
            </a:extLst>
          </p:cNvPr>
          <p:cNvSpPr txBox="1"/>
          <p:nvPr/>
        </p:nvSpPr>
        <p:spPr>
          <a:xfrm>
            <a:off x="599420" y="190709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387837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Since the ball moved, we need to apply a friction coefficient of 99% every second.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4D50A-F532-4BB9-90D9-0C64C3B5E1AF}"/>
              </a:ext>
            </a:extLst>
          </p:cNvPr>
          <p:cNvSpPr txBox="1"/>
          <p:nvPr/>
        </p:nvSpPr>
        <p:spPr>
          <a:xfrm>
            <a:off x="1143421" y="2059112"/>
            <a:ext cx="3559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r>
              <a:rPr lang="en-US" sz="2500" dirty="0"/>
              <a:t> </a:t>
            </a:r>
            <a:r>
              <a:rPr lang="en-US" dirty="0"/>
              <a:t>=  00:00:10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218087" y="2333927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35615" y="1999294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(-18.9,9.04)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68349-1435-471C-B286-8A3FFDBD25C7}"/>
              </a:ext>
            </a:extLst>
          </p:cNvPr>
          <p:cNvSpPr txBox="1"/>
          <p:nvPr/>
        </p:nvSpPr>
        <p:spPr>
          <a:xfrm>
            <a:off x="1384005" y="2619441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-18.09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2896F4-FBC1-44B0-8829-942F1BD53339}"/>
              </a:ext>
            </a:extLst>
          </p:cNvPr>
          <p:cNvSpPr txBox="1"/>
          <p:nvPr/>
        </p:nvSpPr>
        <p:spPr>
          <a:xfrm>
            <a:off x="1411596" y="3047418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9.04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759943-2E06-44A0-86AC-D3CD47AA1D73}"/>
              </a:ext>
            </a:extLst>
          </p:cNvPr>
          <p:cNvSpPr/>
          <p:nvPr/>
        </p:nvSpPr>
        <p:spPr>
          <a:xfrm>
            <a:off x="1301857" y="185979"/>
            <a:ext cx="3142020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85FB-3514-40E5-86DF-6C82EB3F5C64}"/>
              </a:ext>
            </a:extLst>
          </p:cNvPr>
          <p:cNvSpPr txBox="1"/>
          <p:nvPr/>
        </p:nvSpPr>
        <p:spPr>
          <a:xfrm>
            <a:off x="1499727" y="16233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3E902F-76B3-4385-892A-AB1CEA50F55F}"/>
              </a:ext>
            </a:extLst>
          </p:cNvPr>
          <p:cNvSpPr/>
          <p:nvPr/>
        </p:nvSpPr>
        <p:spPr>
          <a:xfrm>
            <a:off x="1301856" y="607078"/>
            <a:ext cx="3142019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7768C-BBE1-4B3A-A8A1-05DABDC036A9}"/>
              </a:ext>
            </a:extLst>
          </p:cNvPr>
          <p:cNvSpPr txBox="1"/>
          <p:nvPr/>
        </p:nvSpPr>
        <p:spPr>
          <a:xfrm>
            <a:off x="1541587" y="586100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23526-4786-4537-8F4F-7A98FD51226C}"/>
              </a:ext>
            </a:extLst>
          </p:cNvPr>
          <p:cNvSpPr txBox="1"/>
          <p:nvPr/>
        </p:nvSpPr>
        <p:spPr>
          <a:xfrm>
            <a:off x="7890738" y="365907"/>
            <a:ext cx="4037785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44C1A3"/>
                </a:solidFill>
              </a:rPr>
              <a:t>Friction</a:t>
            </a:r>
          </a:p>
          <a:p>
            <a:r>
              <a:rPr lang="en-US" dirty="0"/>
              <a:t>Multiply the speed by .99 for every second in the time slice</a:t>
            </a:r>
          </a:p>
          <a:p>
            <a:endParaRPr lang="en-US" b="1" dirty="0">
              <a:solidFill>
                <a:srgbClr val="44C1A3"/>
              </a:solidFill>
            </a:endParaRPr>
          </a:p>
          <a:p>
            <a:r>
              <a:rPr lang="en-US" dirty="0"/>
              <a:t>The higher the </a:t>
            </a:r>
            <a:r>
              <a:rPr lang="en-US" b="1" dirty="0">
                <a:solidFill>
                  <a:srgbClr val="44C1A3"/>
                </a:solidFill>
              </a:rPr>
              <a:t>velocity</a:t>
            </a:r>
            <a:r>
              <a:rPr lang="en-US" dirty="0"/>
              <a:t>, the greater the reduction in speed.</a:t>
            </a:r>
          </a:p>
          <a:p>
            <a:endParaRPr lang="en-US" dirty="0"/>
          </a:p>
          <a:p>
            <a:r>
              <a:rPr lang="en-US" dirty="0"/>
              <a:t>Let’s update the current speed with friction.</a:t>
            </a:r>
          </a:p>
          <a:p>
            <a:endParaRPr lang="en-US" b="1" dirty="0">
              <a:solidFill>
                <a:srgbClr val="44C1A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D7F3B-CA38-48BA-9BC9-B7A29108F866}"/>
              </a:ext>
            </a:extLst>
          </p:cNvPr>
          <p:cNvSpPr txBox="1"/>
          <p:nvPr/>
        </p:nvSpPr>
        <p:spPr>
          <a:xfrm>
            <a:off x="884434" y="3508250"/>
            <a:ext cx="3559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sz="2500" dirty="0"/>
              <a:t> </a:t>
            </a:r>
            <a:r>
              <a:rPr lang="en-US" dirty="0"/>
              <a:t>=  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C5F69A-65B2-4BB8-A4F8-C5E6C9384821}"/>
              </a:ext>
            </a:extLst>
          </p:cNvPr>
          <p:cNvSpPr/>
          <p:nvPr/>
        </p:nvSpPr>
        <p:spPr>
          <a:xfrm>
            <a:off x="1331824" y="1249829"/>
            <a:ext cx="3142020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4294DC-E4F7-4E1F-A024-C9358EC70DB4}"/>
              </a:ext>
            </a:extLst>
          </p:cNvPr>
          <p:cNvSpPr txBox="1"/>
          <p:nvPr/>
        </p:nvSpPr>
        <p:spPr>
          <a:xfrm>
            <a:off x="1491451" y="1244473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-1.81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6BCB49-3256-454B-B787-08E10EFA2CDC}"/>
              </a:ext>
            </a:extLst>
          </p:cNvPr>
          <p:cNvSpPr/>
          <p:nvPr/>
        </p:nvSpPr>
        <p:spPr>
          <a:xfrm>
            <a:off x="1331823" y="1670928"/>
            <a:ext cx="3142019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738E12-2BD0-4B99-98FE-F493197D4F1A}"/>
              </a:ext>
            </a:extLst>
          </p:cNvPr>
          <p:cNvSpPr txBox="1"/>
          <p:nvPr/>
        </p:nvSpPr>
        <p:spPr>
          <a:xfrm>
            <a:off x="1525036" y="1645884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0.91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EA8CE34-C950-4E1B-9620-B67B0B47581F}"/>
              </a:ext>
            </a:extLst>
          </p:cNvPr>
          <p:cNvSpPr/>
          <p:nvPr/>
        </p:nvSpPr>
        <p:spPr>
          <a:xfrm>
            <a:off x="899592" y="185979"/>
            <a:ext cx="324191" cy="776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AB3DE7-447A-4E38-9050-D30D98081322}"/>
              </a:ext>
            </a:extLst>
          </p:cNvPr>
          <p:cNvSpPr txBox="1"/>
          <p:nvPr/>
        </p:nvSpPr>
        <p:spPr>
          <a:xfrm>
            <a:off x="281604" y="422575"/>
            <a:ext cx="3559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Start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DE23FBC4-3A25-413C-9A4F-E5338D33C428}"/>
              </a:ext>
            </a:extLst>
          </p:cNvPr>
          <p:cNvSpPr/>
          <p:nvPr/>
        </p:nvSpPr>
        <p:spPr>
          <a:xfrm>
            <a:off x="812337" y="1234422"/>
            <a:ext cx="324191" cy="776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28A547-E41E-4C3A-AB05-B75E79DD619C}"/>
              </a:ext>
            </a:extLst>
          </p:cNvPr>
          <p:cNvSpPr txBox="1"/>
          <p:nvPr/>
        </p:nvSpPr>
        <p:spPr>
          <a:xfrm>
            <a:off x="10384" y="1391061"/>
            <a:ext cx="3559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 speed </a:t>
            </a:r>
          </a:p>
          <a:p>
            <a:r>
              <a:rPr lang="en-US" sz="1000" dirty="0"/>
              <a:t>for friction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E21E63EC-AB11-4F66-A760-11DA1CFC62AA}"/>
              </a:ext>
            </a:extLst>
          </p:cNvPr>
          <p:cNvSpPr/>
          <p:nvPr/>
        </p:nvSpPr>
        <p:spPr>
          <a:xfrm>
            <a:off x="835873" y="2661673"/>
            <a:ext cx="324191" cy="776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921E89-E279-4622-96A2-0132EE5CBAD2}"/>
              </a:ext>
            </a:extLst>
          </p:cNvPr>
          <p:cNvSpPr txBox="1"/>
          <p:nvPr/>
        </p:nvSpPr>
        <p:spPr>
          <a:xfrm>
            <a:off x="194350" y="2849656"/>
            <a:ext cx="1217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 </a:t>
            </a:r>
          </a:p>
          <a:p>
            <a:r>
              <a:rPr lang="en-US" sz="100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40282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Tick the clock forward by 1 time slice again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218087" y="2333927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35615" y="1999294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(-20,10)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D9722E-592F-4CED-A550-364C3F05C7F1}"/>
              </a:ext>
            </a:extLst>
          </p:cNvPr>
          <p:cNvSpPr txBox="1"/>
          <p:nvPr/>
        </p:nvSpPr>
        <p:spPr>
          <a:xfrm>
            <a:off x="7890738" y="365907"/>
            <a:ext cx="42206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44C1A3"/>
                </a:solidFill>
              </a:rPr>
              <a:t>Friction</a:t>
            </a:r>
          </a:p>
          <a:p>
            <a:r>
              <a:rPr lang="en-US" b="1" dirty="0" err="1">
                <a:solidFill>
                  <a:srgbClr val="44C1A3"/>
                </a:solidFill>
              </a:rPr>
              <a:t>currentSpeed</a:t>
            </a:r>
            <a:r>
              <a:rPr lang="en-US" b="1" dirty="0">
                <a:solidFill>
                  <a:srgbClr val="44C1A3"/>
                </a:solidFill>
              </a:rPr>
              <a:t> *= </a:t>
            </a:r>
            <a:r>
              <a:rPr lang="en-US" b="1" dirty="0" err="1">
                <a:solidFill>
                  <a:srgbClr val="44C1A3"/>
                </a:solidFill>
              </a:rPr>
              <a:t>Math.pow</a:t>
            </a:r>
            <a:r>
              <a:rPr lang="en-US" b="1" dirty="0">
                <a:solidFill>
                  <a:srgbClr val="44C1A3"/>
                </a:solidFill>
              </a:rPr>
              <a:t>(.99, </a:t>
            </a:r>
            <a:r>
              <a:rPr lang="en-US" b="1" dirty="0" err="1">
                <a:solidFill>
                  <a:srgbClr val="44C1A3"/>
                </a:solidFill>
              </a:rPr>
              <a:t>timeSlice</a:t>
            </a:r>
            <a:r>
              <a:rPr lang="en-US" b="1" dirty="0">
                <a:solidFill>
                  <a:srgbClr val="44C1A3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currentSpeedX</a:t>
            </a:r>
            <a:r>
              <a:rPr lang="en-US" dirty="0"/>
              <a:t> *= </a:t>
            </a:r>
            <a:r>
              <a:rPr lang="en-US" dirty="0" err="1"/>
              <a:t>Math.pow</a:t>
            </a:r>
            <a:r>
              <a:rPr lang="en-US" dirty="0"/>
              <a:t>(.99, 10);</a:t>
            </a:r>
          </a:p>
          <a:p>
            <a:r>
              <a:rPr lang="en-US" dirty="0" err="1"/>
              <a:t>currentSpeedY</a:t>
            </a:r>
            <a:r>
              <a:rPr lang="en-US" dirty="0"/>
              <a:t> *= </a:t>
            </a:r>
            <a:r>
              <a:rPr lang="en-US" dirty="0" err="1"/>
              <a:t>Math.pow</a:t>
            </a:r>
            <a:r>
              <a:rPr lang="en-US" dirty="0"/>
              <a:t>(.99,10);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Update </a:t>
            </a:r>
            <a:r>
              <a:rPr lang="en-US" dirty="0">
                <a:solidFill>
                  <a:srgbClr val="44C1A3"/>
                </a:solidFill>
              </a:rPr>
              <a:t>speed</a:t>
            </a:r>
            <a:r>
              <a:rPr lang="en-US" dirty="0"/>
              <a:t>, then update </a:t>
            </a:r>
            <a:r>
              <a:rPr lang="en-US" dirty="0">
                <a:solidFill>
                  <a:srgbClr val="44C1A3"/>
                </a:solidFill>
              </a:rPr>
              <a:t>location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Apply friction to </a:t>
            </a:r>
            <a:r>
              <a:rPr lang="en-US" dirty="0" err="1"/>
              <a:t>currentSpeed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</a:t>
            </a:r>
            <a:r>
              <a:rPr lang="en-US" dirty="0" err="1"/>
              <a:t>currentSpeed</a:t>
            </a:r>
            <a:r>
              <a:rPr lang="en-US" dirty="0"/>
              <a:t> * </a:t>
            </a:r>
            <a:r>
              <a:rPr lang="en-US" dirty="0" err="1"/>
              <a:t>timeslice</a:t>
            </a:r>
            <a:r>
              <a:rPr lang="en-US" dirty="0"/>
              <a:t> to </a:t>
            </a:r>
            <a:r>
              <a:rPr lang="en-US" dirty="0" err="1"/>
              <a:t>currentLocation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b="1" dirty="0">
              <a:solidFill>
                <a:srgbClr val="44C1A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7EE3AB-EC10-421C-A7A7-FB64155B5BBA}"/>
              </a:ext>
            </a:extLst>
          </p:cNvPr>
          <p:cNvSpPr txBox="1"/>
          <p:nvPr/>
        </p:nvSpPr>
        <p:spPr>
          <a:xfrm>
            <a:off x="1160064" y="2145679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 00:00:20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D32093-0A4E-4F2A-8C4F-29B30AF87451}"/>
              </a:ext>
            </a:extLst>
          </p:cNvPr>
          <p:cNvSpPr txBox="1"/>
          <p:nvPr/>
        </p:nvSpPr>
        <p:spPr>
          <a:xfrm>
            <a:off x="1409461" y="2664939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-32.92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4F8439-2CB6-4A20-9412-64F75A8ACFA3}"/>
              </a:ext>
            </a:extLst>
          </p:cNvPr>
          <p:cNvSpPr txBox="1"/>
          <p:nvPr/>
        </p:nvSpPr>
        <p:spPr>
          <a:xfrm>
            <a:off x="1409461" y="3036676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17.27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615643-1445-4CDD-A39C-A88D5CF8FD46}"/>
              </a:ext>
            </a:extLst>
          </p:cNvPr>
          <p:cNvSpPr/>
          <p:nvPr/>
        </p:nvSpPr>
        <p:spPr>
          <a:xfrm>
            <a:off x="1301857" y="185979"/>
            <a:ext cx="3142020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9426DD-FBBE-4ED6-9407-C47A7E23ECA5}"/>
              </a:ext>
            </a:extLst>
          </p:cNvPr>
          <p:cNvSpPr txBox="1"/>
          <p:nvPr/>
        </p:nvSpPr>
        <p:spPr>
          <a:xfrm>
            <a:off x="1539156" y="168171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-1.81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9F3D10-BC02-4767-9BFC-75A6DFC4C627}"/>
              </a:ext>
            </a:extLst>
          </p:cNvPr>
          <p:cNvSpPr/>
          <p:nvPr/>
        </p:nvSpPr>
        <p:spPr>
          <a:xfrm>
            <a:off x="1301856" y="607078"/>
            <a:ext cx="3142019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2F7320-4C4B-4A01-8661-20D8F736394E}"/>
              </a:ext>
            </a:extLst>
          </p:cNvPr>
          <p:cNvSpPr txBox="1"/>
          <p:nvPr/>
        </p:nvSpPr>
        <p:spPr>
          <a:xfrm>
            <a:off x="1550645" y="58227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.91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75AFB9-97B4-4B3D-893B-7642C664663F}"/>
              </a:ext>
            </a:extLst>
          </p:cNvPr>
          <p:cNvSpPr txBox="1"/>
          <p:nvPr/>
        </p:nvSpPr>
        <p:spPr>
          <a:xfrm>
            <a:off x="901077" y="3594817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timeSlice</a:t>
            </a:r>
            <a:r>
              <a:rPr lang="en-US" dirty="0"/>
              <a:t> =  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7BC2F0-AC9F-4309-BC1B-07A17C38F17D}"/>
              </a:ext>
            </a:extLst>
          </p:cNvPr>
          <p:cNvSpPr/>
          <p:nvPr/>
        </p:nvSpPr>
        <p:spPr>
          <a:xfrm>
            <a:off x="1331824" y="1249829"/>
            <a:ext cx="3142020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38A3F-AA4A-474A-BB29-CD2C00F92279}"/>
              </a:ext>
            </a:extLst>
          </p:cNvPr>
          <p:cNvSpPr txBox="1"/>
          <p:nvPr/>
        </p:nvSpPr>
        <p:spPr>
          <a:xfrm>
            <a:off x="1539155" y="1205236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-1.64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71FDE2-08A9-431A-A579-336C756659A0}"/>
              </a:ext>
            </a:extLst>
          </p:cNvPr>
          <p:cNvSpPr/>
          <p:nvPr/>
        </p:nvSpPr>
        <p:spPr>
          <a:xfrm>
            <a:off x="1331823" y="1670928"/>
            <a:ext cx="3142019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09B48B-A48E-41C8-9566-02AD4B97069B}"/>
              </a:ext>
            </a:extLst>
          </p:cNvPr>
          <p:cNvSpPr txBox="1"/>
          <p:nvPr/>
        </p:nvSpPr>
        <p:spPr>
          <a:xfrm>
            <a:off x="1573001" y="1631238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.82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45D86FAB-BE07-42AD-A1B9-BC62BA3584BD}"/>
              </a:ext>
            </a:extLst>
          </p:cNvPr>
          <p:cNvSpPr/>
          <p:nvPr/>
        </p:nvSpPr>
        <p:spPr>
          <a:xfrm>
            <a:off x="899592" y="185979"/>
            <a:ext cx="324191" cy="776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477A62-8883-4DF3-ADD7-B60E5EE9370D}"/>
              </a:ext>
            </a:extLst>
          </p:cNvPr>
          <p:cNvSpPr txBox="1"/>
          <p:nvPr/>
        </p:nvSpPr>
        <p:spPr>
          <a:xfrm>
            <a:off x="281604" y="422575"/>
            <a:ext cx="3559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Start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98AC3B06-78BD-4611-9A87-5A32B6906E83}"/>
              </a:ext>
            </a:extLst>
          </p:cNvPr>
          <p:cNvSpPr/>
          <p:nvPr/>
        </p:nvSpPr>
        <p:spPr>
          <a:xfrm>
            <a:off x="812337" y="1234422"/>
            <a:ext cx="324191" cy="776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605024-D3E3-4F8A-9EAE-C915BDADAC5B}"/>
              </a:ext>
            </a:extLst>
          </p:cNvPr>
          <p:cNvSpPr txBox="1"/>
          <p:nvPr/>
        </p:nvSpPr>
        <p:spPr>
          <a:xfrm>
            <a:off x="-5114" y="1391061"/>
            <a:ext cx="996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 speed </a:t>
            </a:r>
          </a:p>
          <a:p>
            <a:r>
              <a:rPr lang="en-US" sz="1000" dirty="0"/>
              <a:t>for friction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88B82D8C-A3EA-4E63-993F-6B4BB9F8C75D}"/>
              </a:ext>
            </a:extLst>
          </p:cNvPr>
          <p:cNvSpPr/>
          <p:nvPr/>
        </p:nvSpPr>
        <p:spPr>
          <a:xfrm>
            <a:off x="835873" y="2661673"/>
            <a:ext cx="324191" cy="776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F0AE4A-E7F0-472B-8314-4EF5CFD0C864}"/>
              </a:ext>
            </a:extLst>
          </p:cNvPr>
          <p:cNvSpPr txBox="1"/>
          <p:nvPr/>
        </p:nvSpPr>
        <p:spPr>
          <a:xfrm>
            <a:off x="194349" y="2849656"/>
            <a:ext cx="942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 </a:t>
            </a:r>
          </a:p>
          <a:p>
            <a:r>
              <a:rPr lang="en-US" sz="100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9593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was still simplified!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if the ball is out of bounds.</a:t>
            </a:r>
          </a:p>
        </p:txBody>
      </p:sp>
    </p:spTree>
    <p:extLst>
      <p:ext uri="{BB962C8B-B14F-4D97-AF65-F5344CB8AC3E}">
        <p14:creationId xmlns:p14="http://schemas.microsoft.com/office/powerpoint/2010/main" val="312126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B69D-B8DD-4287-8D97-FADF4C3D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813F-8677-40DF-98E2-0EAAAEFB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Assignment04 on </a:t>
            </a:r>
            <a:r>
              <a:rPr lang="en-US" dirty="0" err="1"/>
              <a:t>volosin.lmu.build</a:t>
            </a:r>
            <a:r>
              <a:rPr lang="en-US" dirty="0"/>
              <a:t> before you begin</a:t>
            </a:r>
          </a:p>
        </p:txBody>
      </p:sp>
    </p:spTree>
    <p:extLst>
      <p:ext uri="{BB962C8B-B14F-4D97-AF65-F5344CB8AC3E}">
        <p14:creationId xmlns:p14="http://schemas.microsoft.com/office/powerpoint/2010/main" val="148824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If a ball is out of bounds, set an out of bounds flag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5218087" y="2333927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5335615" y="1999294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(-20,10)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D32093-0A4E-4F2A-8C4F-29B30AF87451}"/>
              </a:ext>
            </a:extLst>
          </p:cNvPr>
          <p:cNvSpPr txBox="1"/>
          <p:nvPr/>
        </p:nvSpPr>
        <p:spPr>
          <a:xfrm>
            <a:off x="1411597" y="599209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4F8439-2CB6-4A20-9412-64F75A8ACFA3}"/>
              </a:ext>
            </a:extLst>
          </p:cNvPr>
          <p:cNvSpPr txBox="1"/>
          <p:nvPr/>
        </p:nvSpPr>
        <p:spPr>
          <a:xfrm>
            <a:off x="1437427" y="1028914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7883AA-469C-4568-8E96-460E530922A7}"/>
              </a:ext>
            </a:extLst>
          </p:cNvPr>
          <p:cNvSpPr/>
          <p:nvPr/>
        </p:nvSpPr>
        <p:spPr>
          <a:xfrm>
            <a:off x="1413885" y="2589527"/>
            <a:ext cx="2086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outOfBounds</a:t>
            </a:r>
            <a:r>
              <a:rPr lang="en-US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1206442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Here the ball is out of bounds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D350-CD83-4F6D-AEFF-E21EED8C2D18}"/>
              </a:ext>
            </a:extLst>
          </p:cNvPr>
          <p:cNvSpPr/>
          <p:nvPr/>
        </p:nvSpPr>
        <p:spPr>
          <a:xfrm>
            <a:off x="7399499" y="2262078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EEBF-7745-4DE8-84DB-1B45440B04C2}"/>
              </a:ext>
            </a:extLst>
          </p:cNvPr>
          <p:cNvSpPr txBox="1"/>
          <p:nvPr/>
        </p:nvSpPr>
        <p:spPr>
          <a:xfrm>
            <a:off x="6426597" y="2247473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(90,10)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D374A4-CA6F-4FB8-8F27-1A180DF580A6}"/>
              </a:ext>
            </a:extLst>
          </p:cNvPr>
          <p:cNvSpPr txBox="1"/>
          <p:nvPr/>
        </p:nvSpPr>
        <p:spPr>
          <a:xfrm>
            <a:off x="1411597" y="599209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r>
              <a:rPr lang="en-US" dirty="0"/>
              <a:t> = -20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C4EF5-A12B-4572-8C6B-1D8A72C498A0}"/>
              </a:ext>
            </a:extLst>
          </p:cNvPr>
          <p:cNvSpPr txBox="1"/>
          <p:nvPr/>
        </p:nvSpPr>
        <p:spPr>
          <a:xfrm>
            <a:off x="1437427" y="1028914"/>
            <a:ext cx="35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r>
              <a:rPr lang="en-US" dirty="0"/>
              <a:t> = 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50178-1E87-445A-9BAC-8B71FFC8CB0C}"/>
              </a:ext>
            </a:extLst>
          </p:cNvPr>
          <p:cNvSpPr/>
          <p:nvPr/>
        </p:nvSpPr>
        <p:spPr>
          <a:xfrm>
            <a:off x="2917800" y="2620285"/>
            <a:ext cx="614822" cy="3282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A3F8C-8471-4D6F-B428-DAB333E65233}"/>
              </a:ext>
            </a:extLst>
          </p:cNvPr>
          <p:cNvSpPr/>
          <p:nvPr/>
        </p:nvSpPr>
        <p:spPr>
          <a:xfrm>
            <a:off x="1413885" y="2589527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outOfBounds</a:t>
            </a:r>
            <a:r>
              <a:rPr lang="en-US" dirty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4250869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The Ball Class</a:t>
            </a:r>
          </a:p>
        </p:txBody>
      </p:sp>
    </p:spTree>
    <p:extLst>
      <p:ext uri="{BB962C8B-B14F-4D97-AF65-F5344CB8AC3E}">
        <p14:creationId xmlns:p14="http://schemas.microsoft.com/office/powerpoint/2010/main" val="723241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Constructor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ball has and </a:t>
            </a:r>
            <a:r>
              <a:rPr lang="en-US" dirty="0" err="1"/>
              <a:t>x,y</a:t>
            </a:r>
            <a:r>
              <a:rPr lang="en-US" dirty="0"/>
              <a:t> location and an </a:t>
            </a:r>
            <a:r>
              <a:rPr lang="en-US" dirty="0" err="1"/>
              <a:t>x,y</a:t>
            </a:r>
            <a:r>
              <a:rPr lang="en-US" dirty="0"/>
              <a:t> speed associated (private instance data) with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4A9D8-C57B-49E7-9587-5C6E0561F62E}"/>
              </a:ext>
            </a:extLst>
          </p:cNvPr>
          <p:cNvSpPr/>
          <p:nvPr/>
        </p:nvSpPr>
        <p:spPr>
          <a:xfrm>
            <a:off x="2009614" y="3528447"/>
            <a:ext cx="7873139" cy="847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Ball ( 50, -4, 14, -4 );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5F6578E-7D4A-4BE8-BEBA-97A15BDF73D6}"/>
              </a:ext>
            </a:extLst>
          </p:cNvPr>
          <p:cNvSpPr/>
          <p:nvPr/>
        </p:nvSpPr>
        <p:spPr>
          <a:xfrm rot="16200000">
            <a:off x="4535837" y="4396351"/>
            <a:ext cx="294468" cy="56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F154B-CF98-451C-AE2E-909F558C6B68}"/>
              </a:ext>
            </a:extLst>
          </p:cNvPr>
          <p:cNvSpPr txBox="1"/>
          <p:nvPr/>
        </p:nvSpPr>
        <p:spPr>
          <a:xfrm>
            <a:off x="3657600" y="4936095"/>
            <a:ext cx="193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currentLocationX</a:t>
            </a:r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402F466-737B-439E-9739-B84FD78B9757}"/>
              </a:ext>
            </a:extLst>
          </p:cNvPr>
          <p:cNvSpPr/>
          <p:nvPr/>
        </p:nvSpPr>
        <p:spPr>
          <a:xfrm rot="16200000">
            <a:off x="5791199" y="4543585"/>
            <a:ext cx="588937" cy="56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6493B-2B3D-4574-A022-A6BA85674A21}"/>
              </a:ext>
            </a:extLst>
          </p:cNvPr>
          <p:cNvSpPr txBox="1"/>
          <p:nvPr/>
        </p:nvSpPr>
        <p:spPr>
          <a:xfrm>
            <a:off x="5060197" y="5230563"/>
            <a:ext cx="193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currentLocationY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2541D67-ACA7-4477-9512-9768C5AA6BD6}"/>
              </a:ext>
            </a:extLst>
          </p:cNvPr>
          <p:cNvSpPr/>
          <p:nvPr/>
        </p:nvSpPr>
        <p:spPr>
          <a:xfrm rot="16200000">
            <a:off x="8232182" y="4531094"/>
            <a:ext cx="588937" cy="56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701AF-ACDB-4DD3-B781-DFB787D3EEEF}"/>
              </a:ext>
            </a:extLst>
          </p:cNvPr>
          <p:cNvSpPr txBox="1"/>
          <p:nvPr/>
        </p:nvSpPr>
        <p:spPr>
          <a:xfrm>
            <a:off x="7501180" y="5218072"/>
            <a:ext cx="193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C6ACFB9-EEA3-4284-9BDE-03DEEAC6D521}"/>
              </a:ext>
            </a:extLst>
          </p:cNvPr>
          <p:cNvSpPr/>
          <p:nvPr/>
        </p:nvSpPr>
        <p:spPr>
          <a:xfrm rot="16200000">
            <a:off x="7158926" y="4412274"/>
            <a:ext cx="294468" cy="56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89979-C0B5-45EF-87C4-53CEB0D36DCF}"/>
              </a:ext>
            </a:extLst>
          </p:cNvPr>
          <p:cNvSpPr txBox="1"/>
          <p:nvPr/>
        </p:nvSpPr>
        <p:spPr>
          <a:xfrm>
            <a:off x="6280689" y="4952018"/>
            <a:ext cx="193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8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Radius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ball has a radius of 4.45 inches unless you are doing the extra credit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2ED58C-C838-43DF-ABE4-E6B81EEC81A6}"/>
              </a:ext>
            </a:extLst>
          </p:cNvPr>
          <p:cNvSpPr/>
          <p:nvPr/>
        </p:nvSpPr>
        <p:spPr>
          <a:xfrm>
            <a:off x="4153546" y="3078996"/>
            <a:ext cx="2495227" cy="2495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35A9E5-642C-4EFD-9994-349776B0BF08}"/>
              </a:ext>
            </a:extLst>
          </p:cNvPr>
          <p:cNvCxnSpPr>
            <a:cxnSpLocks/>
            <a:stCxn id="16" idx="5"/>
            <a:endCxn id="13" idx="6"/>
          </p:cNvCxnSpPr>
          <p:nvPr/>
        </p:nvCxnSpPr>
        <p:spPr>
          <a:xfrm flipV="1">
            <a:off x="5417323" y="4326610"/>
            <a:ext cx="1231450" cy="23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A6595DC-44EB-4D65-B74C-266A9AA8E644}"/>
              </a:ext>
            </a:extLst>
          </p:cNvPr>
          <p:cNvSpPr/>
          <p:nvPr/>
        </p:nvSpPr>
        <p:spPr>
          <a:xfrm>
            <a:off x="5378299" y="4289932"/>
            <a:ext cx="45719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D9FD75-E0F5-4858-8477-D269516E75A4}"/>
              </a:ext>
            </a:extLst>
          </p:cNvPr>
          <p:cNvSpPr txBox="1"/>
          <p:nvPr/>
        </p:nvSpPr>
        <p:spPr>
          <a:xfrm>
            <a:off x="5746771" y="4049610"/>
            <a:ext cx="75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4.45</a:t>
            </a:r>
          </a:p>
        </p:txBody>
      </p:sp>
    </p:spTree>
    <p:extLst>
      <p:ext uri="{BB962C8B-B14F-4D97-AF65-F5344CB8AC3E}">
        <p14:creationId xmlns:p14="http://schemas.microsoft.com/office/powerpoint/2010/main" val="244384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Speeds and 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 them in an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043A6-768F-4F1E-9B02-AA25B3406134}"/>
              </a:ext>
            </a:extLst>
          </p:cNvPr>
          <p:cNvSpPr txBox="1"/>
          <p:nvPr/>
        </p:nvSpPr>
        <p:spPr>
          <a:xfrm>
            <a:off x="1229538" y="3476786"/>
            <a:ext cx="4386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4C1A3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44C1A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currentSpeedX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currentSpeedY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44C1A3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D1097-FCA7-4AD8-A697-83187B938312}"/>
              </a:ext>
            </a:extLst>
          </p:cNvPr>
          <p:cNvSpPr txBox="1"/>
          <p:nvPr/>
        </p:nvSpPr>
        <p:spPr>
          <a:xfrm>
            <a:off x="6124419" y="3476785"/>
            <a:ext cx="5055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4C1A3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44C1A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currentLocationX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currentLocationY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44C1A3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FC7FB50-F239-416C-A581-48054B900F09}"/>
              </a:ext>
            </a:extLst>
          </p:cNvPr>
          <p:cNvSpPr/>
          <p:nvPr/>
        </p:nvSpPr>
        <p:spPr>
          <a:xfrm rot="16200000">
            <a:off x="3188546" y="3094225"/>
            <a:ext cx="335797" cy="2916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1F32A-65C4-4B78-B716-469DADA6DECD}"/>
              </a:ext>
            </a:extLst>
          </p:cNvPr>
          <p:cNvSpPr txBox="1"/>
          <p:nvPr/>
        </p:nvSpPr>
        <p:spPr>
          <a:xfrm>
            <a:off x="2523647" y="4849681"/>
            <a:ext cx="438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44C1A3"/>
                </a:solidFill>
                <a:latin typeface="Consolas" panose="020B0609020204030204" pitchFamily="49" charset="0"/>
              </a:rPr>
              <a:t>currentSpeed</a:t>
            </a:r>
            <a:endParaRPr lang="en-US" sz="2200" b="1" dirty="0">
              <a:solidFill>
                <a:srgbClr val="44C1A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6032D8-782A-434E-A57D-A46FFFBB80C4}"/>
              </a:ext>
            </a:extLst>
          </p:cNvPr>
          <p:cNvSpPr/>
          <p:nvPr/>
        </p:nvSpPr>
        <p:spPr>
          <a:xfrm rot="16200000">
            <a:off x="8470878" y="3094225"/>
            <a:ext cx="335797" cy="2916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A7BEA-B049-4FAB-BEA1-F3C4413AE28F}"/>
              </a:ext>
            </a:extLst>
          </p:cNvPr>
          <p:cNvSpPr txBox="1"/>
          <p:nvPr/>
        </p:nvSpPr>
        <p:spPr>
          <a:xfrm>
            <a:off x="7640664" y="4849681"/>
            <a:ext cx="438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44C1A3"/>
                </a:solidFill>
                <a:latin typeface="Consolas" panose="020B0609020204030204" pitchFamily="49" charset="0"/>
              </a:rPr>
              <a:t>currentLocation</a:t>
            </a:r>
            <a:endParaRPr lang="en-US" sz="2200" b="1" dirty="0">
              <a:solidFill>
                <a:srgbClr val="44C1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11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Is the Ball still moving?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Ball is considered at rest if its speed is less than 1 inch per second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1F32A-65C4-4B78-B716-469DADA6DECD}"/>
              </a:ext>
            </a:extLst>
          </p:cNvPr>
          <p:cNvSpPr txBox="1"/>
          <p:nvPr/>
        </p:nvSpPr>
        <p:spPr>
          <a:xfrm>
            <a:off x="1257952" y="3429000"/>
            <a:ext cx="9565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( </a:t>
            </a:r>
            <a:r>
              <a:rPr lang="en-US" b="1" dirty="0" err="1">
                <a:solidFill>
                  <a:srgbClr val="44C1A3"/>
                </a:solidFill>
                <a:latin typeface="Consolas" panose="020B0609020204030204" pitchFamily="49" charset="0"/>
              </a:rPr>
              <a:t>currentSpeed</a:t>
            </a:r>
            <a:r>
              <a:rPr lang="en-US" b="1" dirty="0">
                <a:solidFill>
                  <a:srgbClr val="44C1A3"/>
                </a:solidFill>
                <a:latin typeface="Consolas" panose="020B0609020204030204" pitchFamily="49" charset="0"/>
              </a:rPr>
              <a:t>[X_INDEX] </a:t>
            </a:r>
            <a:r>
              <a:rPr lang="en-US" dirty="0">
                <a:latin typeface="Consolas" panose="020B0609020204030204" pitchFamily="49" charset="0"/>
              </a:rPr>
              <a:t>* 12 &lt; 1 &amp;&amp; </a:t>
            </a:r>
            <a:r>
              <a:rPr lang="en-US" b="1" dirty="0" err="1">
                <a:solidFill>
                  <a:srgbClr val="44C1A3"/>
                </a:solidFill>
                <a:latin typeface="Consolas" panose="020B0609020204030204" pitchFamily="49" charset="0"/>
              </a:rPr>
              <a:t>currentSpeed</a:t>
            </a:r>
            <a:r>
              <a:rPr lang="en-US" b="1" dirty="0">
                <a:solidFill>
                  <a:srgbClr val="44C1A3"/>
                </a:solidFill>
                <a:latin typeface="Consolas" panose="020B0609020204030204" pitchFamily="49" charset="0"/>
              </a:rPr>
              <a:t>[Y_INDEX] </a:t>
            </a:r>
            <a:r>
              <a:rPr lang="en-US" dirty="0">
                <a:latin typeface="Consolas" panose="020B0609020204030204" pitchFamily="49" charset="0"/>
              </a:rPr>
              <a:t>* 12 &lt; 1 )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isStillMoving</a:t>
            </a:r>
            <a:r>
              <a:rPr lang="en-US" dirty="0">
                <a:latin typeface="Consolas" panose="020B0609020204030204" pitchFamily="49" charset="0"/>
              </a:rPr>
              <a:t> = false;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44C1A3"/>
                </a:solidFill>
                <a:latin typeface="Consolas" panose="020B0609020204030204" pitchFamily="49" charset="0"/>
              </a:rPr>
              <a:t>     </a:t>
            </a:r>
            <a:endParaRPr lang="en-US" sz="2200" b="1" dirty="0">
              <a:solidFill>
                <a:srgbClr val="44C1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96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Is the Ball out of bounds?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See example around slide 20</a:t>
            </a:r>
          </a:p>
        </p:txBody>
      </p:sp>
    </p:spTree>
    <p:extLst>
      <p:ext uri="{BB962C8B-B14F-4D97-AF65-F5344CB8AC3E}">
        <p14:creationId xmlns:p14="http://schemas.microsoft.com/office/powerpoint/2010/main" val="90965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5097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Is the Ball out of bounds?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See example around slide 20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DEF0CF-7586-4DBD-A534-ABCDCE32C505}"/>
              </a:ext>
            </a:extLst>
          </p:cNvPr>
          <p:cNvSpPr txBox="1">
            <a:spLocks/>
          </p:cNvSpPr>
          <p:nvPr/>
        </p:nvSpPr>
        <p:spPr>
          <a:xfrm>
            <a:off x="1097280" y="2643897"/>
            <a:ext cx="10058400" cy="8509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Update speeds for 1 tick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See example starting around slide 15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0C900E-ACE0-4BD5-94BD-FA497EADBCB5}"/>
              </a:ext>
            </a:extLst>
          </p:cNvPr>
          <p:cNvSpPr txBox="1">
            <a:spLocks/>
          </p:cNvSpPr>
          <p:nvPr/>
        </p:nvSpPr>
        <p:spPr>
          <a:xfrm>
            <a:off x="1097280" y="3442060"/>
            <a:ext cx="10058400" cy="8509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Move the Ball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Update locations for the given time slice</a:t>
            </a:r>
          </a:p>
        </p:txBody>
      </p:sp>
    </p:spTree>
    <p:extLst>
      <p:ext uri="{BB962C8B-B14F-4D97-AF65-F5344CB8AC3E}">
        <p14:creationId xmlns:p14="http://schemas.microsoft.com/office/powerpoint/2010/main" val="324753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2F79AD-4870-4360-90EF-6BEED0FF37C1}"/>
              </a:ext>
            </a:extLst>
          </p:cNvPr>
          <p:cNvSpPr txBox="1">
            <a:spLocks/>
          </p:cNvSpPr>
          <p:nvPr/>
        </p:nvSpPr>
        <p:spPr>
          <a:xfrm>
            <a:off x="1097280" y="1831274"/>
            <a:ext cx="10058400" cy="85097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To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Print a string representation of a Ball.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Maybe something like these examples: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9CA13-D458-4136-B68B-281F13E93F3E}"/>
              </a:ext>
            </a:extLst>
          </p:cNvPr>
          <p:cNvSpPr/>
          <p:nvPr/>
        </p:nvSpPr>
        <p:spPr>
          <a:xfrm>
            <a:off x="1813303" y="2820696"/>
            <a:ext cx="5119606" cy="444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</a:rPr>
              <a:t>LOCATION: &lt;x: 2, y: -4&gt;	 SPEED: &lt;x: -.99 y: 37&gt;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1533FE-83BD-46F7-8D1D-B467A6A3F513}"/>
              </a:ext>
            </a:extLst>
          </p:cNvPr>
          <p:cNvSpPr/>
          <p:nvPr/>
        </p:nvSpPr>
        <p:spPr>
          <a:xfrm>
            <a:off x="1813302" y="3329557"/>
            <a:ext cx="5119606" cy="444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</a:rPr>
              <a:t>LOCATION: &lt;x: 2, y: -4&gt;	 SPEED: &lt; AT REST 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6A93B-5AD9-48EF-A406-6DF65E9467E9}"/>
              </a:ext>
            </a:extLst>
          </p:cNvPr>
          <p:cNvSpPr/>
          <p:nvPr/>
        </p:nvSpPr>
        <p:spPr>
          <a:xfrm>
            <a:off x="1813302" y="3838418"/>
            <a:ext cx="5119606" cy="444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nsolas" panose="020B0609020204030204" pitchFamily="49" charset="0"/>
              </a:rPr>
              <a:t>&lt; OUT OF BOUNDS &gt;</a:t>
            </a:r>
          </a:p>
        </p:txBody>
      </p:sp>
    </p:spTree>
    <p:extLst>
      <p:ext uri="{BB962C8B-B14F-4D97-AF65-F5344CB8AC3E}">
        <p14:creationId xmlns:p14="http://schemas.microsoft.com/office/powerpoint/2010/main" val="322605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Part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How to think about the problem</a:t>
            </a:r>
          </a:p>
        </p:txBody>
      </p:sp>
    </p:spTree>
    <p:extLst>
      <p:ext uri="{BB962C8B-B14F-4D97-AF65-F5344CB8AC3E}">
        <p14:creationId xmlns:p14="http://schemas.microsoft.com/office/powerpoint/2010/main" val="106408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2F79AD-4870-4360-90EF-6BEED0FF37C1}"/>
              </a:ext>
            </a:extLst>
          </p:cNvPr>
          <p:cNvSpPr txBox="1">
            <a:spLocks/>
          </p:cNvSpPr>
          <p:nvPr/>
        </p:nvSpPr>
        <p:spPr>
          <a:xfrm>
            <a:off x="1097280" y="1831274"/>
            <a:ext cx="10058400" cy="8509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To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Try this out in </a:t>
            </a:r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C9CA13-D458-4136-B68B-281F13E93F3E}"/>
              </a:ext>
            </a:extLst>
          </p:cNvPr>
          <p:cNvSpPr/>
          <p:nvPr/>
        </p:nvSpPr>
        <p:spPr>
          <a:xfrm>
            <a:off x="1813303" y="2820696"/>
            <a:ext cx="7268704" cy="307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java.text.DecimalFormat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DecimalFormat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dfs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</a:rPr>
              <a:t>DecimalFormat</a:t>
            </a:r>
            <a:r>
              <a:rPr lang="en-US" sz="1200" dirty="0">
                <a:latin typeface="Consolas" panose="020B0609020204030204" pitchFamily="49" charset="0"/>
              </a:rPr>
              <a:t>( "#0.0000" 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nn-NO" sz="1200" dirty="0">
                <a:latin typeface="Consolas" panose="020B0609020204030204" pitchFamily="49" charset="0"/>
              </a:rPr>
              <a:t>DecimalFormat dfl = new DecimalFormat( "#0.00");</a:t>
            </a:r>
          </a:p>
          <a:p>
            <a:endParaRPr lang="nn-NO" sz="1200" dirty="0">
              <a:latin typeface="Consolas" panose="020B0609020204030204" pitchFamily="49" charset="0"/>
            </a:endParaRPr>
          </a:p>
          <a:p>
            <a:r>
              <a:rPr lang="nn-NO" sz="1200" dirty="0">
                <a:latin typeface="Consolas" panose="020B0609020204030204" pitchFamily="49" charset="0"/>
              </a:rPr>
              <a:t>double dub = 332.3209481302984023984092834;</a:t>
            </a:r>
          </a:p>
          <a:p>
            <a:endParaRPr lang="nn-NO" sz="1200" dirty="0">
              <a:latin typeface="Consolas" panose="020B0609020204030204" pitchFamily="49" charset="0"/>
            </a:endParaRPr>
          </a:p>
          <a:p>
            <a:r>
              <a:rPr lang="nn-NO" sz="1200" dirty="0">
                <a:latin typeface="Consolas" panose="020B0609020204030204" pitchFamily="49" charset="0"/>
              </a:rPr>
              <a:t>dfs.format( dub );</a:t>
            </a:r>
          </a:p>
          <a:p>
            <a:endParaRPr lang="nn-NO" sz="1200" dirty="0">
              <a:latin typeface="Consolas" panose="020B0609020204030204" pitchFamily="49" charset="0"/>
            </a:endParaRPr>
          </a:p>
          <a:p>
            <a:r>
              <a:rPr lang="nn-NO" sz="1200" dirty="0">
                <a:latin typeface="Consolas" panose="020B0609020204030204" pitchFamily="49" charset="0"/>
              </a:rPr>
              <a:t>dfl.format( dub );</a:t>
            </a:r>
          </a:p>
        </p:txBody>
      </p:sp>
    </p:spTree>
    <p:extLst>
      <p:ext uri="{BB962C8B-B14F-4D97-AF65-F5344CB8AC3E}">
        <p14:creationId xmlns:p14="http://schemas.microsoft.com/office/powerpoint/2010/main" val="374708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0364-FDC5-469B-AE5E-870C17D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16F1-B45B-47D0-B2BF-8741A8CD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Write some tests for Ball in your main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 am looking for ~10 tests per method for 10 different balls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Try to BREAK your code with your tests</a:t>
            </a:r>
          </a:p>
        </p:txBody>
      </p:sp>
    </p:spTree>
    <p:extLst>
      <p:ext uri="{BB962C8B-B14F-4D97-AF65-F5344CB8AC3E}">
        <p14:creationId xmlns:p14="http://schemas.microsoft.com/office/powerpoint/2010/main" val="3137576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Discrete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2689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90BF-ADB5-44AB-922B-2AEE0796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</a:t>
            </a:r>
            <a:r>
              <a:rPr lang="en-US" dirty="0" err="1"/>
              <a:t>timeslice</a:t>
            </a:r>
            <a:r>
              <a:rPr lang="en-US" dirty="0"/>
              <a:t> on a real clock?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CFFB-8463-404C-84C0-A179C43A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clock on the wall ticks forward by 1 second</a:t>
            </a:r>
          </a:p>
          <a:p>
            <a:r>
              <a:rPr lang="en-US" dirty="0"/>
              <a:t>It actually ticks forward at an infinitely small time slice…..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can’t check for a collision at an infinite number of times, so we use discrete optimization to decide when to check for a collision.</a:t>
            </a:r>
          </a:p>
          <a:p>
            <a:r>
              <a:rPr lang="en-US" dirty="0"/>
              <a:t>We “bucket” the times that we check.</a:t>
            </a:r>
          </a:p>
        </p:txBody>
      </p:sp>
    </p:spTree>
    <p:extLst>
      <p:ext uri="{BB962C8B-B14F-4D97-AF65-F5344CB8AC3E}">
        <p14:creationId xmlns:p14="http://schemas.microsoft.com/office/powerpoint/2010/main" val="665770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90BF-ADB5-44AB-922B-2AEE0796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 Continuous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774155-523C-474B-8837-40751F0F6F93}"/>
              </a:ext>
            </a:extLst>
          </p:cNvPr>
          <p:cNvCxnSpPr>
            <a:cxnSpLocks/>
          </p:cNvCxnSpPr>
          <p:nvPr/>
        </p:nvCxnSpPr>
        <p:spPr>
          <a:xfrm>
            <a:off x="6498956" y="4215539"/>
            <a:ext cx="400372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D3D431-F27F-40D0-B96B-AE570286F961}"/>
              </a:ext>
            </a:extLst>
          </p:cNvPr>
          <p:cNvSpPr txBox="1"/>
          <p:nvPr/>
        </p:nvSpPr>
        <p:spPr>
          <a:xfrm>
            <a:off x="7847308" y="4475157"/>
            <a:ext cx="22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BF261-7C2B-44CF-9DE6-2F72C5FC634A}"/>
              </a:ext>
            </a:extLst>
          </p:cNvPr>
          <p:cNvSpPr txBox="1"/>
          <p:nvPr/>
        </p:nvSpPr>
        <p:spPr>
          <a:xfrm>
            <a:off x="1826216" y="4475156"/>
            <a:ext cx="224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SHOE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F9B8C-162F-4223-9535-D0760D02151F}"/>
              </a:ext>
            </a:extLst>
          </p:cNvPr>
          <p:cNvSpPr txBox="1"/>
          <p:nvPr/>
        </p:nvSpPr>
        <p:spPr>
          <a:xfrm>
            <a:off x="1826216" y="2382844"/>
            <a:ext cx="2242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C1A3"/>
                </a:solidFill>
              </a:rPr>
              <a:t>5</a:t>
            </a:r>
          </a:p>
          <a:p>
            <a:r>
              <a:rPr lang="en-US" dirty="0">
                <a:solidFill>
                  <a:srgbClr val="44C1A3"/>
                </a:solidFill>
              </a:rPr>
              <a:t>5.5</a:t>
            </a:r>
          </a:p>
          <a:p>
            <a:r>
              <a:rPr lang="en-US" dirty="0">
                <a:solidFill>
                  <a:srgbClr val="44C1A3"/>
                </a:solidFill>
              </a:rPr>
              <a:t>6</a:t>
            </a:r>
          </a:p>
          <a:p>
            <a:r>
              <a:rPr lang="en-US" dirty="0">
                <a:solidFill>
                  <a:srgbClr val="44C1A3"/>
                </a:solidFill>
              </a:rPr>
              <a:t>6.5</a:t>
            </a:r>
          </a:p>
          <a:p>
            <a:r>
              <a:rPr lang="en-US" dirty="0">
                <a:solidFill>
                  <a:srgbClr val="44C1A3"/>
                </a:solidFill>
              </a:rPr>
              <a:t>7</a:t>
            </a:r>
          </a:p>
          <a:p>
            <a:r>
              <a:rPr lang="en-US" dirty="0">
                <a:solidFill>
                  <a:srgbClr val="44C1A3"/>
                </a:solidFill>
              </a:rPr>
              <a:t>7.5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D5C36F-3EBC-4D19-9354-9398B94AA05A}"/>
              </a:ext>
            </a:extLst>
          </p:cNvPr>
          <p:cNvSpPr/>
          <p:nvPr/>
        </p:nvSpPr>
        <p:spPr>
          <a:xfrm>
            <a:off x="6988709" y="4311351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C1A3"/>
                </a:solidFill>
              </a:rPr>
              <a:t>-20°F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11F02-FB6D-4CC9-ABF5-AF8512CBEC13}"/>
              </a:ext>
            </a:extLst>
          </p:cNvPr>
          <p:cNvSpPr/>
          <p:nvPr/>
        </p:nvSpPr>
        <p:spPr>
          <a:xfrm>
            <a:off x="9600174" y="429049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C1A3"/>
                </a:solidFill>
              </a:rPr>
              <a:t>99°F</a:t>
            </a:r>
          </a:p>
        </p:txBody>
      </p:sp>
    </p:spTree>
    <p:extLst>
      <p:ext uri="{BB962C8B-B14F-4D97-AF65-F5344CB8AC3E}">
        <p14:creationId xmlns:p14="http://schemas.microsoft.com/office/powerpoint/2010/main" val="1205737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AF45-9814-4928-A403-9662A185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D8B3-D943-4932-BB84-738EB7ED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The Clock Class</a:t>
            </a:r>
          </a:p>
        </p:txBody>
      </p:sp>
    </p:spTree>
    <p:extLst>
      <p:ext uri="{BB962C8B-B14F-4D97-AF65-F5344CB8AC3E}">
        <p14:creationId xmlns:p14="http://schemas.microsoft.com/office/powerpoint/2010/main" val="427845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Let’s start with a playground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5F311D-35A1-454C-8DEC-004FE122254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Set the size of the field (in feet)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A9B5DC03-5483-4A52-BF78-1065E9262F78}"/>
              </a:ext>
            </a:extLst>
          </p:cNvPr>
          <p:cNvSpPr/>
          <p:nvPr/>
        </p:nvSpPr>
        <p:spPr>
          <a:xfrm>
            <a:off x="4241369" y="966061"/>
            <a:ext cx="444285" cy="36573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0A944A2-FBFD-4C68-933A-E47AD564638F}"/>
              </a:ext>
            </a:extLst>
          </p:cNvPr>
          <p:cNvSpPr/>
          <p:nvPr/>
        </p:nvSpPr>
        <p:spPr>
          <a:xfrm rot="5400000">
            <a:off x="5909930" y="-496037"/>
            <a:ext cx="312221" cy="24673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F545B-9B53-4728-B8A4-96D8AAE32C9E}"/>
              </a:ext>
            </a:extLst>
          </p:cNvPr>
          <p:cNvSpPr txBox="1"/>
          <p:nvPr/>
        </p:nvSpPr>
        <p:spPr>
          <a:xfrm>
            <a:off x="3469541" y="2591008"/>
            <a:ext cx="62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350`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0560A2-34D0-4EA8-A0B7-614DB81CB678}"/>
              </a:ext>
            </a:extLst>
          </p:cNvPr>
          <p:cNvSpPr txBox="1"/>
          <p:nvPr/>
        </p:nvSpPr>
        <p:spPr>
          <a:xfrm>
            <a:off x="5783432" y="203809"/>
            <a:ext cx="62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150`</a:t>
            </a:r>
          </a:p>
        </p:txBody>
      </p:sp>
    </p:spTree>
    <p:extLst>
      <p:ext uri="{BB962C8B-B14F-4D97-AF65-F5344CB8AC3E}">
        <p14:creationId xmlns:p14="http://schemas.microsoft.com/office/powerpoint/2010/main" val="60484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Put the playground on an </a:t>
            </a:r>
            <a:r>
              <a:rPr lang="en-US" dirty="0" err="1">
                <a:solidFill>
                  <a:srgbClr val="FFFFFF"/>
                </a:solidFill>
              </a:rPr>
              <a:t>x,y</a:t>
            </a:r>
            <a:r>
              <a:rPr lang="en-US" dirty="0">
                <a:solidFill>
                  <a:srgbClr val="FFFFFF"/>
                </a:solidFill>
              </a:rPr>
              <a:t> axis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 center of the playground is at (0,0)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4D4C66-8444-4137-81E1-45CD25530304}"/>
              </a:ext>
            </a:extLst>
          </p:cNvPr>
          <p:cNvSpPr txBox="1"/>
          <p:nvPr/>
        </p:nvSpPr>
        <p:spPr>
          <a:xfrm>
            <a:off x="6194156" y="687092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(0,175)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56F3E5-12EA-4D1A-93E0-C8349F14BBF0}"/>
              </a:ext>
            </a:extLst>
          </p:cNvPr>
          <p:cNvSpPr txBox="1"/>
          <p:nvPr/>
        </p:nvSpPr>
        <p:spPr>
          <a:xfrm>
            <a:off x="6194156" y="2376156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99E80-5160-4DA2-9CA4-CA9110336251}"/>
              </a:ext>
            </a:extLst>
          </p:cNvPr>
          <p:cNvSpPr txBox="1"/>
          <p:nvPr/>
        </p:nvSpPr>
        <p:spPr>
          <a:xfrm>
            <a:off x="6068058" y="4526700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(0,-175)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7BD3F0-E454-4938-9D38-55948373E48B}"/>
              </a:ext>
            </a:extLst>
          </p:cNvPr>
          <p:cNvSpPr txBox="1"/>
          <p:nvPr/>
        </p:nvSpPr>
        <p:spPr>
          <a:xfrm>
            <a:off x="7387506" y="2382930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(75,0)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426B7-E392-43CF-B414-8136F31A1DAD}"/>
              </a:ext>
            </a:extLst>
          </p:cNvPr>
          <p:cNvSpPr txBox="1"/>
          <p:nvPr/>
        </p:nvSpPr>
        <p:spPr>
          <a:xfrm>
            <a:off x="4109610" y="2382930"/>
            <a:ext cx="12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(-75,0)</a:t>
            </a:r>
          </a:p>
        </p:txBody>
      </p:sp>
    </p:spTree>
    <p:extLst>
      <p:ext uri="{BB962C8B-B14F-4D97-AF65-F5344CB8AC3E}">
        <p14:creationId xmlns:p14="http://schemas.microsoft.com/office/powerpoint/2010/main" val="240205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Place a soccer ball at position (0,0)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0AB63D0-F00B-43E5-8726-E65D44964826}"/>
              </a:ext>
            </a:extLst>
          </p:cNvPr>
          <p:cNvSpPr/>
          <p:nvPr/>
        </p:nvSpPr>
        <p:spPr>
          <a:xfrm>
            <a:off x="5978454" y="2661960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</p:spTree>
    <p:extLst>
      <p:ext uri="{BB962C8B-B14F-4D97-AF65-F5344CB8AC3E}">
        <p14:creationId xmlns:p14="http://schemas.microsoft.com/office/powerpoint/2010/main" val="122255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The ball’s speed is the distance the ball travels in both the x and y directions in feet per second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B67AD0-314B-490A-BB1B-1ADC87132596}"/>
              </a:ext>
            </a:extLst>
          </p:cNvPr>
          <p:cNvSpPr/>
          <p:nvPr/>
        </p:nvSpPr>
        <p:spPr>
          <a:xfrm>
            <a:off x="5978454" y="2661960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Let’s set the ball’s speed to [ -2, 1 ]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C39AA-421C-42BF-A87D-4200F5F315AF}"/>
              </a:ext>
            </a:extLst>
          </p:cNvPr>
          <p:cNvSpPr/>
          <p:nvPr/>
        </p:nvSpPr>
        <p:spPr>
          <a:xfrm>
            <a:off x="4832383" y="974421"/>
            <a:ext cx="2527199" cy="360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5D338-B020-4529-BE2D-2782141671ED}"/>
              </a:ext>
            </a:extLst>
          </p:cNvPr>
          <p:cNvCxnSpPr/>
          <p:nvPr/>
        </p:nvCxnSpPr>
        <p:spPr>
          <a:xfrm>
            <a:off x="6095982" y="604434"/>
            <a:ext cx="0" cy="424136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6FCBB-7EAC-4B69-AB29-A0E3F9DBCFEA}"/>
              </a:ext>
            </a:extLst>
          </p:cNvPr>
          <p:cNvCxnSpPr/>
          <p:nvPr/>
        </p:nvCxnSpPr>
        <p:spPr>
          <a:xfrm>
            <a:off x="4473844" y="2775674"/>
            <a:ext cx="334246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25339C-A2A8-4FC4-81D1-7A6215069B0B}"/>
              </a:ext>
            </a:extLst>
          </p:cNvPr>
          <p:cNvSpPr txBox="1"/>
          <p:nvPr/>
        </p:nvSpPr>
        <p:spPr>
          <a:xfrm>
            <a:off x="320299" y="4422449"/>
            <a:ext cx="635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Soccer ball and playground are not to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85FB-3514-40E5-86DF-6C82EB3F5C64}"/>
              </a:ext>
            </a:extLst>
          </p:cNvPr>
          <p:cNvSpPr txBox="1"/>
          <p:nvPr/>
        </p:nvSpPr>
        <p:spPr>
          <a:xfrm>
            <a:off x="689155" y="1177871"/>
            <a:ext cx="3559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currentSpeedX</a:t>
            </a:r>
            <a:r>
              <a:rPr lang="en-US" dirty="0"/>
              <a:t> = </a:t>
            </a:r>
            <a:r>
              <a:rPr lang="en-US" sz="2200" dirty="0"/>
              <a:t>-2</a:t>
            </a:r>
            <a:r>
              <a:rPr lang="en-US" dirty="0"/>
              <a:t>  </a:t>
            </a:r>
          </a:p>
          <a:p>
            <a:r>
              <a:rPr lang="en-US" dirty="0"/>
              <a:t>feet per second on x-axis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7768C-BBE1-4B3A-A8A1-05DABDC036A9}"/>
              </a:ext>
            </a:extLst>
          </p:cNvPr>
          <p:cNvSpPr txBox="1"/>
          <p:nvPr/>
        </p:nvSpPr>
        <p:spPr>
          <a:xfrm>
            <a:off x="641142" y="2534633"/>
            <a:ext cx="3559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currentSpeedY</a:t>
            </a:r>
            <a:r>
              <a:rPr lang="en-US" dirty="0"/>
              <a:t> = </a:t>
            </a:r>
            <a:r>
              <a:rPr lang="en-US" sz="2200" dirty="0"/>
              <a:t>1</a:t>
            </a:r>
          </a:p>
          <a:p>
            <a:r>
              <a:rPr lang="en-US" dirty="0"/>
              <a:t>feet per second on y-axis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E13FC6-539B-4DE1-AE39-8FE5DE1EC27A}"/>
              </a:ext>
            </a:extLst>
          </p:cNvPr>
          <p:cNvSpPr/>
          <p:nvPr/>
        </p:nvSpPr>
        <p:spPr>
          <a:xfrm>
            <a:off x="5978454" y="2661960"/>
            <a:ext cx="235056" cy="227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58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1124</Words>
  <Application>Microsoft Office PowerPoint</Application>
  <PresentationFormat>Widescreen</PresentationFormat>
  <Paragraphs>229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 New</vt:lpstr>
      <vt:lpstr>Wingdings</vt:lpstr>
      <vt:lpstr>Retrospect</vt:lpstr>
      <vt:lpstr>assignment04 – Part 1 Playground Soccer Simulation</vt:lpstr>
      <vt:lpstr>Read</vt:lpstr>
      <vt:lpstr>Part 1</vt:lpstr>
      <vt:lpstr>Let’s start with a playground</vt:lpstr>
      <vt:lpstr>Set the size of the field (in feet)</vt:lpstr>
      <vt:lpstr>Put the playground on an x,y axis The center of the playground is at (0,0)</vt:lpstr>
      <vt:lpstr>Place a soccer ball at position (0,0)</vt:lpstr>
      <vt:lpstr>The ball’s speed is the distance the ball travels in both the x and y directions in feet per second</vt:lpstr>
      <vt:lpstr>Let’s set the ball’s speed to [ -2, 1 ]</vt:lpstr>
      <vt:lpstr>Let’s set the ball’s speed to [ -2, 1 ]</vt:lpstr>
      <vt:lpstr>Before the first tick</vt:lpstr>
      <vt:lpstr>Tick the clock forward by 1 second</vt:lpstr>
      <vt:lpstr>Tick the clock forward by 1 second, again</vt:lpstr>
      <vt:lpstr>That was a simplified version!</vt:lpstr>
      <vt:lpstr>Here is the starting position of the ball</vt:lpstr>
      <vt:lpstr>Tick the clock forward by 10 second</vt:lpstr>
      <vt:lpstr>Since the ball moved, we need to apply a friction coefficient of 99% every second.</vt:lpstr>
      <vt:lpstr>Tick the clock forward by 1 time slice again</vt:lpstr>
      <vt:lpstr>That was still simplified!</vt:lpstr>
      <vt:lpstr>If a ball is out of bounds, set an out of bounds flag</vt:lpstr>
      <vt:lpstr>Here the ball is out of bounds</vt:lpstr>
      <vt:lpstr>Part 2</vt:lpstr>
      <vt:lpstr>Ball</vt:lpstr>
      <vt:lpstr>Ball</vt:lpstr>
      <vt:lpstr>Ball</vt:lpstr>
      <vt:lpstr>Ball</vt:lpstr>
      <vt:lpstr>Ball</vt:lpstr>
      <vt:lpstr>Ball</vt:lpstr>
      <vt:lpstr>Ball</vt:lpstr>
      <vt:lpstr>Ball</vt:lpstr>
      <vt:lpstr>Ball</vt:lpstr>
      <vt:lpstr>Part 2</vt:lpstr>
      <vt:lpstr>How big is a timeslice on a real clock?</vt:lpstr>
      <vt:lpstr>Discrete vs Continuous</vt:lpstr>
      <vt:lpstr>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Assignment 04 Playground Soccer Simulation</dc:title>
  <dc:creator>Alissa Volosin</dc:creator>
  <cp:lastModifiedBy>Alissa Volosin</cp:lastModifiedBy>
  <cp:revision>20</cp:revision>
  <dcterms:created xsi:type="dcterms:W3CDTF">2020-02-27T04:38:33Z</dcterms:created>
  <dcterms:modified xsi:type="dcterms:W3CDTF">2020-02-27T16:10:47Z</dcterms:modified>
</cp:coreProperties>
</file>