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318" r:id="rId6"/>
    <p:sldId id="293" r:id="rId7"/>
    <p:sldId id="294" r:id="rId8"/>
    <p:sldId id="297" r:id="rId9"/>
    <p:sldId id="296" r:id="rId10"/>
    <p:sldId id="298" r:id="rId11"/>
    <p:sldId id="299" r:id="rId12"/>
    <p:sldId id="300" r:id="rId13"/>
    <p:sldId id="301" r:id="rId14"/>
    <p:sldId id="302" r:id="rId15"/>
    <p:sldId id="305" r:id="rId16"/>
    <p:sldId id="306" r:id="rId17"/>
    <p:sldId id="307" r:id="rId18"/>
    <p:sldId id="310" r:id="rId19"/>
    <p:sldId id="309" r:id="rId20"/>
    <p:sldId id="308" r:id="rId21"/>
    <p:sldId id="311" r:id="rId22"/>
    <p:sldId id="312" r:id="rId23"/>
    <p:sldId id="313" r:id="rId24"/>
    <p:sldId id="314" r:id="rId25"/>
    <p:sldId id="315" r:id="rId26"/>
    <p:sldId id="316" r:id="rId27"/>
    <p:sldId id="279" r:id="rId28"/>
    <p:sldId id="282" r:id="rId29"/>
    <p:sldId id="303" r:id="rId30"/>
    <p:sldId id="304" r:id="rId31"/>
    <p:sldId id="31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C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80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40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1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2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22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852C32-BF6D-42C7-AA17-01587176C3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4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1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852C32-BF6D-42C7-AA17-01587176C3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72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mathworld.wolfram.com/RiemannSum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1604-CBE5-4BDF-9EBB-8457EDBB8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assignment05 – Part 1</a:t>
            </a:r>
            <a:br>
              <a:rPr lang="en-US" dirty="0"/>
            </a:br>
            <a:r>
              <a:rPr lang="en-US" sz="6000" dirty="0" err="1"/>
              <a:t>SkateRampArea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63361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coefficients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1554996" y="2526223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1046136" y="5277173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1399548" y="3259810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1151808" y="3127747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1399548" y="4200413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1151808" y="406835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2037562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4266735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4127483" y="5440382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1950320" y="54284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D42196-4A22-41E2-87B1-53EFCDD4D741}"/>
              </a:ext>
            </a:extLst>
          </p:cNvPr>
          <p:cNvSpPr/>
          <p:nvPr/>
        </p:nvSpPr>
        <p:spPr>
          <a:xfrm>
            <a:off x="6165145" y="2123267"/>
            <a:ext cx="3704095" cy="6044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FB9FB2-7432-4B65-8F1C-3F90667E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786" y="2172409"/>
            <a:ext cx="4800486" cy="148519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A Function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Coefficients of x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Upper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Lower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Optional %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1314540" y="3090072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6531047" y="3906767"/>
            <a:ext cx="2972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61E9F06-0CEA-4C4B-AB3C-11981870977E}"/>
              </a:ext>
            </a:extLst>
          </p:cNvPr>
          <p:cNvSpPr txBox="1">
            <a:spLocks/>
          </p:cNvSpPr>
          <p:nvPr/>
        </p:nvSpPr>
        <p:spPr>
          <a:xfrm>
            <a:off x="6005127" y="5072906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When we are given coefficients of x, assume that the first coefficient corresponds with x</a:t>
            </a:r>
            <a:r>
              <a:rPr lang="en-US" sz="1400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the second coefficient corresponds with x</a:t>
            </a:r>
            <a:r>
              <a:rPr lang="en-US" sz="1400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the third coefficient corresponds with x</a:t>
            </a:r>
            <a:r>
              <a:rPr lang="en-US" sz="1400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and so on</a:t>
            </a:r>
          </a:p>
        </p:txBody>
      </p:sp>
      <p:pic>
        <p:nvPicPr>
          <p:cNvPr id="18" name="Picture 6" descr="Image result for skateboarder icon">
            <a:extLst>
              <a:ext uri="{FF2B5EF4-FFF2-40B4-BE49-F238E27FC236}">
                <a16:creationId xmlns:a16="http://schemas.microsoft.com/office/drawing/2014/main" id="{D48EF946-047A-4664-971D-9495A768A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19958021">
            <a:off x="2044792" y="2866904"/>
            <a:ext cx="363823" cy="36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3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Graphed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1554996" y="2526223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1046136" y="5277173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1399548" y="3259810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1151808" y="3127747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1399548" y="4200413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1151808" y="406835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2037562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4266735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4127483" y="5440382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1950320" y="54284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D42196-4A22-41E2-87B1-53EFCDD4D741}"/>
              </a:ext>
            </a:extLst>
          </p:cNvPr>
          <p:cNvSpPr/>
          <p:nvPr/>
        </p:nvSpPr>
        <p:spPr>
          <a:xfrm>
            <a:off x="6165145" y="2123267"/>
            <a:ext cx="3704095" cy="6044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FB9FB2-7432-4B65-8F1C-3F90667E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786" y="2172409"/>
            <a:ext cx="4800486" cy="148519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A Function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Coefficients of x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Upper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Lower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Optional %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1314540" y="3090072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6531047" y="3906767"/>
            <a:ext cx="2972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124B0D2-AE32-4C34-8580-442EBE68AEB2}"/>
              </a:ext>
            </a:extLst>
          </p:cNvPr>
          <p:cNvCxnSpPr>
            <a:stCxn id="48" idx="2"/>
          </p:cNvCxnSpPr>
          <p:nvPr/>
        </p:nvCxnSpPr>
        <p:spPr>
          <a:xfrm rot="5400000">
            <a:off x="6759354" y="4019334"/>
            <a:ext cx="785631" cy="1730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25CCC48-C34F-4A24-ACE6-29A436A8B08E}"/>
              </a:ext>
            </a:extLst>
          </p:cNvPr>
          <p:cNvSpPr txBox="1">
            <a:spLocks/>
          </p:cNvSpPr>
          <p:nvPr/>
        </p:nvSpPr>
        <p:spPr>
          <a:xfrm>
            <a:off x="8201015" y="5295284"/>
            <a:ext cx="1302321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100" dirty="0">
                <a:latin typeface="Consolas" panose="020B0609020204030204" pitchFamily="49" charset="0"/>
              </a:rPr>
              <a:t>This is the graph of this function</a:t>
            </a:r>
          </a:p>
        </p:txBody>
      </p:sp>
      <p:pic>
        <p:nvPicPr>
          <p:cNvPr id="22" name="Picture 6" descr="Image result for skateboarder icon">
            <a:extLst>
              <a:ext uri="{FF2B5EF4-FFF2-40B4-BE49-F238E27FC236}">
                <a16:creationId xmlns:a16="http://schemas.microsoft.com/office/drawing/2014/main" id="{867309F2-11ED-4E63-83A2-D6C93021C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19958021">
            <a:off x="2044792" y="2866904"/>
            <a:ext cx="363823" cy="36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28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and Lower Bounds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1554996" y="2526223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1046136" y="5277173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1399548" y="3259810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1151808" y="3127747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1399548" y="4200413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1151808" y="406835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2037562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4266735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4235969" y="5440382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1996814" y="54284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D42196-4A22-41E2-87B1-53EFCDD4D741}"/>
              </a:ext>
            </a:extLst>
          </p:cNvPr>
          <p:cNvSpPr/>
          <p:nvPr/>
        </p:nvSpPr>
        <p:spPr>
          <a:xfrm>
            <a:off x="6165143" y="2654118"/>
            <a:ext cx="3704095" cy="6044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FB9FB2-7432-4B65-8F1C-3F90667E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786" y="2172409"/>
            <a:ext cx="4800486" cy="148519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A Function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Coefficients of x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Upper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Lower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Optional %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1314540" y="3090072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6531047" y="3906767"/>
            <a:ext cx="2972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72CA4AE-FA95-4E2F-AD30-ADE4F60BD899}"/>
              </a:ext>
            </a:extLst>
          </p:cNvPr>
          <p:cNvSpPr txBox="1">
            <a:spLocks/>
          </p:cNvSpPr>
          <p:nvPr/>
        </p:nvSpPr>
        <p:spPr>
          <a:xfrm>
            <a:off x="6428747" y="5212390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The upper and lower bounds tell us between which 2 x values to find the area.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4E192-C74B-461B-A183-86444F76E3EF}"/>
              </a:ext>
            </a:extLst>
          </p:cNvPr>
          <p:cNvCxnSpPr/>
          <p:nvPr/>
        </p:nvCxnSpPr>
        <p:spPr>
          <a:xfrm>
            <a:off x="2037562" y="2483637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4895B-DC92-4055-B3B1-F07350E6F061}"/>
              </a:ext>
            </a:extLst>
          </p:cNvPr>
          <p:cNvCxnSpPr/>
          <p:nvPr/>
        </p:nvCxnSpPr>
        <p:spPr>
          <a:xfrm>
            <a:off x="4266735" y="2439725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B197C1-11FA-4C2E-AEAE-065D3FD73ACD}"/>
              </a:ext>
            </a:extLst>
          </p:cNvPr>
          <p:cNvSpPr txBox="1"/>
          <p:nvPr/>
        </p:nvSpPr>
        <p:spPr>
          <a:xfrm>
            <a:off x="1440801" y="5751919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80922-5E1A-4CBB-A94E-A0533BD98BC4}"/>
              </a:ext>
            </a:extLst>
          </p:cNvPr>
          <p:cNvSpPr txBox="1"/>
          <p:nvPr/>
        </p:nvSpPr>
        <p:spPr>
          <a:xfrm>
            <a:off x="4251940" y="5731014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pic>
        <p:nvPicPr>
          <p:cNvPr id="25" name="Picture 6" descr="Image result for skateboarder icon">
            <a:extLst>
              <a:ext uri="{FF2B5EF4-FFF2-40B4-BE49-F238E27FC236}">
                <a16:creationId xmlns:a16="http://schemas.microsoft.com/office/drawing/2014/main" id="{F7834C66-20FD-4CC6-9371-B9F68CDF7D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20862172">
            <a:off x="2440572" y="2747878"/>
            <a:ext cx="363823" cy="36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29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area between the UB and LB and under the curve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1554996" y="2526223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1046136" y="5277173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1399548" y="3259810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1151808" y="3127747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1399548" y="4200413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1151808" y="406835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2037562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4266735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4235969" y="5440382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1996814" y="54284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D42196-4A22-41E2-87B1-53EFCDD4D741}"/>
              </a:ext>
            </a:extLst>
          </p:cNvPr>
          <p:cNvSpPr/>
          <p:nvPr/>
        </p:nvSpPr>
        <p:spPr>
          <a:xfrm>
            <a:off x="6165143" y="2654118"/>
            <a:ext cx="3704095" cy="6044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FB9FB2-7432-4B65-8F1C-3F90667E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786" y="2172409"/>
            <a:ext cx="4800486" cy="148519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A Function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Coefficients of x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Upper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Lower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Optional %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1314540" y="3090072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6531047" y="3906767"/>
            <a:ext cx="2972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72CA4AE-FA95-4E2F-AD30-ADE4F60BD899}"/>
              </a:ext>
            </a:extLst>
          </p:cNvPr>
          <p:cNvSpPr txBox="1">
            <a:spLocks/>
          </p:cNvSpPr>
          <p:nvPr/>
        </p:nvSpPr>
        <p:spPr>
          <a:xfrm>
            <a:off x="6428747" y="5212390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The upper and lower bounds tell us between which 2 x values to find the area.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4E192-C74B-461B-A183-86444F76E3EF}"/>
              </a:ext>
            </a:extLst>
          </p:cNvPr>
          <p:cNvCxnSpPr/>
          <p:nvPr/>
        </p:nvCxnSpPr>
        <p:spPr>
          <a:xfrm>
            <a:off x="2037562" y="2483637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4895B-DC92-4055-B3B1-F07350E6F061}"/>
              </a:ext>
            </a:extLst>
          </p:cNvPr>
          <p:cNvCxnSpPr/>
          <p:nvPr/>
        </p:nvCxnSpPr>
        <p:spPr>
          <a:xfrm>
            <a:off x="4266735" y="2439725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B197C1-11FA-4C2E-AEAE-065D3FD73ACD}"/>
              </a:ext>
            </a:extLst>
          </p:cNvPr>
          <p:cNvSpPr txBox="1"/>
          <p:nvPr/>
        </p:nvSpPr>
        <p:spPr>
          <a:xfrm>
            <a:off x="1440801" y="5751919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80922-5E1A-4CBB-A94E-A0533BD98BC4}"/>
              </a:ext>
            </a:extLst>
          </p:cNvPr>
          <p:cNvSpPr txBox="1"/>
          <p:nvPr/>
        </p:nvSpPr>
        <p:spPr>
          <a:xfrm>
            <a:off x="4251940" y="5731014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9C513E-EEF1-41FE-AF0C-CEFD2E50672E}"/>
              </a:ext>
            </a:extLst>
          </p:cNvPr>
          <p:cNvSpPr/>
          <p:nvPr/>
        </p:nvSpPr>
        <p:spPr>
          <a:xfrm>
            <a:off x="2071607" y="3109993"/>
            <a:ext cx="2180095" cy="2118102"/>
          </a:xfrm>
          <a:custGeom>
            <a:avLst/>
            <a:gdLst>
              <a:gd name="connsiteX0" fmla="*/ 5166 w 2180095"/>
              <a:gd name="connsiteY0" fmla="*/ 2118102 h 2118102"/>
              <a:gd name="connsiteX1" fmla="*/ 0 w 2180095"/>
              <a:gd name="connsiteY1" fmla="*/ 335797 h 2118102"/>
              <a:gd name="connsiteX2" fmla="*/ 294468 w 2180095"/>
              <a:gd name="connsiteY2" fmla="*/ 139485 h 2118102"/>
              <a:gd name="connsiteX3" fmla="*/ 604434 w 2180095"/>
              <a:gd name="connsiteY3" fmla="*/ 20665 h 2118102"/>
              <a:gd name="connsiteX4" fmla="*/ 836908 w 2180095"/>
              <a:gd name="connsiteY4" fmla="*/ 0 h 2118102"/>
              <a:gd name="connsiteX5" fmla="*/ 1100379 w 2180095"/>
              <a:gd name="connsiteY5" fmla="*/ 36163 h 2118102"/>
              <a:gd name="connsiteX6" fmla="*/ 1529166 w 2180095"/>
              <a:gd name="connsiteY6" fmla="*/ 237641 h 2118102"/>
              <a:gd name="connsiteX7" fmla="*/ 1766807 w 2180095"/>
              <a:gd name="connsiteY7" fmla="*/ 475282 h 2118102"/>
              <a:gd name="connsiteX8" fmla="*/ 2081939 w 2180095"/>
              <a:gd name="connsiteY8" fmla="*/ 924732 h 2118102"/>
              <a:gd name="connsiteX9" fmla="*/ 2180095 w 2180095"/>
              <a:gd name="connsiteY9" fmla="*/ 1177871 h 2118102"/>
              <a:gd name="connsiteX10" fmla="*/ 2180095 w 2180095"/>
              <a:gd name="connsiteY10" fmla="*/ 2118102 h 2118102"/>
              <a:gd name="connsiteX11" fmla="*/ 5166 w 2180095"/>
              <a:gd name="connsiteY11" fmla="*/ 2118102 h 211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80095" h="2118102">
                <a:moveTo>
                  <a:pt x="5166" y="2118102"/>
                </a:moveTo>
                <a:lnTo>
                  <a:pt x="0" y="335797"/>
                </a:lnTo>
                <a:lnTo>
                  <a:pt x="294468" y="139485"/>
                </a:lnTo>
                <a:lnTo>
                  <a:pt x="604434" y="20665"/>
                </a:lnTo>
                <a:lnTo>
                  <a:pt x="836908" y="0"/>
                </a:lnTo>
                <a:lnTo>
                  <a:pt x="1100379" y="36163"/>
                </a:lnTo>
                <a:lnTo>
                  <a:pt x="1529166" y="237641"/>
                </a:lnTo>
                <a:lnTo>
                  <a:pt x="1766807" y="475282"/>
                </a:lnTo>
                <a:lnTo>
                  <a:pt x="2081939" y="924732"/>
                </a:lnTo>
                <a:lnTo>
                  <a:pt x="2180095" y="1177871"/>
                </a:lnTo>
                <a:lnTo>
                  <a:pt x="2180095" y="2118102"/>
                </a:lnTo>
                <a:lnTo>
                  <a:pt x="5166" y="2118102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6" descr="Image result for skateboarder icon">
            <a:extLst>
              <a:ext uri="{FF2B5EF4-FFF2-40B4-BE49-F238E27FC236}">
                <a16:creationId xmlns:a16="http://schemas.microsoft.com/office/drawing/2014/main" id="{006FFBEE-CDA8-41C1-B446-8FC1BFCF3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20862172">
            <a:off x="2440572" y="2747878"/>
            <a:ext cx="363823" cy="36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97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circle back to the optional % later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1554996" y="2526223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1046136" y="5277173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1399548" y="3259810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1151808" y="3127747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1399548" y="4200413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1151808" y="406835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2037562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4266735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4235969" y="5440382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1996814" y="54284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D42196-4A22-41E2-87B1-53EFCDD4D741}"/>
              </a:ext>
            </a:extLst>
          </p:cNvPr>
          <p:cNvSpPr/>
          <p:nvPr/>
        </p:nvSpPr>
        <p:spPr>
          <a:xfrm>
            <a:off x="6165143" y="3258552"/>
            <a:ext cx="3704095" cy="290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FB9FB2-7432-4B65-8F1C-3F90667E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786" y="2172409"/>
            <a:ext cx="4800486" cy="148519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A Function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Coefficients of x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Upper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Lower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Optional %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1314540" y="3090072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6531047" y="3906767"/>
            <a:ext cx="2972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72CA4AE-FA95-4E2F-AD30-ADE4F60BD899}"/>
              </a:ext>
            </a:extLst>
          </p:cNvPr>
          <p:cNvSpPr txBox="1">
            <a:spLocks/>
          </p:cNvSpPr>
          <p:nvPr/>
        </p:nvSpPr>
        <p:spPr>
          <a:xfrm>
            <a:off x="6428747" y="5212390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The optional percentage tells us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4E192-C74B-461B-A183-86444F76E3EF}"/>
              </a:ext>
            </a:extLst>
          </p:cNvPr>
          <p:cNvCxnSpPr/>
          <p:nvPr/>
        </p:nvCxnSpPr>
        <p:spPr>
          <a:xfrm>
            <a:off x="2037562" y="2483637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4895B-DC92-4055-B3B1-F07350E6F061}"/>
              </a:ext>
            </a:extLst>
          </p:cNvPr>
          <p:cNvCxnSpPr/>
          <p:nvPr/>
        </p:nvCxnSpPr>
        <p:spPr>
          <a:xfrm>
            <a:off x="4266735" y="2439725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B197C1-11FA-4C2E-AEAE-065D3FD73ACD}"/>
              </a:ext>
            </a:extLst>
          </p:cNvPr>
          <p:cNvSpPr txBox="1"/>
          <p:nvPr/>
        </p:nvSpPr>
        <p:spPr>
          <a:xfrm>
            <a:off x="1440801" y="5751919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80922-5E1A-4CBB-A94E-A0533BD98BC4}"/>
              </a:ext>
            </a:extLst>
          </p:cNvPr>
          <p:cNvSpPr txBox="1"/>
          <p:nvPr/>
        </p:nvSpPr>
        <p:spPr>
          <a:xfrm>
            <a:off x="4251940" y="5731014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9C513E-EEF1-41FE-AF0C-CEFD2E50672E}"/>
              </a:ext>
            </a:extLst>
          </p:cNvPr>
          <p:cNvSpPr/>
          <p:nvPr/>
        </p:nvSpPr>
        <p:spPr>
          <a:xfrm>
            <a:off x="2071607" y="3109993"/>
            <a:ext cx="2180095" cy="2118102"/>
          </a:xfrm>
          <a:custGeom>
            <a:avLst/>
            <a:gdLst>
              <a:gd name="connsiteX0" fmla="*/ 5166 w 2180095"/>
              <a:gd name="connsiteY0" fmla="*/ 2118102 h 2118102"/>
              <a:gd name="connsiteX1" fmla="*/ 0 w 2180095"/>
              <a:gd name="connsiteY1" fmla="*/ 335797 h 2118102"/>
              <a:gd name="connsiteX2" fmla="*/ 294468 w 2180095"/>
              <a:gd name="connsiteY2" fmla="*/ 139485 h 2118102"/>
              <a:gd name="connsiteX3" fmla="*/ 604434 w 2180095"/>
              <a:gd name="connsiteY3" fmla="*/ 20665 h 2118102"/>
              <a:gd name="connsiteX4" fmla="*/ 836908 w 2180095"/>
              <a:gd name="connsiteY4" fmla="*/ 0 h 2118102"/>
              <a:gd name="connsiteX5" fmla="*/ 1100379 w 2180095"/>
              <a:gd name="connsiteY5" fmla="*/ 36163 h 2118102"/>
              <a:gd name="connsiteX6" fmla="*/ 1529166 w 2180095"/>
              <a:gd name="connsiteY6" fmla="*/ 237641 h 2118102"/>
              <a:gd name="connsiteX7" fmla="*/ 1766807 w 2180095"/>
              <a:gd name="connsiteY7" fmla="*/ 475282 h 2118102"/>
              <a:gd name="connsiteX8" fmla="*/ 2081939 w 2180095"/>
              <a:gd name="connsiteY8" fmla="*/ 924732 h 2118102"/>
              <a:gd name="connsiteX9" fmla="*/ 2180095 w 2180095"/>
              <a:gd name="connsiteY9" fmla="*/ 1177871 h 2118102"/>
              <a:gd name="connsiteX10" fmla="*/ 2180095 w 2180095"/>
              <a:gd name="connsiteY10" fmla="*/ 2118102 h 2118102"/>
              <a:gd name="connsiteX11" fmla="*/ 5166 w 2180095"/>
              <a:gd name="connsiteY11" fmla="*/ 2118102 h 211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80095" h="2118102">
                <a:moveTo>
                  <a:pt x="5166" y="2118102"/>
                </a:moveTo>
                <a:lnTo>
                  <a:pt x="0" y="335797"/>
                </a:lnTo>
                <a:lnTo>
                  <a:pt x="294468" y="139485"/>
                </a:lnTo>
                <a:lnTo>
                  <a:pt x="604434" y="20665"/>
                </a:lnTo>
                <a:lnTo>
                  <a:pt x="836908" y="0"/>
                </a:lnTo>
                <a:lnTo>
                  <a:pt x="1100379" y="36163"/>
                </a:lnTo>
                <a:lnTo>
                  <a:pt x="1529166" y="237641"/>
                </a:lnTo>
                <a:lnTo>
                  <a:pt x="1766807" y="475282"/>
                </a:lnTo>
                <a:lnTo>
                  <a:pt x="2081939" y="924732"/>
                </a:lnTo>
                <a:lnTo>
                  <a:pt x="2180095" y="1177871"/>
                </a:lnTo>
                <a:lnTo>
                  <a:pt x="2180095" y="2118102"/>
                </a:lnTo>
                <a:lnTo>
                  <a:pt x="5166" y="2118102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6" descr="Image result for skateboarder icon">
            <a:extLst>
              <a:ext uri="{FF2B5EF4-FFF2-40B4-BE49-F238E27FC236}">
                <a16:creationId xmlns:a16="http://schemas.microsoft.com/office/drawing/2014/main" id="{FD5CDC68-6747-48AC-89CF-99D2FC83EC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20862172">
            <a:off x="2440572" y="2747878"/>
            <a:ext cx="363823" cy="36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690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Solving the problem</a:t>
            </a:r>
          </a:p>
        </p:txBody>
      </p:sp>
    </p:spTree>
    <p:extLst>
      <p:ext uri="{BB962C8B-B14F-4D97-AF65-F5344CB8AC3E}">
        <p14:creationId xmlns:p14="http://schemas.microsoft.com/office/powerpoint/2010/main" val="1764727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circle back to our first example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1554996" y="2526223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1046136" y="5277173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1399548" y="3259810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1151808" y="3127747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1399548" y="4200413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1151808" y="406835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2037562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4266735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4235969" y="5440382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1996814" y="54284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1314540" y="3090072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4E192-C74B-461B-A183-86444F76E3EF}"/>
              </a:ext>
            </a:extLst>
          </p:cNvPr>
          <p:cNvCxnSpPr/>
          <p:nvPr/>
        </p:nvCxnSpPr>
        <p:spPr>
          <a:xfrm>
            <a:off x="2037562" y="2483637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4895B-DC92-4055-B3B1-F07350E6F061}"/>
              </a:ext>
            </a:extLst>
          </p:cNvPr>
          <p:cNvCxnSpPr/>
          <p:nvPr/>
        </p:nvCxnSpPr>
        <p:spPr>
          <a:xfrm>
            <a:off x="4266735" y="2439725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B197C1-11FA-4C2E-AEAE-065D3FD73ACD}"/>
              </a:ext>
            </a:extLst>
          </p:cNvPr>
          <p:cNvSpPr txBox="1"/>
          <p:nvPr/>
        </p:nvSpPr>
        <p:spPr>
          <a:xfrm>
            <a:off x="1440801" y="5751919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80922-5E1A-4CBB-A94E-A0533BD98BC4}"/>
              </a:ext>
            </a:extLst>
          </p:cNvPr>
          <p:cNvSpPr txBox="1"/>
          <p:nvPr/>
        </p:nvSpPr>
        <p:spPr>
          <a:xfrm>
            <a:off x="4251940" y="5731014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9C513E-EEF1-41FE-AF0C-CEFD2E50672E}"/>
              </a:ext>
            </a:extLst>
          </p:cNvPr>
          <p:cNvSpPr/>
          <p:nvPr/>
        </p:nvSpPr>
        <p:spPr>
          <a:xfrm>
            <a:off x="2071607" y="3109993"/>
            <a:ext cx="2180095" cy="2118102"/>
          </a:xfrm>
          <a:custGeom>
            <a:avLst/>
            <a:gdLst>
              <a:gd name="connsiteX0" fmla="*/ 5166 w 2180095"/>
              <a:gd name="connsiteY0" fmla="*/ 2118102 h 2118102"/>
              <a:gd name="connsiteX1" fmla="*/ 0 w 2180095"/>
              <a:gd name="connsiteY1" fmla="*/ 335797 h 2118102"/>
              <a:gd name="connsiteX2" fmla="*/ 294468 w 2180095"/>
              <a:gd name="connsiteY2" fmla="*/ 139485 h 2118102"/>
              <a:gd name="connsiteX3" fmla="*/ 604434 w 2180095"/>
              <a:gd name="connsiteY3" fmla="*/ 20665 h 2118102"/>
              <a:gd name="connsiteX4" fmla="*/ 836908 w 2180095"/>
              <a:gd name="connsiteY4" fmla="*/ 0 h 2118102"/>
              <a:gd name="connsiteX5" fmla="*/ 1100379 w 2180095"/>
              <a:gd name="connsiteY5" fmla="*/ 36163 h 2118102"/>
              <a:gd name="connsiteX6" fmla="*/ 1529166 w 2180095"/>
              <a:gd name="connsiteY6" fmla="*/ 237641 h 2118102"/>
              <a:gd name="connsiteX7" fmla="*/ 1766807 w 2180095"/>
              <a:gd name="connsiteY7" fmla="*/ 475282 h 2118102"/>
              <a:gd name="connsiteX8" fmla="*/ 2081939 w 2180095"/>
              <a:gd name="connsiteY8" fmla="*/ 924732 h 2118102"/>
              <a:gd name="connsiteX9" fmla="*/ 2180095 w 2180095"/>
              <a:gd name="connsiteY9" fmla="*/ 1177871 h 2118102"/>
              <a:gd name="connsiteX10" fmla="*/ 2180095 w 2180095"/>
              <a:gd name="connsiteY10" fmla="*/ 2118102 h 2118102"/>
              <a:gd name="connsiteX11" fmla="*/ 5166 w 2180095"/>
              <a:gd name="connsiteY11" fmla="*/ 2118102 h 211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80095" h="2118102">
                <a:moveTo>
                  <a:pt x="5166" y="2118102"/>
                </a:moveTo>
                <a:lnTo>
                  <a:pt x="0" y="335797"/>
                </a:lnTo>
                <a:lnTo>
                  <a:pt x="294468" y="139485"/>
                </a:lnTo>
                <a:lnTo>
                  <a:pt x="604434" y="20665"/>
                </a:lnTo>
                <a:lnTo>
                  <a:pt x="836908" y="0"/>
                </a:lnTo>
                <a:lnTo>
                  <a:pt x="1100379" y="36163"/>
                </a:lnTo>
                <a:lnTo>
                  <a:pt x="1529166" y="237641"/>
                </a:lnTo>
                <a:lnTo>
                  <a:pt x="1766807" y="475282"/>
                </a:lnTo>
                <a:lnTo>
                  <a:pt x="2081939" y="924732"/>
                </a:lnTo>
                <a:lnTo>
                  <a:pt x="2180095" y="1177871"/>
                </a:lnTo>
                <a:lnTo>
                  <a:pt x="2180095" y="2118102"/>
                </a:lnTo>
                <a:lnTo>
                  <a:pt x="5166" y="2118102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49C9E0-73DC-4394-8B12-C3B829D12730}"/>
              </a:ext>
            </a:extLst>
          </p:cNvPr>
          <p:cNvSpPr/>
          <p:nvPr/>
        </p:nvSpPr>
        <p:spPr>
          <a:xfrm>
            <a:off x="1534099" y="1717643"/>
            <a:ext cx="2972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840DCA0-9709-458C-A5DC-3653A7727E04}"/>
              </a:ext>
            </a:extLst>
          </p:cNvPr>
          <p:cNvSpPr txBox="1">
            <a:spLocks/>
          </p:cNvSpPr>
          <p:nvPr/>
        </p:nvSpPr>
        <p:spPr>
          <a:xfrm>
            <a:off x="6096000" y="1861926"/>
            <a:ext cx="4800486" cy="16453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A Function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Coefficients of x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Upper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Lower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Optional %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27" name="Picture 6" descr="Image result for skateboarder icon">
            <a:extLst>
              <a:ext uri="{FF2B5EF4-FFF2-40B4-BE49-F238E27FC236}">
                <a16:creationId xmlns:a16="http://schemas.microsoft.com/office/drawing/2014/main" id="{2D1296F3-2DAC-4D82-953E-0C56948C8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2332228">
            <a:off x="3661665" y="3068099"/>
            <a:ext cx="363823" cy="36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977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3F5E73-3550-4260-9F8B-853FAF4ABE03}"/>
              </a:ext>
            </a:extLst>
          </p:cNvPr>
          <p:cNvSpPr/>
          <p:nvPr/>
        </p:nvSpPr>
        <p:spPr>
          <a:xfrm>
            <a:off x="2047894" y="3127747"/>
            <a:ext cx="2198403" cy="21203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circle back to our first example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1554996" y="2526223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1046136" y="5277173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1399548" y="3259810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1151808" y="3127747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1399548" y="4200413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1151808" y="406835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3147095" y="5183078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4266735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4235969" y="5440382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1996814" y="54284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1314540" y="3090072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1534099" y="1717643"/>
            <a:ext cx="2972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4E192-C74B-461B-A183-86444F76E3EF}"/>
              </a:ext>
            </a:extLst>
          </p:cNvPr>
          <p:cNvCxnSpPr/>
          <p:nvPr/>
        </p:nvCxnSpPr>
        <p:spPr>
          <a:xfrm>
            <a:off x="2047894" y="2389126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4895B-DC92-4055-B3B1-F07350E6F061}"/>
              </a:ext>
            </a:extLst>
          </p:cNvPr>
          <p:cNvCxnSpPr/>
          <p:nvPr/>
        </p:nvCxnSpPr>
        <p:spPr>
          <a:xfrm>
            <a:off x="4266735" y="2439725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B197C1-11FA-4C2E-AEAE-065D3FD73ACD}"/>
              </a:ext>
            </a:extLst>
          </p:cNvPr>
          <p:cNvSpPr txBox="1"/>
          <p:nvPr/>
        </p:nvSpPr>
        <p:spPr>
          <a:xfrm>
            <a:off x="1440801" y="5751919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80922-5E1A-4CBB-A94E-A0533BD98BC4}"/>
              </a:ext>
            </a:extLst>
          </p:cNvPr>
          <p:cNvSpPr txBox="1"/>
          <p:nvPr/>
        </p:nvSpPr>
        <p:spPr>
          <a:xfrm>
            <a:off x="4251940" y="5731014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F3C08E-590B-4E2E-93E5-80101072EC5A}"/>
              </a:ext>
            </a:extLst>
          </p:cNvPr>
          <p:cNvSpPr/>
          <p:nvPr/>
        </p:nvSpPr>
        <p:spPr>
          <a:xfrm>
            <a:off x="6211193" y="2851539"/>
            <a:ext cx="2856628" cy="191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FB9FB2-7432-4B65-8F1C-3F90667E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61926"/>
            <a:ext cx="4800486" cy="1265821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A Function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Coefficients of x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Upper Bound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Lower Bound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Optional %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nsolas" panose="020B0609020204030204" pitchFamily="49" charset="0"/>
              </a:rPr>
              <a:t>numRectangles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1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4592C1-7142-4ACE-9928-946BCA90E28C}"/>
              </a:ext>
            </a:extLst>
          </p:cNvPr>
          <p:cNvCxnSpPr>
            <a:cxnSpLocks/>
          </p:cNvCxnSpPr>
          <p:nvPr/>
        </p:nvCxnSpPr>
        <p:spPr>
          <a:xfrm flipV="1">
            <a:off x="2047894" y="5152082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D91354-FBB1-4814-9F63-C4E15F93078B}"/>
              </a:ext>
            </a:extLst>
          </p:cNvPr>
          <p:cNvSpPr txBox="1"/>
          <p:nvPr/>
        </p:nvSpPr>
        <p:spPr>
          <a:xfrm>
            <a:off x="2830690" y="5719298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Midpoint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D66DDC-7C60-4BFE-8F36-0149D91A8A7D}"/>
              </a:ext>
            </a:extLst>
          </p:cNvPr>
          <p:cNvSpPr txBox="1"/>
          <p:nvPr/>
        </p:nvSpPr>
        <p:spPr>
          <a:xfrm>
            <a:off x="2948667" y="5469404"/>
            <a:ext cx="467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2.5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110EDA-C3DF-42CE-A621-52E553E5236A}"/>
              </a:ext>
            </a:extLst>
          </p:cNvPr>
          <p:cNvCxnSpPr>
            <a:cxnSpLocks/>
          </p:cNvCxnSpPr>
          <p:nvPr/>
        </p:nvCxnSpPr>
        <p:spPr>
          <a:xfrm>
            <a:off x="3147095" y="2906274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0E7971F-6E43-4E13-8D95-19539599DBBD}"/>
              </a:ext>
            </a:extLst>
          </p:cNvPr>
          <p:cNvSpPr/>
          <p:nvPr/>
        </p:nvSpPr>
        <p:spPr>
          <a:xfrm>
            <a:off x="3099661" y="3084159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766458-B565-4A9D-89A3-AA6E94ED71B2}"/>
              </a:ext>
            </a:extLst>
          </p:cNvPr>
          <p:cNvSpPr txBox="1"/>
          <p:nvPr/>
        </p:nvSpPr>
        <p:spPr>
          <a:xfrm>
            <a:off x="1135402" y="3024876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8.5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DA08B2-8733-4497-A8F9-2405120A3831}"/>
              </a:ext>
            </a:extLst>
          </p:cNvPr>
          <p:cNvCxnSpPr>
            <a:cxnSpLocks/>
          </p:cNvCxnSpPr>
          <p:nvPr/>
        </p:nvCxnSpPr>
        <p:spPr>
          <a:xfrm flipV="1">
            <a:off x="1440801" y="3132406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99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3F5E73-3550-4260-9F8B-853FAF4ABE03}"/>
              </a:ext>
            </a:extLst>
          </p:cNvPr>
          <p:cNvSpPr/>
          <p:nvPr/>
        </p:nvSpPr>
        <p:spPr>
          <a:xfrm>
            <a:off x="2047894" y="3127747"/>
            <a:ext cx="2198403" cy="21203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Rectangle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1554996" y="2526223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1046136" y="5277173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1399548" y="3259810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1151808" y="3127747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1399548" y="4200413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1151808" y="406835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3147095" y="5183078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4266735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4235969" y="5440382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1996814" y="54284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1314540" y="3090072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1534099" y="1717643"/>
            <a:ext cx="2972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4E192-C74B-461B-A183-86444F76E3EF}"/>
              </a:ext>
            </a:extLst>
          </p:cNvPr>
          <p:cNvCxnSpPr/>
          <p:nvPr/>
        </p:nvCxnSpPr>
        <p:spPr>
          <a:xfrm>
            <a:off x="2047894" y="2389126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4895B-DC92-4055-B3B1-F07350E6F061}"/>
              </a:ext>
            </a:extLst>
          </p:cNvPr>
          <p:cNvCxnSpPr/>
          <p:nvPr/>
        </p:nvCxnSpPr>
        <p:spPr>
          <a:xfrm>
            <a:off x="4266735" y="2439725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B197C1-11FA-4C2E-AEAE-065D3FD73ACD}"/>
              </a:ext>
            </a:extLst>
          </p:cNvPr>
          <p:cNvSpPr txBox="1"/>
          <p:nvPr/>
        </p:nvSpPr>
        <p:spPr>
          <a:xfrm>
            <a:off x="1440801" y="5751919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80922-5E1A-4CBB-A94E-A0533BD98BC4}"/>
              </a:ext>
            </a:extLst>
          </p:cNvPr>
          <p:cNvSpPr txBox="1"/>
          <p:nvPr/>
        </p:nvSpPr>
        <p:spPr>
          <a:xfrm>
            <a:off x="4251940" y="5731014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F3C08E-590B-4E2E-93E5-80101072EC5A}"/>
              </a:ext>
            </a:extLst>
          </p:cNvPr>
          <p:cNvSpPr/>
          <p:nvPr/>
        </p:nvSpPr>
        <p:spPr>
          <a:xfrm>
            <a:off x="6211193" y="2851539"/>
            <a:ext cx="2856628" cy="191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FB9FB2-7432-4B65-8F1C-3F90667E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61926"/>
            <a:ext cx="4800486" cy="1265821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A Function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Coefficients of x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Upper Bound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Lower Bound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Optional %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nsolas" panose="020B0609020204030204" pitchFamily="49" charset="0"/>
              </a:rPr>
              <a:t>numRectangles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1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4592C1-7142-4ACE-9928-946BCA90E28C}"/>
              </a:ext>
            </a:extLst>
          </p:cNvPr>
          <p:cNvCxnSpPr>
            <a:cxnSpLocks/>
          </p:cNvCxnSpPr>
          <p:nvPr/>
        </p:nvCxnSpPr>
        <p:spPr>
          <a:xfrm flipV="1">
            <a:off x="2047894" y="5152082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D91354-FBB1-4814-9F63-C4E15F93078B}"/>
              </a:ext>
            </a:extLst>
          </p:cNvPr>
          <p:cNvSpPr txBox="1"/>
          <p:nvPr/>
        </p:nvSpPr>
        <p:spPr>
          <a:xfrm>
            <a:off x="2830690" y="5719298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Midpoint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D66DDC-7C60-4BFE-8F36-0149D91A8A7D}"/>
              </a:ext>
            </a:extLst>
          </p:cNvPr>
          <p:cNvSpPr txBox="1"/>
          <p:nvPr/>
        </p:nvSpPr>
        <p:spPr>
          <a:xfrm>
            <a:off x="2948667" y="5469404"/>
            <a:ext cx="467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2.5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110EDA-C3DF-42CE-A621-52E553E5236A}"/>
              </a:ext>
            </a:extLst>
          </p:cNvPr>
          <p:cNvCxnSpPr>
            <a:cxnSpLocks/>
          </p:cNvCxnSpPr>
          <p:nvPr/>
        </p:nvCxnSpPr>
        <p:spPr>
          <a:xfrm>
            <a:off x="3147095" y="2906274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0E7971F-6E43-4E13-8D95-19539599DBBD}"/>
              </a:ext>
            </a:extLst>
          </p:cNvPr>
          <p:cNvSpPr/>
          <p:nvPr/>
        </p:nvSpPr>
        <p:spPr>
          <a:xfrm>
            <a:off x="3099661" y="3084159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766458-B565-4A9D-89A3-AA6E94ED71B2}"/>
              </a:ext>
            </a:extLst>
          </p:cNvPr>
          <p:cNvSpPr txBox="1"/>
          <p:nvPr/>
        </p:nvSpPr>
        <p:spPr>
          <a:xfrm>
            <a:off x="1135402" y="3024876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8.5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DA08B2-8733-4497-A8F9-2405120A3831}"/>
              </a:ext>
            </a:extLst>
          </p:cNvPr>
          <p:cNvCxnSpPr>
            <a:cxnSpLocks/>
          </p:cNvCxnSpPr>
          <p:nvPr/>
        </p:nvCxnSpPr>
        <p:spPr>
          <a:xfrm flipV="1">
            <a:off x="1440801" y="3132406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A1C1BB7-382B-456B-A285-5B428286F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60358"/>
              </p:ext>
            </p:extLst>
          </p:nvPr>
        </p:nvGraphicFramePr>
        <p:xfrm>
          <a:off x="5837462" y="3429000"/>
          <a:ext cx="6354538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553">
                  <a:extLst>
                    <a:ext uri="{9D8B030D-6E8A-4147-A177-3AD203B41FA5}">
                      <a16:colId xmlns:a16="http://schemas.microsoft.com/office/drawing/2014/main" val="678541571"/>
                    </a:ext>
                  </a:extLst>
                </a:gridCol>
                <a:gridCol w="2409163">
                  <a:extLst>
                    <a:ext uri="{9D8B030D-6E8A-4147-A177-3AD203B41FA5}">
                      <a16:colId xmlns:a16="http://schemas.microsoft.com/office/drawing/2014/main" val="980146157"/>
                    </a:ext>
                  </a:extLst>
                </a:gridCol>
                <a:gridCol w="2361822">
                  <a:extLst>
                    <a:ext uri="{9D8B030D-6E8A-4147-A177-3AD203B41FA5}">
                      <a16:colId xmlns:a16="http://schemas.microsoft.com/office/drawing/2014/main" val="2820105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ESTIMATE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This problem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63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Find the </a:t>
                      </a:r>
                      <a:r>
                        <a:rPr lang="en-US" sz="1200" b="1" dirty="0"/>
                        <a:t>length</a:t>
                      </a:r>
                      <a:r>
                        <a:rPr lang="en-US" sz="1200" dirty="0"/>
                        <a:t> of each rectangle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length = (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ub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lb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) /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numRect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( 4 – 1 ) / 1    </a:t>
                      </a:r>
                    </a:p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=&gt;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3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Midpoint</a:t>
                      </a:r>
                      <a:r>
                        <a:rPr lang="en-US" sz="1200" dirty="0"/>
                        <a:t> of each rectangle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midpoint = </a:t>
                      </a:r>
                    </a:p>
                    <a:p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lb</a:t>
                      </a:r>
                      <a:r>
                        <a:rPr lang="en-US" sz="800" dirty="0">
                          <a:latin typeface="Consolas" panose="020B0609020204030204" pitchFamily="49" charset="0"/>
                        </a:rPr>
                        <a:t> + (( length  / 2 ) * (</a:t>
                      </a:r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rectNum</a:t>
                      </a:r>
                      <a:r>
                        <a:rPr lang="en-US" sz="800" dirty="0">
                          <a:latin typeface="Consolas" panose="020B0609020204030204" pitchFamily="49" charset="0"/>
                        </a:rPr>
                        <a:t>*2)-1)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1 + ((4 - 1) / 2 ) * ((1*2) -1)</a:t>
                      </a:r>
                    </a:p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=&gt; 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600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Find </a:t>
                      </a:r>
                      <a:r>
                        <a:rPr lang="en-US" sz="1200" b="1" dirty="0"/>
                        <a:t>y </a:t>
                      </a:r>
                      <a:r>
                        <a:rPr lang="en-US" sz="1200" b="1" dirty="0" err="1"/>
                        <a:t>coord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dirty="0" err="1"/>
                        <a:t>ofeach</a:t>
                      </a:r>
                      <a:r>
                        <a:rPr lang="en-US" sz="1200" dirty="0"/>
                        <a:t> midpoint on the curve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yCoord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= function(midpoint)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-2(2.5)</a:t>
                      </a:r>
                      <a:r>
                        <a:rPr lang="en-US" sz="1000" baseline="30000" dirty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+ 8(2.5) + 1</a:t>
                      </a:r>
                    </a:p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=&gt; 8.5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35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Sum the </a:t>
                      </a:r>
                      <a:r>
                        <a:rPr lang="en-US" sz="1200" b="1" dirty="0"/>
                        <a:t>area</a:t>
                      </a:r>
                      <a:r>
                        <a:rPr lang="en-US" sz="1200" dirty="0"/>
                        <a:t> of each rectangle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length *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yCoord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3 * 8.5</a:t>
                      </a:r>
                      <a:endParaRPr lang="en-US" sz="1600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=&gt; 25.5</a:t>
                      </a:r>
                    </a:p>
                    <a:p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10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892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7BEF208-7BAF-4668-89C5-43FA76F61807}"/>
              </a:ext>
            </a:extLst>
          </p:cNvPr>
          <p:cNvSpPr/>
          <p:nvPr/>
        </p:nvSpPr>
        <p:spPr>
          <a:xfrm>
            <a:off x="2045486" y="3163459"/>
            <a:ext cx="1102850" cy="2092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3F5E73-3550-4260-9F8B-853FAF4ABE03}"/>
              </a:ext>
            </a:extLst>
          </p:cNvPr>
          <p:cNvSpPr/>
          <p:nvPr/>
        </p:nvSpPr>
        <p:spPr>
          <a:xfrm>
            <a:off x="3143447" y="3514892"/>
            <a:ext cx="1102850" cy="1733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Rectangles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1554996" y="2526223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1046136" y="5277173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1399548" y="3259810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1151808" y="3127747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1399548" y="4200413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1151808" y="406835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3147095" y="5183078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4266735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4235969" y="5440382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1996814" y="54284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1314540" y="3090072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1534099" y="1717643"/>
            <a:ext cx="2972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4E192-C74B-461B-A183-86444F76E3EF}"/>
              </a:ext>
            </a:extLst>
          </p:cNvPr>
          <p:cNvCxnSpPr/>
          <p:nvPr/>
        </p:nvCxnSpPr>
        <p:spPr>
          <a:xfrm>
            <a:off x="2047894" y="2389126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4895B-DC92-4055-B3B1-F07350E6F061}"/>
              </a:ext>
            </a:extLst>
          </p:cNvPr>
          <p:cNvCxnSpPr/>
          <p:nvPr/>
        </p:nvCxnSpPr>
        <p:spPr>
          <a:xfrm>
            <a:off x="4266735" y="2439725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B197C1-11FA-4C2E-AEAE-065D3FD73ACD}"/>
              </a:ext>
            </a:extLst>
          </p:cNvPr>
          <p:cNvSpPr txBox="1"/>
          <p:nvPr/>
        </p:nvSpPr>
        <p:spPr>
          <a:xfrm>
            <a:off x="1440801" y="5751919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80922-5E1A-4CBB-A94E-A0533BD98BC4}"/>
              </a:ext>
            </a:extLst>
          </p:cNvPr>
          <p:cNvSpPr txBox="1"/>
          <p:nvPr/>
        </p:nvSpPr>
        <p:spPr>
          <a:xfrm>
            <a:off x="4251940" y="5731014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F3C08E-590B-4E2E-93E5-80101072EC5A}"/>
              </a:ext>
            </a:extLst>
          </p:cNvPr>
          <p:cNvSpPr/>
          <p:nvPr/>
        </p:nvSpPr>
        <p:spPr>
          <a:xfrm>
            <a:off x="6299016" y="1861926"/>
            <a:ext cx="2856628" cy="191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FB9FB2-7432-4B65-8F1C-3F90667E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61926"/>
            <a:ext cx="4800486" cy="31300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nsolas" panose="020B0609020204030204" pitchFamily="49" charset="0"/>
              </a:rPr>
              <a:t>numRectangles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2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4592C1-7142-4ACE-9928-946BCA90E28C}"/>
              </a:ext>
            </a:extLst>
          </p:cNvPr>
          <p:cNvCxnSpPr>
            <a:cxnSpLocks/>
          </p:cNvCxnSpPr>
          <p:nvPr/>
        </p:nvCxnSpPr>
        <p:spPr>
          <a:xfrm flipV="1">
            <a:off x="2047894" y="5152082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D91354-FBB1-4814-9F63-C4E15F93078B}"/>
              </a:ext>
            </a:extLst>
          </p:cNvPr>
          <p:cNvSpPr txBox="1"/>
          <p:nvPr/>
        </p:nvSpPr>
        <p:spPr>
          <a:xfrm>
            <a:off x="2830690" y="5719298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Midpoint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D66DDC-7C60-4BFE-8F36-0149D91A8A7D}"/>
              </a:ext>
            </a:extLst>
          </p:cNvPr>
          <p:cNvSpPr txBox="1"/>
          <p:nvPr/>
        </p:nvSpPr>
        <p:spPr>
          <a:xfrm>
            <a:off x="2948667" y="5469404"/>
            <a:ext cx="467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2.5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110EDA-C3DF-42CE-A621-52E553E5236A}"/>
              </a:ext>
            </a:extLst>
          </p:cNvPr>
          <p:cNvCxnSpPr>
            <a:cxnSpLocks/>
          </p:cNvCxnSpPr>
          <p:nvPr/>
        </p:nvCxnSpPr>
        <p:spPr>
          <a:xfrm>
            <a:off x="3782525" y="2877785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0E7971F-6E43-4E13-8D95-19539599DBBD}"/>
              </a:ext>
            </a:extLst>
          </p:cNvPr>
          <p:cNvSpPr/>
          <p:nvPr/>
        </p:nvSpPr>
        <p:spPr>
          <a:xfrm>
            <a:off x="3744997" y="3450102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766458-B565-4A9D-89A3-AA6E94ED71B2}"/>
              </a:ext>
            </a:extLst>
          </p:cNvPr>
          <p:cNvSpPr txBox="1"/>
          <p:nvPr/>
        </p:nvSpPr>
        <p:spPr>
          <a:xfrm>
            <a:off x="1135402" y="3024876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8.75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DA08B2-8733-4497-A8F9-2405120A3831}"/>
              </a:ext>
            </a:extLst>
          </p:cNvPr>
          <p:cNvCxnSpPr>
            <a:cxnSpLocks/>
          </p:cNvCxnSpPr>
          <p:nvPr/>
        </p:nvCxnSpPr>
        <p:spPr>
          <a:xfrm flipV="1">
            <a:off x="1440801" y="3163730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A1C1BB7-382B-456B-A285-5B428286F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752579"/>
              </p:ext>
            </p:extLst>
          </p:nvPr>
        </p:nvGraphicFramePr>
        <p:xfrm>
          <a:off x="5596199" y="2183971"/>
          <a:ext cx="6277046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463">
                  <a:extLst>
                    <a:ext uri="{9D8B030D-6E8A-4147-A177-3AD203B41FA5}">
                      <a16:colId xmlns:a16="http://schemas.microsoft.com/office/drawing/2014/main" val="678541571"/>
                    </a:ext>
                  </a:extLst>
                </a:gridCol>
                <a:gridCol w="2364784">
                  <a:extLst>
                    <a:ext uri="{9D8B030D-6E8A-4147-A177-3AD203B41FA5}">
                      <a16:colId xmlns:a16="http://schemas.microsoft.com/office/drawing/2014/main" val="980146157"/>
                    </a:ext>
                  </a:extLst>
                </a:gridCol>
                <a:gridCol w="2228799">
                  <a:extLst>
                    <a:ext uri="{9D8B030D-6E8A-4147-A177-3AD203B41FA5}">
                      <a16:colId xmlns:a16="http://schemas.microsoft.com/office/drawing/2014/main" val="2820105163"/>
                    </a:ext>
                  </a:extLst>
                </a:gridCol>
              </a:tblGrid>
              <a:tr h="269827">
                <a:tc>
                  <a:txBody>
                    <a:bodyPr/>
                    <a:lstStyle/>
                    <a:p>
                      <a:r>
                        <a:rPr lang="en-US" sz="1200" dirty="0"/>
                        <a:t>ESTIMATE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This problem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638220"/>
                  </a:ext>
                </a:extLst>
              </a:tr>
              <a:tr h="425455">
                <a:tc>
                  <a:txBody>
                    <a:bodyPr/>
                    <a:lstStyle/>
                    <a:p>
                      <a:r>
                        <a:rPr lang="en-US" sz="1200" dirty="0"/>
                        <a:t>Find the </a:t>
                      </a:r>
                      <a:r>
                        <a:rPr lang="en-US" sz="1200" b="1" dirty="0"/>
                        <a:t>length</a:t>
                      </a:r>
                      <a:r>
                        <a:rPr lang="en-US" sz="1200" dirty="0"/>
                        <a:t> of each rectangle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length = (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ub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lb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) /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numRect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(4 – 1) / 2   </a:t>
                      </a:r>
                    </a:p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=&gt; 1.5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30600"/>
                  </a:ext>
                </a:extLst>
              </a:tr>
              <a:tr h="1077818">
                <a:tc>
                  <a:txBody>
                    <a:bodyPr/>
                    <a:lstStyle/>
                    <a:p>
                      <a:r>
                        <a:rPr lang="en-US" sz="1200" b="1" dirty="0"/>
                        <a:t>Midpoint</a:t>
                      </a:r>
                      <a:r>
                        <a:rPr lang="en-US" sz="1200" dirty="0"/>
                        <a:t> of each rectangle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midpoint = </a:t>
                      </a:r>
                    </a:p>
                    <a:p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lb</a:t>
                      </a:r>
                      <a:r>
                        <a:rPr lang="en-US" sz="800" dirty="0">
                          <a:latin typeface="Consolas" panose="020B0609020204030204" pitchFamily="49" charset="0"/>
                        </a:rPr>
                        <a:t> + (( length  / 2 ) * (</a:t>
                      </a:r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rectNum</a:t>
                      </a:r>
                      <a:r>
                        <a:rPr lang="en-US" sz="800" dirty="0">
                          <a:latin typeface="Consolas" panose="020B0609020204030204" pitchFamily="49" charset="0"/>
                        </a:rPr>
                        <a:t>*2)-1)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latin typeface="Consolas" panose="020B0609020204030204" pitchFamily="49" charset="0"/>
                        </a:rPr>
                        <a:t>rectNum</a:t>
                      </a:r>
                      <a:r>
                        <a:rPr lang="en-US" sz="1000" b="1" dirty="0">
                          <a:latin typeface="Consolas" panose="020B0609020204030204" pitchFamily="49" charset="0"/>
                        </a:rPr>
                        <a:t> = 1</a:t>
                      </a:r>
                    </a:p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1 + ( (1.5/2) * 1 )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1.75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endParaRPr lang="en-US" sz="1000" dirty="0"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000" b="1" dirty="0" err="1">
                          <a:latin typeface="Consolas" panose="020B0609020204030204" pitchFamily="49" charset="0"/>
                        </a:rPr>
                        <a:t>rectNum</a:t>
                      </a:r>
                      <a:r>
                        <a:rPr lang="en-US" sz="1000" b="1" dirty="0">
                          <a:latin typeface="Consolas" panose="020B0609020204030204" pitchFamily="49" charset="0"/>
                        </a:rPr>
                        <a:t> =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1 + ( (1.5/2) * 3 )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3.25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6003156"/>
                  </a:ext>
                </a:extLst>
              </a:tr>
              <a:tr h="1077818">
                <a:tc>
                  <a:txBody>
                    <a:bodyPr/>
                    <a:lstStyle/>
                    <a:p>
                      <a:r>
                        <a:rPr lang="en-US" sz="1200" dirty="0"/>
                        <a:t>Find </a:t>
                      </a:r>
                      <a:r>
                        <a:rPr lang="en-US" sz="1200" b="1" dirty="0"/>
                        <a:t>y </a:t>
                      </a:r>
                      <a:r>
                        <a:rPr lang="en-US" sz="1200" b="1" dirty="0" err="1"/>
                        <a:t>coord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dirty="0"/>
                        <a:t>of each midpoint on the curve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yCoord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= function(midpoint)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latin typeface="Consolas" panose="020B0609020204030204" pitchFamily="49" charset="0"/>
                        </a:rPr>
                        <a:t>rectNum</a:t>
                      </a:r>
                      <a:r>
                        <a:rPr lang="en-US" sz="1000" b="1" dirty="0">
                          <a:latin typeface="Consolas" panose="020B0609020204030204" pitchFamily="49" charset="0"/>
                        </a:rPr>
                        <a:t> = 1</a:t>
                      </a:r>
                    </a:p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-2(1.75)</a:t>
                      </a:r>
                      <a:r>
                        <a:rPr lang="en-US" sz="1000" baseline="30000" dirty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+ 8(1.75) + 1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8.75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endParaRPr lang="en-US" sz="10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00" b="1" dirty="0" err="1">
                          <a:latin typeface="Consolas" panose="020B0609020204030204" pitchFamily="49" charset="0"/>
                        </a:rPr>
                        <a:t>rectNum</a:t>
                      </a:r>
                      <a:r>
                        <a:rPr lang="en-US" sz="1000" b="1" dirty="0">
                          <a:latin typeface="Consolas" panose="020B0609020204030204" pitchFamily="49" charset="0"/>
                        </a:rPr>
                        <a:t> =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-2(3.25)</a:t>
                      </a:r>
                      <a:r>
                        <a:rPr lang="en-US" sz="1000" baseline="30000" dirty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+ 8(3.25) + 1</a:t>
                      </a:r>
                    </a:p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=&gt; 5.875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359782"/>
                  </a:ext>
                </a:extLst>
              </a:tr>
              <a:tr h="1536507">
                <a:tc>
                  <a:txBody>
                    <a:bodyPr/>
                    <a:lstStyle/>
                    <a:p>
                      <a:r>
                        <a:rPr lang="en-US" sz="1200" dirty="0"/>
                        <a:t>Sum the </a:t>
                      </a:r>
                      <a:r>
                        <a:rPr lang="en-US" sz="1200" b="1" dirty="0"/>
                        <a:t>area</a:t>
                      </a:r>
                      <a:r>
                        <a:rPr lang="en-US" sz="1200" dirty="0"/>
                        <a:t> of each rectangle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length *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yCoord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>
                          <a:latin typeface="Consolas" panose="020B0609020204030204" pitchFamily="49" charset="0"/>
                        </a:rPr>
                        <a:t>rectNum</a:t>
                      </a:r>
                      <a:r>
                        <a:rPr lang="en-US" sz="1000" b="1" dirty="0">
                          <a:latin typeface="Consolas" panose="020B0609020204030204" pitchFamily="49" charset="0"/>
                        </a:rPr>
                        <a:t> =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1.5 * 8.75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Þ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13.3125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Þ"/>
                        <a:tabLst/>
                        <a:defRPr/>
                      </a:pPr>
                      <a:endParaRPr lang="en-US" sz="10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>
                          <a:latin typeface="Consolas" panose="020B0609020204030204" pitchFamily="49" charset="0"/>
                        </a:rPr>
                        <a:t>rectNum</a:t>
                      </a:r>
                      <a:r>
                        <a:rPr lang="en-US" sz="1000" b="1" dirty="0">
                          <a:latin typeface="Consolas" panose="020B0609020204030204" pitchFamily="49" charset="0"/>
                        </a:rPr>
                        <a:t> =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1.5 * 5.875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Þ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8.8125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Þ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22.125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101826"/>
                  </a:ext>
                </a:extLst>
              </a:tr>
            </a:tbl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26B1BA-EF41-412C-9F65-C4B7A81ABBBF}"/>
              </a:ext>
            </a:extLst>
          </p:cNvPr>
          <p:cNvCxnSpPr>
            <a:cxnSpLocks/>
          </p:cNvCxnSpPr>
          <p:nvPr/>
        </p:nvCxnSpPr>
        <p:spPr>
          <a:xfrm flipV="1">
            <a:off x="1440801" y="3507343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C82FEE2-BF7D-482A-99D7-6F824E6E2ABD}"/>
              </a:ext>
            </a:extLst>
          </p:cNvPr>
          <p:cNvCxnSpPr>
            <a:cxnSpLocks/>
          </p:cNvCxnSpPr>
          <p:nvPr/>
        </p:nvCxnSpPr>
        <p:spPr>
          <a:xfrm>
            <a:off x="2524580" y="2852104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22AD736-C2A1-4FC0-A097-9FC981AE0A79}"/>
              </a:ext>
            </a:extLst>
          </p:cNvPr>
          <p:cNvSpPr/>
          <p:nvPr/>
        </p:nvSpPr>
        <p:spPr>
          <a:xfrm>
            <a:off x="2503792" y="3122804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9B962E-4F89-41BE-A397-0C2F4914A151}"/>
              </a:ext>
            </a:extLst>
          </p:cNvPr>
          <p:cNvSpPr txBox="1"/>
          <p:nvPr/>
        </p:nvSpPr>
        <p:spPr>
          <a:xfrm>
            <a:off x="1033704" y="3418386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5.875</a:t>
            </a:r>
          </a:p>
        </p:txBody>
      </p:sp>
    </p:spTree>
    <p:extLst>
      <p:ext uri="{BB962C8B-B14F-4D97-AF65-F5344CB8AC3E}">
        <p14:creationId xmlns:p14="http://schemas.microsoft.com/office/powerpoint/2010/main" val="337837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B69D-B8DD-4287-8D97-FADF4C3D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813F-8677-40DF-98E2-0EAAAEFB5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assignment05 on </a:t>
            </a:r>
            <a:r>
              <a:rPr lang="en-US" dirty="0" err="1"/>
              <a:t>volosin.lmu.build</a:t>
            </a:r>
            <a:r>
              <a:rPr lang="en-US" dirty="0"/>
              <a:t> before you begin</a:t>
            </a:r>
          </a:p>
        </p:txBody>
      </p:sp>
    </p:spTree>
    <p:extLst>
      <p:ext uri="{BB962C8B-B14F-4D97-AF65-F5344CB8AC3E}">
        <p14:creationId xmlns:p14="http://schemas.microsoft.com/office/powerpoint/2010/main" val="1488242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7BEF208-7BAF-4668-89C5-43FA76F61807}"/>
              </a:ext>
            </a:extLst>
          </p:cNvPr>
          <p:cNvSpPr/>
          <p:nvPr/>
        </p:nvSpPr>
        <p:spPr>
          <a:xfrm>
            <a:off x="7562880" y="2672680"/>
            <a:ext cx="1102850" cy="2092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3F5E73-3550-4260-9F8B-853FAF4ABE03}"/>
              </a:ext>
            </a:extLst>
          </p:cNvPr>
          <p:cNvSpPr/>
          <p:nvPr/>
        </p:nvSpPr>
        <p:spPr>
          <a:xfrm>
            <a:off x="8660841" y="3024113"/>
            <a:ext cx="1102850" cy="1733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%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7072390" y="2035444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6563530" y="4786394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6916942" y="2769031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6669202" y="26369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6916942" y="3709634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6669202" y="3577571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8664489" y="4692299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9784129" y="468307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9753363" y="4949603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7514208" y="4937689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6831934" y="2599293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4E192-C74B-461B-A183-86444F76E3EF}"/>
              </a:ext>
            </a:extLst>
          </p:cNvPr>
          <p:cNvCxnSpPr/>
          <p:nvPr/>
        </p:nvCxnSpPr>
        <p:spPr>
          <a:xfrm>
            <a:off x="7565288" y="1898347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4895B-DC92-4055-B3B1-F07350E6F061}"/>
              </a:ext>
            </a:extLst>
          </p:cNvPr>
          <p:cNvCxnSpPr/>
          <p:nvPr/>
        </p:nvCxnSpPr>
        <p:spPr>
          <a:xfrm>
            <a:off x="9784129" y="1948946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B197C1-11FA-4C2E-AEAE-065D3FD73ACD}"/>
              </a:ext>
            </a:extLst>
          </p:cNvPr>
          <p:cNvSpPr txBox="1"/>
          <p:nvPr/>
        </p:nvSpPr>
        <p:spPr>
          <a:xfrm>
            <a:off x="6958195" y="5261140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80922-5E1A-4CBB-A94E-A0533BD98BC4}"/>
              </a:ext>
            </a:extLst>
          </p:cNvPr>
          <p:cNvSpPr txBox="1"/>
          <p:nvPr/>
        </p:nvSpPr>
        <p:spPr>
          <a:xfrm>
            <a:off x="9769334" y="5240235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4592C1-7142-4ACE-9928-946BCA90E28C}"/>
              </a:ext>
            </a:extLst>
          </p:cNvPr>
          <p:cNvCxnSpPr>
            <a:cxnSpLocks/>
          </p:cNvCxnSpPr>
          <p:nvPr/>
        </p:nvCxnSpPr>
        <p:spPr>
          <a:xfrm flipV="1">
            <a:off x="7565288" y="4661303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D91354-FBB1-4814-9F63-C4E15F93078B}"/>
              </a:ext>
            </a:extLst>
          </p:cNvPr>
          <p:cNvSpPr txBox="1"/>
          <p:nvPr/>
        </p:nvSpPr>
        <p:spPr>
          <a:xfrm>
            <a:off x="8348084" y="5228519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Midpoint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D66DDC-7C60-4BFE-8F36-0149D91A8A7D}"/>
              </a:ext>
            </a:extLst>
          </p:cNvPr>
          <p:cNvSpPr txBox="1"/>
          <p:nvPr/>
        </p:nvSpPr>
        <p:spPr>
          <a:xfrm>
            <a:off x="8466061" y="4978625"/>
            <a:ext cx="467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2.5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110EDA-C3DF-42CE-A621-52E553E5236A}"/>
              </a:ext>
            </a:extLst>
          </p:cNvPr>
          <p:cNvCxnSpPr>
            <a:cxnSpLocks/>
          </p:cNvCxnSpPr>
          <p:nvPr/>
        </p:nvCxnSpPr>
        <p:spPr>
          <a:xfrm>
            <a:off x="9299919" y="2387006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0E7971F-6E43-4E13-8D95-19539599DBBD}"/>
              </a:ext>
            </a:extLst>
          </p:cNvPr>
          <p:cNvSpPr/>
          <p:nvPr/>
        </p:nvSpPr>
        <p:spPr>
          <a:xfrm>
            <a:off x="9262391" y="2959323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766458-B565-4A9D-89A3-AA6E94ED71B2}"/>
              </a:ext>
            </a:extLst>
          </p:cNvPr>
          <p:cNvSpPr txBox="1"/>
          <p:nvPr/>
        </p:nvSpPr>
        <p:spPr>
          <a:xfrm>
            <a:off x="6652796" y="2534097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8.75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DA08B2-8733-4497-A8F9-2405120A3831}"/>
              </a:ext>
            </a:extLst>
          </p:cNvPr>
          <p:cNvCxnSpPr>
            <a:cxnSpLocks/>
          </p:cNvCxnSpPr>
          <p:nvPr/>
        </p:nvCxnSpPr>
        <p:spPr>
          <a:xfrm flipV="1">
            <a:off x="6958195" y="2672951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26B1BA-EF41-412C-9F65-C4B7A81ABBBF}"/>
              </a:ext>
            </a:extLst>
          </p:cNvPr>
          <p:cNvCxnSpPr>
            <a:cxnSpLocks/>
          </p:cNvCxnSpPr>
          <p:nvPr/>
        </p:nvCxnSpPr>
        <p:spPr>
          <a:xfrm flipV="1">
            <a:off x="6958195" y="3016564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C82FEE2-BF7D-482A-99D7-6F824E6E2ABD}"/>
              </a:ext>
            </a:extLst>
          </p:cNvPr>
          <p:cNvCxnSpPr>
            <a:cxnSpLocks/>
          </p:cNvCxnSpPr>
          <p:nvPr/>
        </p:nvCxnSpPr>
        <p:spPr>
          <a:xfrm>
            <a:off x="8041974" y="2361325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22AD736-C2A1-4FC0-A097-9FC981AE0A79}"/>
              </a:ext>
            </a:extLst>
          </p:cNvPr>
          <p:cNvSpPr/>
          <p:nvPr/>
        </p:nvSpPr>
        <p:spPr>
          <a:xfrm>
            <a:off x="8021186" y="2632025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9B962E-4F89-41BE-A397-0C2F4914A151}"/>
              </a:ext>
            </a:extLst>
          </p:cNvPr>
          <p:cNvSpPr txBox="1"/>
          <p:nvPr/>
        </p:nvSpPr>
        <p:spPr>
          <a:xfrm>
            <a:off x="6551098" y="2927607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5.875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0868B3-AD1F-4EE8-93B9-A692A2C9C398}"/>
              </a:ext>
            </a:extLst>
          </p:cNvPr>
          <p:cNvSpPr/>
          <p:nvPr/>
        </p:nvSpPr>
        <p:spPr>
          <a:xfrm>
            <a:off x="2330882" y="2632025"/>
            <a:ext cx="2198403" cy="21203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12BD3E-E4BC-4913-941C-D5C3C9A92E67}"/>
              </a:ext>
            </a:extLst>
          </p:cNvPr>
          <p:cNvCxnSpPr/>
          <p:nvPr/>
        </p:nvCxnSpPr>
        <p:spPr>
          <a:xfrm>
            <a:off x="1837984" y="2030501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CF1ABF-A56C-43D3-A03A-6E6473F2221B}"/>
              </a:ext>
            </a:extLst>
          </p:cNvPr>
          <p:cNvCxnSpPr>
            <a:cxnSpLocks/>
          </p:cNvCxnSpPr>
          <p:nvPr/>
        </p:nvCxnSpPr>
        <p:spPr>
          <a:xfrm flipH="1">
            <a:off x="1329124" y="4781451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26E662-58AC-452E-BA82-266866A180E0}"/>
              </a:ext>
            </a:extLst>
          </p:cNvPr>
          <p:cNvCxnSpPr/>
          <p:nvPr/>
        </p:nvCxnSpPr>
        <p:spPr>
          <a:xfrm>
            <a:off x="1682536" y="2764088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850E21A-4501-4FA7-8265-0B893743E76B}"/>
              </a:ext>
            </a:extLst>
          </p:cNvPr>
          <p:cNvSpPr txBox="1"/>
          <p:nvPr/>
        </p:nvSpPr>
        <p:spPr>
          <a:xfrm>
            <a:off x="1434796" y="2632025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1FF35A-DE5C-4700-8FD7-0FFB533A2FDD}"/>
              </a:ext>
            </a:extLst>
          </p:cNvPr>
          <p:cNvCxnSpPr/>
          <p:nvPr/>
        </p:nvCxnSpPr>
        <p:spPr>
          <a:xfrm>
            <a:off x="1682536" y="3704691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610DF93-F483-4777-A6AF-46560FE584BA}"/>
              </a:ext>
            </a:extLst>
          </p:cNvPr>
          <p:cNvSpPr txBox="1"/>
          <p:nvPr/>
        </p:nvSpPr>
        <p:spPr>
          <a:xfrm>
            <a:off x="1434796" y="357262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A057937-C055-4FDC-949E-342AF9B25FE9}"/>
              </a:ext>
            </a:extLst>
          </p:cNvPr>
          <p:cNvCxnSpPr>
            <a:cxnSpLocks/>
          </p:cNvCxnSpPr>
          <p:nvPr/>
        </p:nvCxnSpPr>
        <p:spPr>
          <a:xfrm flipV="1">
            <a:off x="3430083" y="4687356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96E0D4C-BB6F-4EC1-9676-29160F5C6593}"/>
              </a:ext>
            </a:extLst>
          </p:cNvPr>
          <p:cNvCxnSpPr>
            <a:cxnSpLocks/>
          </p:cNvCxnSpPr>
          <p:nvPr/>
        </p:nvCxnSpPr>
        <p:spPr>
          <a:xfrm flipV="1">
            <a:off x="4549723" y="4678128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14CAB18-1FFB-4BE0-ABF2-EF34CF3B1BA4}"/>
              </a:ext>
            </a:extLst>
          </p:cNvPr>
          <p:cNvSpPr txBox="1"/>
          <p:nvPr/>
        </p:nvSpPr>
        <p:spPr>
          <a:xfrm>
            <a:off x="4518957" y="494466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61B977-4A70-4C63-AF7D-76E3AC99E084}"/>
              </a:ext>
            </a:extLst>
          </p:cNvPr>
          <p:cNvSpPr txBox="1"/>
          <p:nvPr/>
        </p:nvSpPr>
        <p:spPr>
          <a:xfrm>
            <a:off x="2279802" y="4932746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27CD73EF-E1AF-4A3E-86D0-63E50ACF80F4}"/>
              </a:ext>
            </a:extLst>
          </p:cNvPr>
          <p:cNvSpPr/>
          <p:nvPr/>
        </p:nvSpPr>
        <p:spPr>
          <a:xfrm>
            <a:off x="1597528" y="2594350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488DE21-5660-4E87-80B1-DE354F8D480A}"/>
              </a:ext>
            </a:extLst>
          </p:cNvPr>
          <p:cNvCxnSpPr/>
          <p:nvPr/>
        </p:nvCxnSpPr>
        <p:spPr>
          <a:xfrm>
            <a:off x="2330882" y="1893404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D385273-AF31-474C-BA8B-21AE619758DC}"/>
              </a:ext>
            </a:extLst>
          </p:cNvPr>
          <p:cNvCxnSpPr/>
          <p:nvPr/>
        </p:nvCxnSpPr>
        <p:spPr>
          <a:xfrm>
            <a:off x="4549723" y="1944003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E0D7F40-F593-4A48-8037-0E1C4FE93FCC}"/>
              </a:ext>
            </a:extLst>
          </p:cNvPr>
          <p:cNvSpPr txBox="1"/>
          <p:nvPr/>
        </p:nvSpPr>
        <p:spPr>
          <a:xfrm>
            <a:off x="1723789" y="5256197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E5E536-7B33-457A-A8D1-8D21F4E2E48C}"/>
              </a:ext>
            </a:extLst>
          </p:cNvPr>
          <p:cNvSpPr txBox="1"/>
          <p:nvPr/>
        </p:nvSpPr>
        <p:spPr>
          <a:xfrm>
            <a:off x="4534928" y="5235292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6F1FCBB-CBCE-4191-A924-7174AF7BC601}"/>
              </a:ext>
            </a:extLst>
          </p:cNvPr>
          <p:cNvCxnSpPr>
            <a:cxnSpLocks/>
          </p:cNvCxnSpPr>
          <p:nvPr/>
        </p:nvCxnSpPr>
        <p:spPr>
          <a:xfrm flipV="1">
            <a:off x="2330882" y="465636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2C1AD4-C3DA-44D6-AF22-D0C12159E60B}"/>
              </a:ext>
            </a:extLst>
          </p:cNvPr>
          <p:cNvSpPr txBox="1"/>
          <p:nvPr/>
        </p:nvSpPr>
        <p:spPr>
          <a:xfrm>
            <a:off x="3113678" y="5223576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Midpoint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39D68C-59DA-4CD1-B400-0E02BA1BF766}"/>
              </a:ext>
            </a:extLst>
          </p:cNvPr>
          <p:cNvSpPr txBox="1"/>
          <p:nvPr/>
        </p:nvSpPr>
        <p:spPr>
          <a:xfrm>
            <a:off x="3231655" y="4973682"/>
            <a:ext cx="467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2.5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474F8D-7559-4659-9167-056FEBAB73B1}"/>
              </a:ext>
            </a:extLst>
          </p:cNvPr>
          <p:cNvCxnSpPr>
            <a:cxnSpLocks/>
          </p:cNvCxnSpPr>
          <p:nvPr/>
        </p:nvCxnSpPr>
        <p:spPr>
          <a:xfrm>
            <a:off x="3430083" y="2410552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4324E74-0552-4FE7-A81F-8620D1A959F3}"/>
              </a:ext>
            </a:extLst>
          </p:cNvPr>
          <p:cNvSpPr/>
          <p:nvPr/>
        </p:nvSpPr>
        <p:spPr>
          <a:xfrm>
            <a:off x="3382649" y="2588437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C2AE97-B5C4-47D0-9F63-72F431A0D807}"/>
              </a:ext>
            </a:extLst>
          </p:cNvPr>
          <p:cNvSpPr txBox="1"/>
          <p:nvPr/>
        </p:nvSpPr>
        <p:spPr>
          <a:xfrm>
            <a:off x="1418390" y="2529154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8.5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23114A-553F-4C0E-A7D2-B5F50544862E}"/>
              </a:ext>
            </a:extLst>
          </p:cNvPr>
          <p:cNvCxnSpPr>
            <a:cxnSpLocks/>
          </p:cNvCxnSpPr>
          <p:nvPr/>
        </p:nvCxnSpPr>
        <p:spPr>
          <a:xfrm flipV="1">
            <a:off x="1723789" y="2636684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7B95D4D-20B4-4886-8434-0DCB058D0E15}"/>
              </a:ext>
            </a:extLst>
          </p:cNvPr>
          <p:cNvSpPr/>
          <p:nvPr/>
        </p:nvSpPr>
        <p:spPr>
          <a:xfrm>
            <a:off x="5067340" y="1156460"/>
            <a:ext cx="2856628" cy="191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52DF9209-2076-4E9A-A69B-8E4D994F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570" y="368822"/>
            <a:ext cx="4800486" cy="1265821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A Function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Coefficients of x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Upper Bound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Lower Bound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Optional %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nsolas" panose="020B0609020204030204" pitchFamily="49" charset="0"/>
              </a:rPr>
              <a:t>numRectangles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1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62505FDD-92C7-4373-9586-1F4D59961579}"/>
              </a:ext>
            </a:extLst>
          </p:cNvPr>
          <p:cNvSpPr txBox="1">
            <a:spLocks/>
          </p:cNvSpPr>
          <p:nvPr/>
        </p:nvSpPr>
        <p:spPr>
          <a:xfrm>
            <a:off x="2126471" y="2040718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25.5 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7DD86C6D-AF5B-4FB1-90B5-4D7591C9DEE0}"/>
              </a:ext>
            </a:extLst>
          </p:cNvPr>
          <p:cNvSpPr txBox="1">
            <a:spLocks/>
          </p:cNvSpPr>
          <p:nvPr/>
        </p:nvSpPr>
        <p:spPr>
          <a:xfrm>
            <a:off x="7338447" y="2010068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22.125 </a:t>
            </a:r>
          </a:p>
        </p:txBody>
      </p:sp>
    </p:spTree>
    <p:extLst>
      <p:ext uri="{BB962C8B-B14F-4D97-AF65-F5344CB8AC3E}">
        <p14:creationId xmlns:p14="http://schemas.microsoft.com/office/powerpoint/2010/main" val="2426968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7BEF208-7BAF-4668-89C5-43FA76F61807}"/>
              </a:ext>
            </a:extLst>
          </p:cNvPr>
          <p:cNvSpPr/>
          <p:nvPr/>
        </p:nvSpPr>
        <p:spPr>
          <a:xfrm>
            <a:off x="7562880" y="2672680"/>
            <a:ext cx="1102850" cy="2092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3F5E73-3550-4260-9F8B-853FAF4ABE03}"/>
              </a:ext>
            </a:extLst>
          </p:cNvPr>
          <p:cNvSpPr/>
          <p:nvPr/>
        </p:nvSpPr>
        <p:spPr>
          <a:xfrm>
            <a:off x="8660841" y="3024113"/>
            <a:ext cx="1102850" cy="1733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%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7072390" y="2035444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6563530" y="4786394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6916942" y="2769031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6669202" y="26369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6916942" y="3709634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6669202" y="3577571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8664489" y="4692299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9784129" y="468307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9753363" y="4949603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7514208" y="4937689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6831934" y="2599293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4E192-C74B-461B-A183-86444F76E3EF}"/>
              </a:ext>
            </a:extLst>
          </p:cNvPr>
          <p:cNvCxnSpPr/>
          <p:nvPr/>
        </p:nvCxnSpPr>
        <p:spPr>
          <a:xfrm>
            <a:off x="7565288" y="1898347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4895B-DC92-4055-B3B1-F07350E6F061}"/>
              </a:ext>
            </a:extLst>
          </p:cNvPr>
          <p:cNvCxnSpPr/>
          <p:nvPr/>
        </p:nvCxnSpPr>
        <p:spPr>
          <a:xfrm>
            <a:off x="9784129" y="1948946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B197C1-11FA-4C2E-AEAE-065D3FD73ACD}"/>
              </a:ext>
            </a:extLst>
          </p:cNvPr>
          <p:cNvSpPr txBox="1"/>
          <p:nvPr/>
        </p:nvSpPr>
        <p:spPr>
          <a:xfrm>
            <a:off x="6958195" y="5261140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80922-5E1A-4CBB-A94E-A0533BD98BC4}"/>
              </a:ext>
            </a:extLst>
          </p:cNvPr>
          <p:cNvSpPr txBox="1"/>
          <p:nvPr/>
        </p:nvSpPr>
        <p:spPr>
          <a:xfrm>
            <a:off x="9769334" y="5240235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4592C1-7142-4ACE-9928-946BCA90E28C}"/>
              </a:ext>
            </a:extLst>
          </p:cNvPr>
          <p:cNvCxnSpPr>
            <a:cxnSpLocks/>
          </p:cNvCxnSpPr>
          <p:nvPr/>
        </p:nvCxnSpPr>
        <p:spPr>
          <a:xfrm flipV="1">
            <a:off x="7565288" y="4661303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D91354-FBB1-4814-9F63-C4E15F93078B}"/>
              </a:ext>
            </a:extLst>
          </p:cNvPr>
          <p:cNvSpPr txBox="1"/>
          <p:nvPr/>
        </p:nvSpPr>
        <p:spPr>
          <a:xfrm>
            <a:off x="8348084" y="5228519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Midpoint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D66DDC-7C60-4BFE-8F36-0149D91A8A7D}"/>
              </a:ext>
            </a:extLst>
          </p:cNvPr>
          <p:cNvSpPr txBox="1"/>
          <p:nvPr/>
        </p:nvSpPr>
        <p:spPr>
          <a:xfrm>
            <a:off x="8466061" y="4978625"/>
            <a:ext cx="467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2.5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110EDA-C3DF-42CE-A621-52E553E5236A}"/>
              </a:ext>
            </a:extLst>
          </p:cNvPr>
          <p:cNvCxnSpPr>
            <a:cxnSpLocks/>
          </p:cNvCxnSpPr>
          <p:nvPr/>
        </p:nvCxnSpPr>
        <p:spPr>
          <a:xfrm>
            <a:off x="9299919" y="2387006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0E7971F-6E43-4E13-8D95-19539599DBBD}"/>
              </a:ext>
            </a:extLst>
          </p:cNvPr>
          <p:cNvSpPr/>
          <p:nvPr/>
        </p:nvSpPr>
        <p:spPr>
          <a:xfrm>
            <a:off x="9262391" y="2959323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766458-B565-4A9D-89A3-AA6E94ED71B2}"/>
              </a:ext>
            </a:extLst>
          </p:cNvPr>
          <p:cNvSpPr txBox="1"/>
          <p:nvPr/>
        </p:nvSpPr>
        <p:spPr>
          <a:xfrm>
            <a:off x="6652796" y="2534097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8.75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DA08B2-8733-4497-A8F9-2405120A3831}"/>
              </a:ext>
            </a:extLst>
          </p:cNvPr>
          <p:cNvCxnSpPr>
            <a:cxnSpLocks/>
          </p:cNvCxnSpPr>
          <p:nvPr/>
        </p:nvCxnSpPr>
        <p:spPr>
          <a:xfrm flipV="1">
            <a:off x="6958195" y="2672951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26B1BA-EF41-412C-9F65-C4B7A81ABBBF}"/>
              </a:ext>
            </a:extLst>
          </p:cNvPr>
          <p:cNvCxnSpPr>
            <a:cxnSpLocks/>
          </p:cNvCxnSpPr>
          <p:nvPr/>
        </p:nvCxnSpPr>
        <p:spPr>
          <a:xfrm flipV="1">
            <a:off x="6958195" y="3016564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C82FEE2-BF7D-482A-99D7-6F824E6E2ABD}"/>
              </a:ext>
            </a:extLst>
          </p:cNvPr>
          <p:cNvCxnSpPr>
            <a:cxnSpLocks/>
          </p:cNvCxnSpPr>
          <p:nvPr/>
        </p:nvCxnSpPr>
        <p:spPr>
          <a:xfrm>
            <a:off x="8041974" y="2361325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22AD736-C2A1-4FC0-A097-9FC981AE0A79}"/>
              </a:ext>
            </a:extLst>
          </p:cNvPr>
          <p:cNvSpPr/>
          <p:nvPr/>
        </p:nvSpPr>
        <p:spPr>
          <a:xfrm>
            <a:off x="8021186" y="2632025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9B962E-4F89-41BE-A397-0C2F4914A151}"/>
              </a:ext>
            </a:extLst>
          </p:cNvPr>
          <p:cNvSpPr txBox="1"/>
          <p:nvPr/>
        </p:nvSpPr>
        <p:spPr>
          <a:xfrm>
            <a:off x="6551098" y="2927607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5.875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0868B3-AD1F-4EE8-93B9-A692A2C9C398}"/>
              </a:ext>
            </a:extLst>
          </p:cNvPr>
          <p:cNvSpPr/>
          <p:nvPr/>
        </p:nvSpPr>
        <p:spPr>
          <a:xfrm>
            <a:off x="2330882" y="2632025"/>
            <a:ext cx="2198403" cy="21203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12BD3E-E4BC-4913-941C-D5C3C9A92E67}"/>
              </a:ext>
            </a:extLst>
          </p:cNvPr>
          <p:cNvCxnSpPr/>
          <p:nvPr/>
        </p:nvCxnSpPr>
        <p:spPr>
          <a:xfrm>
            <a:off x="1837984" y="2030501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CF1ABF-A56C-43D3-A03A-6E6473F2221B}"/>
              </a:ext>
            </a:extLst>
          </p:cNvPr>
          <p:cNvCxnSpPr>
            <a:cxnSpLocks/>
          </p:cNvCxnSpPr>
          <p:nvPr/>
        </p:nvCxnSpPr>
        <p:spPr>
          <a:xfrm flipH="1">
            <a:off x="1329124" y="4781451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26E662-58AC-452E-BA82-266866A180E0}"/>
              </a:ext>
            </a:extLst>
          </p:cNvPr>
          <p:cNvCxnSpPr/>
          <p:nvPr/>
        </p:nvCxnSpPr>
        <p:spPr>
          <a:xfrm>
            <a:off x="1682536" y="2764088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850E21A-4501-4FA7-8265-0B893743E76B}"/>
              </a:ext>
            </a:extLst>
          </p:cNvPr>
          <p:cNvSpPr txBox="1"/>
          <p:nvPr/>
        </p:nvSpPr>
        <p:spPr>
          <a:xfrm>
            <a:off x="1434796" y="2632025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1FF35A-DE5C-4700-8FD7-0FFB533A2FDD}"/>
              </a:ext>
            </a:extLst>
          </p:cNvPr>
          <p:cNvCxnSpPr/>
          <p:nvPr/>
        </p:nvCxnSpPr>
        <p:spPr>
          <a:xfrm>
            <a:off x="1682536" y="3704691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610DF93-F483-4777-A6AF-46560FE584BA}"/>
              </a:ext>
            </a:extLst>
          </p:cNvPr>
          <p:cNvSpPr txBox="1"/>
          <p:nvPr/>
        </p:nvSpPr>
        <p:spPr>
          <a:xfrm>
            <a:off x="1434796" y="357262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A057937-C055-4FDC-949E-342AF9B25FE9}"/>
              </a:ext>
            </a:extLst>
          </p:cNvPr>
          <p:cNvCxnSpPr>
            <a:cxnSpLocks/>
          </p:cNvCxnSpPr>
          <p:nvPr/>
        </p:nvCxnSpPr>
        <p:spPr>
          <a:xfrm flipV="1">
            <a:off x="3430083" y="4687356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96E0D4C-BB6F-4EC1-9676-29160F5C6593}"/>
              </a:ext>
            </a:extLst>
          </p:cNvPr>
          <p:cNvCxnSpPr>
            <a:cxnSpLocks/>
          </p:cNvCxnSpPr>
          <p:nvPr/>
        </p:nvCxnSpPr>
        <p:spPr>
          <a:xfrm flipV="1">
            <a:off x="4549723" y="4678128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14CAB18-1FFB-4BE0-ABF2-EF34CF3B1BA4}"/>
              </a:ext>
            </a:extLst>
          </p:cNvPr>
          <p:cNvSpPr txBox="1"/>
          <p:nvPr/>
        </p:nvSpPr>
        <p:spPr>
          <a:xfrm>
            <a:off x="4518957" y="494466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61B977-4A70-4C63-AF7D-76E3AC99E084}"/>
              </a:ext>
            </a:extLst>
          </p:cNvPr>
          <p:cNvSpPr txBox="1"/>
          <p:nvPr/>
        </p:nvSpPr>
        <p:spPr>
          <a:xfrm>
            <a:off x="2279802" y="4932746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27CD73EF-E1AF-4A3E-86D0-63E50ACF80F4}"/>
              </a:ext>
            </a:extLst>
          </p:cNvPr>
          <p:cNvSpPr/>
          <p:nvPr/>
        </p:nvSpPr>
        <p:spPr>
          <a:xfrm>
            <a:off x="1597528" y="2594350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488DE21-5660-4E87-80B1-DE354F8D480A}"/>
              </a:ext>
            </a:extLst>
          </p:cNvPr>
          <p:cNvCxnSpPr/>
          <p:nvPr/>
        </p:nvCxnSpPr>
        <p:spPr>
          <a:xfrm>
            <a:off x="2330882" y="1893404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D385273-AF31-474C-BA8B-21AE619758DC}"/>
              </a:ext>
            </a:extLst>
          </p:cNvPr>
          <p:cNvCxnSpPr/>
          <p:nvPr/>
        </p:nvCxnSpPr>
        <p:spPr>
          <a:xfrm>
            <a:off x="4549723" y="1944003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E0D7F40-F593-4A48-8037-0E1C4FE93FCC}"/>
              </a:ext>
            </a:extLst>
          </p:cNvPr>
          <p:cNvSpPr txBox="1"/>
          <p:nvPr/>
        </p:nvSpPr>
        <p:spPr>
          <a:xfrm>
            <a:off x="1723789" y="5256197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E5E536-7B33-457A-A8D1-8D21F4E2E48C}"/>
              </a:ext>
            </a:extLst>
          </p:cNvPr>
          <p:cNvSpPr txBox="1"/>
          <p:nvPr/>
        </p:nvSpPr>
        <p:spPr>
          <a:xfrm>
            <a:off x="4534928" y="5235292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6F1FCBB-CBCE-4191-A924-7174AF7BC601}"/>
              </a:ext>
            </a:extLst>
          </p:cNvPr>
          <p:cNvCxnSpPr>
            <a:cxnSpLocks/>
          </p:cNvCxnSpPr>
          <p:nvPr/>
        </p:nvCxnSpPr>
        <p:spPr>
          <a:xfrm flipV="1">
            <a:off x="2330882" y="465636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2C1AD4-C3DA-44D6-AF22-D0C12159E60B}"/>
              </a:ext>
            </a:extLst>
          </p:cNvPr>
          <p:cNvSpPr txBox="1"/>
          <p:nvPr/>
        </p:nvSpPr>
        <p:spPr>
          <a:xfrm>
            <a:off x="3113678" y="5223576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Midpoint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39D68C-59DA-4CD1-B400-0E02BA1BF766}"/>
              </a:ext>
            </a:extLst>
          </p:cNvPr>
          <p:cNvSpPr txBox="1"/>
          <p:nvPr/>
        </p:nvSpPr>
        <p:spPr>
          <a:xfrm>
            <a:off x="3231655" y="4973682"/>
            <a:ext cx="467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2.5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474F8D-7559-4659-9167-056FEBAB73B1}"/>
              </a:ext>
            </a:extLst>
          </p:cNvPr>
          <p:cNvCxnSpPr>
            <a:cxnSpLocks/>
          </p:cNvCxnSpPr>
          <p:nvPr/>
        </p:nvCxnSpPr>
        <p:spPr>
          <a:xfrm>
            <a:off x="3430083" y="2410552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4324E74-0552-4FE7-A81F-8620D1A959F3}"/>
              </a:ext>
            </a:extLst>
          </p:cNvPr>
          <p:cNvSpPr/>
          <p:nvPr/>
        </p:nvSpPr>
        <p:spPr>
          <a:xfrm>
            <a:off x="3382649" y="2588437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C2AE97-B5C4-47D0-9F63-72F431A0D807}"/>
              </a:ext>
            </a:extLst>
          </p:cNvPr>
          <p:cNvSpPr txBox="1"/>
          <p:nvPr/>
        </p:nvSpPr>
        <p:spPr>
          <a:xfrm>
            <a:off x="1418390" y="2529154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8.5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23114A-553F-4C0E-A7D2-B5F50544862E}"/>
              </a:ext>
            </a:extLst>
          </p:cNvPr>
          <p:cNvCxnSpPr>
            <a:cxnSpLocks/>
          </p:cNvCxnSpPr>
          <p:nvPr/>
        </p:nvCxnSpPr>
        <p:spPr>
          <a:xfrm flipV="1">
            <a:off x="1723789" y="2636684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7B95D4D-20B4-4886-8434-0DCB058D0E15}"/>
              </a:ext>
            </a:extLst>
          </p:cNvPr>
          <p:cNvSpPr/>
          <p:nvPr/>
        </p:nvSpPr>
        <p:spPr>
          <a:xfrm>
            <a:off x="5067340" y="1156460"/>
            <a:ext cx="2856628" cy="191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52DF9209-2076-4E9A-A69B-8E4D994F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570" y="368822"/>
            <a:ext cx="4800486" cy="1265821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A Function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Coefficients of x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Upper Bound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Lower Bound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Optional %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nsolas" panose="020B0609020204030204" pitchFamily="49" charset="0"/>
              </a:rPr>
              <a:t>numRectangles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1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62505FDD-92C7-4373-9586-1F4D59961579}"/>
              </a:ext>
            </a:extLst>
          </p:cNvPr>
          <p:cNvSpPr txBox="1">
            <a:spLocks/>
          </p:cNvSpPr>
          <p:nvPr/>
        </p:nvSpPr>
        <p:spPr>
          <a:xfrm>
            <a:off x="2126471" y="2040718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25.5 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7DD86C6D-AF5B-4FB1-90B5-4D7591C9DEE0}"/>
              </a:ext>
            </a:extLst>
          </p:cNvPr>
          <p:cNvSpPr txBox="1">
            <a:spLocks/>
          </p:cNvSpPr>
          <p:nvPr/>
        </p:nvSpPr>
        <p:spPr>
          <a:xfrm>
            <a:off x="7338447" y="2010068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22.125 </a:t>
            </a: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641ABDD2-E3A1-427E-ABE3-2E312913701C}"/>
              </a:ext>
            </a:extLst>
          </p:cNvPr>
          <p:cNvSpPr txBox="1">
            <a:spLocks/>
          </p:cNvSpPr>
          <p:nvPr/>
        </p:nvSpPr>
        <p:spPr>
          <a:xfrm>
            <a:off x="1827530" y="3030478"/>
            <a:ext cx="8049029" cy="3269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If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is within the optional % of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, we are done! </a:t>
            </a:r>
          </a:p>
          <a:p>
            <a:pPr marL="201168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=&gt; Return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as the area.</a:t>
            </a:r>
          </a:p>
          <a:p>
            <a:pPr marL="201168" lvl="1" indent="0">
              <a:buNone/>
            </a:pP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If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is NOT within the optional % of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=&gt;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Move on to next iteration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Next Iteration</a:t>
            </a:r>
          </a:p>
          <a:p>
            <a:pPr marL="201168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=&gt;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=&gt; Calculate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with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numRect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+ 1</a:t>
            </a:r>
          </a:p>
          <a:p>
            <a:pPr marL="201168" lvl="1" indent="0">
              <a:buNone/>
            </a:pP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Repeat until the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is within % of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NOTE: If optional % is not provided in arguments, default to 1%</a:t>
            </a:r>
          </a:p>
        </p:txBody>
      </p:sp>
    </p:spTree>
    <p:extLst>
      <p:ext uri="{BB962C8B-B14F-4D97-AF65-F5344CB8AC3E}">
        <p14:creationId xmlns:p14="http://schemas.microsoft.com/office/powerpoint/2010/main" val="37437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7BEF208-7BAF-4668-89C5-43FA76F61807}"/>
              </a:ext>
            </a:extLst>
          </p:cNvPr>
          <p:cNvSpPr/>
          <p:nvPr/>
        </p:nvSpPr>
        <p:spPr>
          <a:xfrm>
            <a:off x="7562880" y="2672680"/>
            <a:ext cx="1102850" cy="2092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3F5E73-3550-4260-9F8B-853FAF4ABE03}"/>
              </a:ext>
            </a:extLst>
          </p:cNvPr>
          <p:cNvSpPr/>
          <p:nvPr/>
        </p:nvSpPr>
        <p:spPr>
          <a:xfrm>
            <a:off x="8660841" y="3024113"/>
            <a:ext cx="1102850" cy="1733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%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7072390" y="2035444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6563530" y="4786394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6916942" y="2769031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6669202" y="26369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6916942" y="3709634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6669202" y="3577571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8664489" y="4692299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9784129" y="468307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9753363" y="4949603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7514208" y="4937689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6831934" y="2599293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4E192-C74B-461B-A183-86444F76E3EF}"/>
              </a:ext>
            </a:extLst>
          </p:cNvPr>
          <p:cNvCxnSpPr/>
          <p:nvPr/>
        </p:nvCxnSpPr>
        <p:spPr>
          <a:xfrm>
            <a:off x="7565288" y="1898347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4895B-DC92-4055-B3B1-F07350E6F061}"/>
              </a:ext>
            </a:extLst>
          </p:cNvPr>
          <p:cNvCxnSpPr/>
          <p:nvPr/>
        </p:nvCxnSpPr>
        <p:spPr>
          <a:xfrm>
            <a:off x="9784129" y="1948946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B197C1-11FA-4C2E-AEAE-065D3FD73ACD}"/>
              </a:ext>
            </a:extLst>
          </p:cNvPr>
          <p:cNvSpPr txBox="1"/>
          <p:nvPr/>
        </p:nvSpPr>
        <p:spPr>
          <a:xfrm>
            <a:off x="6958195" y="5261140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80922-5E1A-4CBB-A94E-A0533BD98BC4}"/>
              </a:ext>
            </a:extLst>
          </p:cNvPr>
          <p:cNvSpPr txBox="1"/>
          <p:nvPr/>
        </p:nvSpPr>
        <p:spPr>
          <a:xfrm>
            <a:off x="9769334" y="5240235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4592C1-7142-4ACE-9928-946BCA90E28C}"/>
              </a:ext>
            </a:extLst>
          </p:cNvPr>
          <p:cNvCxnSpPr>
            <a:cxnSpLocks/>
          </p:cNvCxnSpPr>
          <p:nvPr/>
        </p:nvCxnSpPr>
        <p:spPr>
          <a:xfrm flipV="1">
            <a:off x="7565288" y="4661303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D91354-FBB1-4814-9F63-C4E15F93078B}"/>
              </a:ext>
            </a:extLst>
          </p:cNvPr>
          <p:cNvSpPr txBox="1"/>
          <p:nvPr/>
        </p:nvSpPr>
        <p:spPr>
          <a:xfrm>
            <a:off x="8348084" y="5228519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Midpoint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D66DDC-7C60-4BFE-8F36-0149D91A8A7D}"/>
              </a:ext>
            </a:extLst>
          </p:cNvPr>
          <p:cNvSpPr txBox="1"/>
          <p:nvPr/>
        </p:nvSpPr>
        <p:spPr>
          <a:xfrm>
            <a:off x="8466061" y="4978625"/>
            <a:ext cx="467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2.5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110EDA-C3DF-42CE-A621-52E553E5236A}"/>
              </a:ext>
            </a:extLst>
          </p:cNvPr>
          <p:cNvCxnSpPr>
            <a:cxnSpLocks/>
          </p:cNvCxnSpPr>
          <p:nvPr/>
        </p:nvCxnSpPr>
        <p:spPr>
          <a:xfrm>
            <a:off x="9299919" y="2387006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0E7971F-6E43-4E13-8D95-19539599DBBD}"/>
              </a:ext>
            </a:extLst>
          </p:cNvPr>
          <p:cNvSpPr/>
          <p:nvPr/>
        </p:nvSpPr>
        <p:spPr>
          <a:xfrm>
            <a:off x="9262391" y="2959323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766458-B565-4A9D-89A3-AA6E94ED71B2}"/>
              </a:ext>
            </a:extLst>
          </p:cNvPr>
          <p:cNvSpPr txBox="1"/>
          <p:nvPr/>
        </p:nvSpPr>
        <p:spPr>
          <a:xfrm>
            <a:off x="6652796" y="2534097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8.75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DA08B2-8733-4497-A8F9-2405120A3831}"/>
              </a:ext>
            </a:extLst>
          </p:cNvPr>
          <p:cNvCxnSpPr>
            <a:cxnSpLocks/>
          </p:cNvCxnSpPr>
          <p:nvPr/>
        </p:nvCxnSpPr>
        <p:spPr>
          <a:xfrm flipV="1">
            <a:off x="6958195" y="2672951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26B1BA-EF41-412C-9F65-C4B7A81ABBBF}"/>
              </a:ext>
            </a:extLst>
          </p:cNvPr>
          <p:cNvCxnSpPr>
            <a:cxnSpLocks/>
          </p:cNvCxnSpPr>
          <p:nvPr/>
        </p:nvCxnSpPr>
        <p:spPr>
          <a:xfrm flipV="1">
            <a:off x="6958195" y="3016564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C82FEE2-BF7D-482A-99D7-6F824E6E2ABD}"/>
              </a:ext>
            </a:extLst>
          </p:cNvPr>
          <p:cNvCxnSpPr>
            <a:cxnSpLocks/>
          </p:cNvCxnSpPr>
          <p:nvPr/>
        </p:nvCxnSpPr>
        <p:spPr>
          <a:xfrm>
            <a:off x="8041974" y="2361325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22AD736-C2A1-4FC0-A097-9FC981AE0A79}"/>
              </a:ext>
            </a:extLst>
          </p:cNvPr>
          <p:cNvSpPr/>
          <p:nvPr/>
        </p:nvSpPr>
        <p:spPr>
          <a:xfrm>
            <a:off x="8021186" y="2632025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9B962E-4F89-41BE-A397-0C2F4914A151}"/>
              </a:ext>
            </a:extLst>
          </p:cNvPr>
          <p:cNvSpPr txBox="1"/>
          <p:nvPr/>
        </p:nvSpPr>
        <p:spPr>
          <a:xfrm>
            <a:off x="6551098" y="2927607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5.875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0868B3-AD1F-4EE8-93B9-A692A2C9C398}"/>
              </a:ext>
            </a:extLst>
          </p:cNvPr>
          <p:cNvSpPr/>
          <p:nvPr/>
        </p:nvSpPr>
        <p:spPr>
          <a:xfrm>
            <a:off x="2330882" y="2632025"/>
            <a:ext cx="2198403" cy="21203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12BD3E-E4BC-4913-941C-D5C3C9A92E67}"/>
              </a:ext>
            </a:extLst>
          </p:cNvPr>
          <p:cNvCxnSpPr/>
          <p:nvPr/>
        </p:nvCxnSpPr>
        <p:spPr>
          <a:xfrm>
            <a:off x="1837984" y="2030501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CF1ABF-A56C-43D3-A03A-6E6473F2221B}"/>
              </a:ext>
            </a:extLst>
          </p:cNvPr>
          <p:cNvCxnSpPr>
            <a:cxnSpLocks/>
          </p:cNvCxnSpPr>
          <p:nvPr/>
        </p:nvCxnSpPr>
        <p:spPr>
          <a:xfrm flipH="1">
            <a:off x="1329124" y="4781451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26E662-58AC-452E-BA82-266866A180E0}"/>
              </a:ext>
            </a:extLst>
          </p:cNvPr>
          <p:cNvCxnSpPr/>
          <p:nvPr/>
        </p:nvCxnSpPr>
        <p:spPr>
          <a:xfrm>
            <a:off x="1682536" y="2764088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850E21A-4501-4FA7-8265-0B893743E76B}"/>
              </a:ext>
            </a:extLst>
          </p:cNvPr>
          <p:cNvSpPr txBox="1"/>
          <p:nvPr/>
        </p:nvSpPr>
        <p:spPr>
          <a:xfrm>
            <a:off x="1434796" y="2632025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1FF35A-DE5C-4700-8FD7-0FFB533A2FDD}"/>
              </a:ext>
            </a:extLst>
          </p:cNvPr>
          <p:cNvCxnSpPr/>
          <p:nvPr/>
        </p:nvCxnSpPr>
        <p:spPr>
          <a:xfrm>
            <a:off x="1682536" y="3704691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610DF93-F483-4777-A6AF-46560FE584BA}"/>
              </a:ext>
            </a:extLst>
          </p:cNvPr>
          <p:cNvSpPr txBox="1"/>
          <p:nvPr/>
        </p:nvSpPr>
        <p:spPr>
          <a:xfrm>
            <a:off x="1434796" y="357262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A057937-C055-4FDC-949E-342AF9B25FE9}"/>
              </a:ext>
            </a:extLst>
          </p:cNvPr>
          <p:cNvCxnSpPr>
            <a:cxnSpLocks/>
          </p:cNvCxnSpPr>
          <p:nvPr/>
        </p:nvCxnSpPr>
        <p:spPr>
          <a:xfrm flipV="1">
            <a:off x="3430083" y="4687356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96E0D4C-BB6F-4EC1-9676-29160F5C6593}"/>
              </a:ext>
            </a:extLst>
          </p:cNvPr>
          <p:cNvCxnSpPr>
            <a:cxnSpLocks/>
          </p:cNvCxnSpPr>
          <p:nvPr/>
        </p:nvCxnSpPr>
        <p:spPr>
          <a:xfrm flipV="1">
            <a:off x="4549723" y="4678128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14CAB18-1FFB-4BE0-ABF2-EF34CF3B1BA4}"/>
              </a:ext>
            </a:extLst>
          </p:cNvPr>
          <p:cNvSpPr txBox="1"/>
          <p:nvPr/>
        </p:nvSpPr>
        <p:spPr>
          <a:xfrm>
            <a:off x="4518957" y="494466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61B977-4A70-4C63-AF7D-76E3AC99E084}"/>
              </a:ext>
            </a:extLst>
          </p:cNvPr>
          <p:cNvSpPr txBox="1"/>
          <p:nvPr/>
        </p:nvSpPr>
        <p:spPr>
          <a:xfrm>
            <a:off x="2279802" y="4932746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27CD73EF-E1AF-4A3E-86D0-63E50ACF80F4}"/>
              </a:ext>
            </a:extLst>
          </p:cNvPr>
          <p:cNvSpPr/>
          <p:nvPr/>
        </p:nvSpPr>
        <p:spPr>
          <a:xfrm>
            <a:off x="1597528" y="2594350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488DE21-5660-4E87-80B1-DE354F8D480A}"/>
              </a:ext>
            </a:extLst>
          </p:cNvPr>
          <p:cNvCxnSpPr/>
          <p:nvPr/>
        </p:nvCxnSpPr>
        <p:spPr>
          <a:xfrm>
            <a:off x="2330882" y="1893404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D385273-AF31-474C-BA8B-21AE619758DC}"/>
              </a:ext>
            </a:extLst>
          </p:cNvPr>
          <p:cNvCxnSpPr/>
          <p:nvPr/>
        </p:nvCxnSpPr>
        <p:spPr>
          <a:xfrm>
            <a:off x="4549723" y="1944003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E0D7F40-F593-4A48-8037-0E1C4FE93FCC}"/>
              </a:ext>
            </a:extLst>
          </p:cNvPr>
          <p:cNvSpPr txBox="1"/>
          <p:nvPr/>
        </p:nvSpPr>
        <p:spPr>
          <a:xfrm>
            <a:off x="1723789" y="5256197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E5E536-7B33-457A-A8D1-8D21F4E2E48C}"/>
              </a:ext>
            </a:extLst>
          </p:cNvPr>
          <p:cNvSpPr txBox="1"/>
          <p:nvPr/>
        </p:nvSpPr>
        <p:spPr>
          <a:xfrm>
            <a:off x="4534928" y="5235292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6F1FCBB-CBCE-4191-A924-7174AF7BC601}"/>
              </a:ext>
            </a:extLst>
          </p:cNvPr>
          <p:cNvCxnSpPr>
            <a:cxnSpLocks/>
          </p:cNvCxnSpPr>
          <p:nvPr/>
        </p:nvCxnSpPr>
        <p:spPr>
          <a:xfrm flipV="1">
            <a:off x="2330882" y="465636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2C1AD4-C3DA-44D6-AF22-D0C12159E60B}"/>
              </a:ext>
            </a:extLst>
          </p:cNvPr>
          <p:cNvSpPr txBox="1"/>
          <p:nvPr/>
        </p:nvSpPr>
        <p:spPr>
          <a:xfrm>
            <a:off x="3113678" y="5223576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Midpoint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39D68C-59DA-4CD1-B400-0E02BA1BF766}"/>
              </a:ext>
            </a:extLst>
          </p:cNvPr>
          <p:cNvSpPr txBox="1"/>
          <p:nvPr/>
        </p:nvSpPr>
        <p:spPr>
          <a:xfrm>
            <a:off x="3231655" y="4973682"/>
            <a:ext cx="467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2.5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474F8D-7559-4659-9167-056FEBAB73B1}"/>
              </a:ext>
            </a:extLst>
          </p:cNvPr>
          <p:cNvCxnSpPr>
            <a:cxnSpLocks/>
          </p:cNvCxnSpPr>
          <p:nvPr/>
        </p:nvCxnSpPr>
        <p:spPr>
          <a:xfrm>
            <a:off x="3430083" y="2410552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4324E74-0552-4FE7-A81F-8620D1A959F3}"/>
              </a:ext>
            </a:extLst>
          </p:cNvPr>
          <p:cNvSpPr/>
          <p:nvPr/>
        </p:nvSpPr>
        <p:spPr>
          <a:xfrm>
            <a:off x="3382649" y="2588437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C2AE97-B5C4-47D0-9F63-72F431A0D807}"/>
              </a:ext>
            </a:extLst>
          </p:cNvPr>
          <p:cNvSpPr txBox="1"/>
          <p:nvPr/>
        </p:nvSpPr>
        <p:spPr>
          <a:xfrm>
            <a:off x="1418390" y="2529154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8.5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23114A-553F-4C0E-A7D2-B5F50544862E}"/>
              </a:ext>
            </a:extLst>
          </p:cNvPr>
          <p:cNvCxnSpPr>
            <a:cxnSpLocks/>
          </p:cNvCxnSpPr>
          <p:nvPr/>
        </p:nvCxnSpPr>
        <p:spPr>
          <a:xfrm flipV="1">
            <a:off x="1723789" y="2636684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7B95D4D-20B4-4886-8434-0DCB058D0E15}"/>
              </a:ext>
            </a:extLst>
          </p:cNvPr>
          <p:cNvSpPr/>
          <p:nvPr/>
        </p:nvSpPr>
        <p:spPr>
          <a:xfrm>
            <a:off x="5067340" y="1156460"/>
            <a:ext cx="2856628" cy="191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52DF9209-2076-4E9A-A69B-8E4D994F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570" y="368822"/>
            <a:ext cx="4800486" cy="1265821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A Function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Coefficients of x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Upper Bound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Lower Bound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Optional %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nsolas" panose="020B0609020204030204" pitchFamily="49" charset="0"/>
              </a:rPr>
              <a:t>numRectangles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1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62505FDD-92C7-4373-9586-1F4D59961579}"/>
              </a:ext>
            </a:extLst>
          </p:cNvPr>
          <p:cNvSpPr txBox="1">
            <a:spLocks/>
          </p:cNvSpPr>
          <p:nvPr/>
        </p:nvSpPr>
        <p:spPr>
          <a:xfrm>
            <a:off x="2126471" y="2040718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25.5 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7DD86C6D-AF5B-4FB1-90B5-4D7591C9DEE0}"/>
              </a:ext>
            </a:extLst>
          </p:cNvPr>
          <p:cNvSpPr txBox="1">
            <a:spLocks/>
          </p:cNvSpPr>
          <p:nvPr/>
        </p:nvSpPr>
        <p:spPr>
          <a:xfrm>
            <a:off x="7338447" y="2010068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22.125 </a:t>
            </a: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641ABDD2-E3A1-427E-ABE3-2E312913701C}"/>
              </a:ext>
            </a:extLst>
          </p:cNvPr>
          <p:cNvSpPr txBox="1">
            <a:spLocks/>
          </p:cNvSpPr>
          <p:nvPr/>
        </p:nvSpPr>
        <p:spPr>
          <a:xfrm>
            <a:off x="1827530" y="3030478"/>
            <a:ext cx="8049029" cy="3269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diffPercent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= 1 – (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/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);</a:t>
            </a:r>
          </a:p>
          <a:p>
            <a:pPr marL="201168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diffPercent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= 1 – ( 22.125 / 25.5);</a:t>
            </a:r>
          </a:p>
          <a:p>
            <a:pPr marL="201168" lvl="1" indent="0">
              <a:buNone/>
            </a:pP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diffPercent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= .13</a:t>
            </a:r>
          </a:p>
          <a:p>
            <a:pPr marL="201168" lvl="1" indent="0">
              <a:buNone/>
            </a:pP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diffPercent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&lt;=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percentDiff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.13 &lt;= .01</a:t>
            </a:r>
          </a:p>
          <a:p>
            <a:pPr marL="201168" lvl="1" indent="0">
              <a:buNone/>
            </a:pP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=&gt; FALSE</a:t>
            </a:r>
          </a:p>
          <a:p>
            <a:pPr marL="201168" lvl="1" indent="0">
              <a:buNone/>
            </a:pP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Move onto third iteration and repeat.</a:t>
            </a:r>
          </a:p>
          <a:p>
            <a:pPr marL="201168" lvl="1" indent="0">
              <a:buNone/>
            </a:pP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802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Rectangles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2AD3E5DB-25D3-42AE-9947-F6908BA30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46" y="2280576"/>
            <a:ext cx="3784795" cy="224166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0708CB14-58BA-4DEC-B5A9-1B1E8576A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546" y="2128696"/>
            <a:ext cx="4051508" cy="2406774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B8B0C970-FB0B-4717-AF4A-922214F14937}"/>
              </a:ext>
            </a:extLst>
          </p:cNvPr>
          <p:cNvSpPr txBox="1">
            <a:spLocks/>
          </p:cNvSpPr>
          <p:nvPr/>
        </p:nvSpPr>
        <p:spPr>
          <a:xfrm>
            <a:off x="1728592" y="4566120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22.125</a:t>
            </a:r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6084EA62-9F42-48A3-98F5-73F90254A639}"/>
              </a:ext>
            </a:extLst>
          </p:cNvPr>
          <p:cNvSpPr txBox="1">
            <a:spLocks/>
          </p:cNvSpPr>
          <p:nvPr/>
        </p:nvSpPr>
        <p:spPr>
          <a:xfrm>
            <a:off x="8180433" y="4555074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21.5</a:t>
            </a: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811583AA-872D-40D7-9735-10D95112A1F0}"/>
              </a:ext>
            </a:extLst>
          </p:cNvPr>
          <p:cNvSpPr txBox="1">
            <a:spLocks/>
          </p:cNvSpPr>
          <p:nvPr/>
        </p:nvSpPr>
        <p:spPr>
          <a:xfrm>
            <a:off x="4119901" y="5195473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1 – ( 21.5 / 22.125 )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.02 &lt;= .01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829194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Rectangles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B8B0C970-FB0B-4717-AF4A-922214F14937}"/>
              </a:ext>
            </a:extLst>
          </p:cNvPr>
          <p:cNvSpPr txBox="1">
            <a:spLocks/>
          </p:cNvSpPr>
          <p:nvPr/>
        </p:nvSpPr>
        <p:spPr>
          <a:xfrm>
            <a:off x="1728592" y="4566120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21.5</a:t>
            </a:r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6084EA62-9F42-48A3-98F5-73F90254A639}"/>
              </a:ext>
            </a:extLst>
          </p:cNvPr>
          <p:cNvSpPr txBox="1">
            <a:spLocks/>
          </p:cNvSpPr>
          <p:nvPr/>
        </p:nvSpPr>
        <p:spPr>
          <a:xfrm>
            <a:off x="8180433" y="4555074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21.2813</a:t>
            </a: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811583AA-872D-40D7-9735-10D95112A1F0}"/>
              </a:ext>
            </a:extLst>
          </p:cNvPr>
          <p:cNvSpPr txBox="1">
            <a:spLocks/>
          </p:cNvSpPr>
          <p:nvPr/>
        </p:nvSpPr>
        <p:spPr>
          <a:xfrm>
            <a:off x="4119901" y="5195473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1 – ( 21.2813 / 21.5  )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.0101 &lt;= .01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38C66A-77FB-4997-9E5C-B3CD12ED1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58" y="2148300"/>
            <a:ext cx="4051508" cy="2406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05DE57-8EE8-4000-84D1-84A69E27E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196" y="2224504"/>
            <a:ext cx="3873699" cy="23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62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Rectangles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B8B0C970-FB0B-4717-AF4A-922214F14937}"/>
              </a:ext>
            </a:extLst>
          </p:cNvPr>
          <p:cNvSpPr txBox="1">
            <a:spLocks/>
          </p:cNvSpPr>
          <p:nvPr/>
        </p:nvSpPr>
        <p:spPr>
          <a:xfrm>
            <a:off x="1728592" y="4566120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21.2813</a:t>
            </a:r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6084EA62-9F42-48A3-98F5-73F90254A639}"/>
              </a:ext>
            </a:extLst>
          </p:cNvPr>
          <p:cNvSpPr txBox="1">
            <a:spLocks/>
          </p:cNvSpPr>
          <p:nvPr/>
        </p:nvSpPr>
        <p:spPr>
          <a:xfrm>
            <a:off x="8180433" y="4555074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21.18</a:t>
            </a: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811583AA-872D-40D7-9735-10D95112A1F0}"/>
              </a:ext>
            </a:extLst>
          </p:cNvPr>
          <p:cNvSpPr txBox="1">
            <a:spLocks/>
          </p:cNvSpPr>
          <p:nvPr/>
        </p:nvSpPr>
        <p:spPr>
          <a:xfrm>
            <a:off x="4119901" y="5195473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1 – ( 21.18 / 21.2813  )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.004 &lt;= .01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TRUE!!!!!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6433FE-B676-4D50-9896-7EACA4827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01" y="2257806"/>
            <a:ext cx="3873699" cy="23305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C8D3BA-3EDA-4132-9E45-EEF445F86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899" y="2110909"/>
            <a:ext cx="3854648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55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found!</a:t>
            </a:r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6084EA62-9F42-48A3-98F5-73F90254A639}"/>
              </a:ext>
            </a:extLst>
          </p:cNvPr>
          <p:cNvSpPr txBox="1">
            <a:spLocks/>
          </p:cNvSpPr>
          <p:nvPr/>
        </p:nvSpPr>
        <p:spPr>
          <a:xfrm>
            <a:off x="2254914" y="4720389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21.18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C8D3BA-3EDA-4132-9E45-EEF445F86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82" y="2116075"/>
            <a:ext cx="3854648" cy="23877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4E9DF2-8954-41BC-9BBD-16D6EA84C108}"/>
              </a:ext>
            </a:extLst>
          </p:cNvPr>
          <p:cNvSpPr txBox="1">
            <a:spLocks/>
          </p:cNvSpPr>
          <p:nvPr/>
        </p:nvSpPr>
        <p:spPr>
          <a:xfrm>
            <a:off x="6669348" y="2631487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The area under the poly curve,</a:t>
            </a:r>
          </a:p>
          <a:p>
            <a:pPr marL="201168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Between 1 and 4 is 21.18 after using 5 rectangles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A30C4-D441-42DC-AC2D-ED4FB3DBD00D}"/>
              </a:ext>
            </a:extLst>
          </p:cNvPr>
          <p:cNvSpPr/>
          <p:nvPr/>
        </p:nvSpPr>
        <p:spPr>
          <a:xfrm>
            <a:off x="9825693" y="2631487"/>
            <a:ext cx="1409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14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</p:spTree>
    <p:extLst>
      <p:ext uri="{BB962C8B-B14F-4D97-AF65-F5344CB8AC3E}">
        <p14:creationId xmlns:p14="http://schemas.microsoft.com/office/powerpoint/2010/main" val="2964290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Arguments for your program</a:t>
            </a:r>
          </a:p>
        </p:txBody>
      </p:sp>
    </p:spTree>
    <p:extLst>
      <p:ext uri="{BB962C8B-B14F-4D97-AF65-F5344CB8AC3E}">
        <p14:creationId xmlns:p14="http://schemas.microsoft.com/office/powerpoint/2010/main" val="723241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SkateRampArea</a:t>
            </a:r>
            <a:r>
              <a:rPr lang="en-US" dirty="0"/>
              <a:t> Arguments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043A6-768F-4F1E-9B02-AA25B3406134}"/>
              </a:ext>
            </a:extLst>
          </p:cNvPr>
          <p:cNvSpPr txBox="1"/>
          <p:nvPr/>
        </p:nvSpPr>
        <p:spPr>
          <a:xfrm>
            <a:off x="671593" y="3673759"/>
            <a:ext cx="111587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Consolas" panose="020B0609020204030204" pitchFamily="49" charset="0"/>
              </a:rPr>
              <a:t>java </a:t>
            </a:r>
            <a:r>
              <a:rPr lang="en-US" sz="3400" dirty="0" err="1">
                <a:latin typeface="Consolas" panose="020B0609020204030204" pitchFamily="49" charset="0"/>
              </a:rPr>
              <a:t>SkateRampArea</a:t>
            </a:r>
            <a:r>
              <a:rPr lang="en-US" sz="3400" dirty="0">
                <a:latin typeface="Consolas" panose="020B0609020204030204" pitchFamily="49" charset="0"/>
              </a:rPr>
              <a:t>  </a:t>
            </a:r>
            <a:r>
              <a:rPr lang="en-US" sz="3400" b="1" dirty="0">
                <a:solidFill>
                  <a:srgbClr val="44C1A3"/>
                </a:solidFill>
                <a:latin typeface="Consolas" panose="020B0609020204030204" pitchFamily="49" charset="0"/>
              </a:rPr>
              <a:t>poly  1  8  -2  1  4  1%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FC7FB50-F239-416C-A581-48054B900F09}"/>
              </a:ext>
            </a:extLst>
          </p:cNvPr>
          <p:cNvSpPr/>
          <p:nvPr/>
        </p:nvSpPr>
        <p:spPr>
          <a:xfrm rot="16200000">
            <a:off x="5822191" y="4052724"/>
            <a:ext cx="335797" cy="9143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36032D8-782A-434E-A57D-A46FFFBB80C4}"/>
              </a:ext>
            </a:extLst>
          </p:cNvPr>
          <p:cNvSpPr/>
          <p:nvPr/>
        </p:nvSpPr>
        <p:spPr>
          <a:xfrm rot="16200000">
            <a:off x="10784232" y="4187088"/>
            <a:ext cx="335797" cy="627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5A7BEA-B049-4FAB-BEA1-F3C4413AE28F}"/>
              </a:ext>
            </a:extLst>
          </p:cNvPr>
          <p:cNvSpPr txBox="1"/>
          <p:nvPr/>
        </p:nvSpPr>
        <p:spPr>
          <a:xfrm>
            <a:off x="10638293" y="4796732"/>
            <a:ext cx="151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Optional %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09AFAC-8292-4FC6-BD1C-535F57E3EE89}"/>
              </a:ext>
            </a:extLst>
          </p:cNvPr>
          <p:cNvSpPr txBox="1">
            <a:spLocks/>
          </p:cNvSpPr>
          <p:nvPr/>
        </p:nvSpPr>
        <p:spPr>
          <a:xfrm>
            <a:off x="1040502" y="1866556"/>
            <a:ext cx="9203877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If the last argument has a % sign in it, it is the optional percentage</a:t>
            </a:r>
          </a:p>
          <a:p>
            <a:pPr lvl="1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If the last argument does not have a % sign in it, it is the upper bound</a:t>
            </a:r>
          </a:p>
          <a:p>
            <a:pPr lvl="1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The argument before the upper bound is the lower bound</a:t>
            </a:r>
          </a:p>
          <a:p>
            <a:pPr lvl="1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The first argument is the function</a:t>
            </a:r>
          </a:p>
          <a:p>
            <a:pPr lvl="1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All other arguments are coefficients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1289386-40B6-46DA-8135-8E7A1C894F63}"/>
              </a:ext>
            </a:extLst>
          </p:cNvPr>
          <p:cNvSpPr/>
          <p:nvPr/>
        </p:nvSpPr>
        <p:spPr>
          <a:xfrm rot="16200000">
            <a:off x="9597281" y="4621040"/>
            <a:ext cx="1185702" cy="627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47CC26-FD0F-4D37-B164-2C58F31B73C6}"/>
              </a:ext>
            </a:extLst>
          </p:cNvPr>
          <p:cNvSpPr txBox="1"/>
          <p:nvPr/>
        </p:nvSpPr>
        <p:spPr>
          <a:xfrm>
            <a:off x="9805262" y="5568836"/>
            <a:ext cx="83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Upper Bound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4296D18-139A-458D-970B-D36294615880}"/>
              </a:ext>
            </a:extLst>
          </p:cNvPr>
          <p:cNvSpPr/>
          <p:nvPr/>
        </p:nvSpPr>
        <p:spPr>
          <a:xfrm rot="16200000">
            <a:off x="9260236" y="4227178"/>
            <a:ext cx="335797" cy="627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DDE0B1-A794-4CF8-9904-EC07280665B0}"/>
              </a:ext>
            </a:extLst>
          </p:cNvPr>
          <p:cNvSpPr txBox="1"/>
          <p:nvPr/>
        </p:nvSpPr>
        <p:spPr>
          <a:xfrm>
            <a:off x="9011618" y="4784551"/>
            <a:ext cx="83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Lower Bound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73B756-0284-4C1F-B64E-D2D064500699}"/>
              </a:ext>
            </a:extLst>
          </p:cNvPr>
          <p:cNvSpPr txBox="1"/>
          <p:nvPr/>
        </p:nvSpPr>
        <p:spPr>
          <a:xfrm>
            <a:off x="5425465" y="4737627"/>
            <a:ext cx="142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30947DBB-C667-4A7E-9C4E-6EC0418F8383}"/>
              </a:ext>
            </a:extLst>
          </p:cNvPr>
          <p:cNvSpPr/>
          <p:nvPr/>
        </p:nvSpPr>
        <p:spPr>
          <a:xfrm rot="16200000">
            <a:off x="7695873" y="3460686"/>
            <a:ext cx="335797" cy="21471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B28A2C-19EA-481B-B1B2-8C4C6F948E5E}"/>
              </a:ext>
            </a:extLst>
          </p:cNvPr>
          <p:cNvSpPr txBox="1"/>
          <p:nvPr/>
        </p:nvSpPr>
        <p:spPr>
          <a:xfrm>
            <a:off x="6983687" y="4750210"/>
            <a:ext cx="177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Coefficients</a:t>
            </a:r>
          </a:p>
        </p:txBody>
      </p:sp>
    </p:spTree>
    <p:extLst>
      <p:ext uri="{BB962C8B-B14F-4D97-AF65-F5344CB8AC3E}">
        <p14:creationId xmlns:p14="http://schemas.microsoft.com/office/powerpoint/2010/main" val="1553511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SkateRamp</a:t>
            </a:r>
            <a:r>
              <a:rPr lang="en-US" dirty="0"/>
              <a:t> Arguments - Coefficients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043A6-768F-4F1E-9B02-AA25B3406134}"/>
              </a:ext>
            </a:extLst>
          </p:cNvPr>
          <p:cNvSpPr txBox="1"/>
          <p:nvPr/>
        </p:nvSpPr>
        <p:spPr>
          <a:xfrm>
            <a:off x="588936" y="1870790"/>
            <a:ext cx="111587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Consolas" panose="020B0609020204030204" pitchFamily="49" charset="0"/>
              </a:rPr>
              <a:t>java </a:t>
            </a:r>
            <a:r>
              <a:rPr lang="en-US" sz="3400" dirty="0" err="1">
                <a:latin typeface="Consolas" panose="020B0609020204030204" pitchFamily="49" charset="0"/>
              </a:rPr>
              <a:t>SkateRampArea</a:t>
            </a:r>
            <a:r>
              <a:rPr lang="en-US" sz="3400" dirty="0">
                <a:latin typeface="Consolas" panose="020B0609020204030204" pitchFamily="49" charset="0"/>
              </a:rPr>
              <a:t>  </a:t>
            </a:r>
            <a:r>
              <a:rPr lang="en-US" sz="3400" b="1" dirty="0">
                <a:solidFill>
                  <a:srgbClr val="44C1A3"/>
                </a:solidFill>
                <a:latin typeface="Consolas" panose="020B0609020204030204" pitchFamily="49" charset="0"/>
              </a:rPr>
              <a:t>poly  1  8  -2  1  4  1%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FC7FB50-F239-416C-A581-48054B900F09}"/>
              </a:ext>
            </a:extLst>
          </p:cNvPr>
          <p:cNvSpPr/>
          <p:nvPr/>
        </p:nvSpPr>
        <p:spPr>
          <a:xfrm rot="16200000">
            <a:off x="5693045" y="2249755"/>
            <a:ext cx="335797" cy="9143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36032D8-782A-434E-A57D-A46FFFBB80C4}"/>
              </a:ext>
            </a:extLst>
          </p:cNvPr>
          <p:cNvSpPr/>
          <p:nvPr/>
        </p:nvSpPr>
        <p:spPr>
          <a:xfrm rot="16200000">
            <a:off x="10655086" y="2384119"/>
            <a:ext cx="335797" cy="627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5A7BEA-B049-4FAB-BEA1-F3C4413AE28F}"/>
              </a:ext>
            </a:extLst>
          </p:cNvPr>
          <p:cNvSpPr txBox="1"/>
          <p:nvPr/>
        </p:nvSpPr>
        <p:spPr>
          <a:xfrm>
            <a:off x="10509147" y="2993763"/>
            <a:ext cx="151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Optional %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1289386-40B6-46DA-8135-8E7A1C894F63}"/>
              </a:ext>
            </a:extLst>
          </p:cNvPr>
          <p:cNvSpPr/>
          <p:nvPr/>
        </p:nvSpPr>
        <p:spPr>
          <a:xfrm rot="16200000">
            <a:off x="9468135" y="2818071"/>
            <a:ext cx="1185702" cy="627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47CC26-FD0F-4D37-B164-2C58F31B73C6}"/>
              </a:ext>
            </a:extLst>
          </p:cNvPr>
          <p:cNvSpPr txBox="1"/>
          <p:nvPr/>
        </p:nvSpPr>
        <p:spPr>
          <a:xfrm>
            <a:off x="9676116" y="3765867"/>
            <a:ext cx="83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Upper Bound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4296D18-139A-458D-970B-D36294615880}"/>
              </a:ext>
            </a:extLst>
          </p:cNvPr>
          <p:cNvSpPr/>
          <p:nvPr/>
        </p:nvSpPr>
        <p:spPr>
          <a:xfrm rot="16200000">
            <a:off x="9131090" y="2424209"/>
            <a:ext cx="335797" cy="627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DDE0B1-A794-4CF8-9904-EC07280665B0}"/>
              </a:ext>
            </a:extLst>
          </p:cNvPr>
          <p:cNvSpPr txBox="1"/>
          <p:nvPr/>
        </p:nvSpPr>
        <p:spPr>
          <a:xfrm>
            <a:off x="8882472" y="2981582"/>
            <a:ext cx="83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Lower Bound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73B756-0284-4C1F-B64E-D2D064500699}"/>
              </a:ext>
            </a:extLst>
          </p:cNvPr>
          <p:cNvSpPr txBox="1"/>
          <p:nvPr/>
        </p:nvSpPr>
        <p:spPr>
          <a:xfrm>
            <a:off x="5296319" y="2934658"/>
            <a:ext cx="142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30947DBB-C667-4A7E-9C4E-6EC0418F8383}"/>
              </a:ext>
            </a:extLst>
          </p:cNvPr>
          <p:cNvSpPr/>
          <p:nvPr/>
        </p:nvSpPr>
        <p:spPr>
          <a:xfrm rot="16200000">
            <a:off x="7566727" y="1657717"/>
            <a:ext cx="335797" cy="21471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B28A2C-19EA-481B-B1B2-8C4C6F948E5E}"/>
              </a:ext>
            </a:extLst>
          </p:cNvPr>
          <p:cNvSpPr txBox="1"/>
          <p:nvPr/>
        </p:nvSpPr>
        <p:spPr>
          <a:xfrm>
            <a:off x="6854541" y="2947241"/>
            <a:ext cx="177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Coefficients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806ED1-8344-4847-ABE0-DD41AC87A06B}"/>
              </a:ext>
            </a:extLst>
          </p:cNvPr>
          <p:cNvSpPr txBox="1"/>
          <p:nvPr/>
        </p:nvSpPr>
        <p:spPr>
          <a:xfrm>
            <a:off x="507983" y="4768292"/>
            <a:ext cx="54918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coefficients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= [ </a:t>
            </a:r>
            <a:r>
              <a:rPr lang="en-US" sz="2400" b="1" dirty="0">
                <a:solidFill>
                  <a:srgbClr val="44C1A3"/>
                </a:solidFill>
                <a:latin typeface="Consolas" panose="020B0609020204030204" pitchFamily="49" charset="0"/>
              </a:rPr>
              <a:t>1,  8, -2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]; </a:t>
            </a:r>
          </a:p>
          <a:p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4FDB028-ABE3-4012-AB74-0A0C06D6CD71}"/>
              </a:ext>
            </a:extLst>
          </p:cNvPr>
          <p:cNvSpPr txBox="1">
            <a:spLocks/>
          </p:cNvSpPr>
          <p:nvPr/>
        </p:nvSpPr>
        <p:spPr>
          <a:xfrm>
            <a:off x="2549004" y="4855926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2FE10D9-9985-494D-BDAD-639EE14C4937}"/>
              </a:ext>
            </a:extLst>
          </p:cNvPr>
          <p:cNvSpPr/>
          <p:nvPr/>
        </p:nvSpPr>
        <p:spPr>
          <a:xfrm rot="16200000">
            <a:off x="3178446" y="5274598"/>
            <a:ext cx="335797" cy="405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17ABFE0A-DE5A-410B-95E7-2DCB1FC1D753}"/>
              </a:ext>
            </a:extLst>
          </p:cNvPr>
          <p:cNvSpPr/>
          <p:nvPr/>
        </p:nvSpPr>
        <p:spPr>
          <a:xfrm rot="16200000">
            <a:off x="3853300" y="5289310"/>
            <a:ext cx="335797" cy="405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7A49C2E0-891F-4FFC-B38F-EA902881BA55}"/>
              </a:ext>
            </a:extLst>
          </p:cNvPr>
          <p:cNvSpPr/>
          <p:nvPr/>
        </p:nvSpPr>
        <p:spPr>
          <a:xfrm rot="16200000">
            <a:off x="4528153" y="5289170"/>
            <a:ext cx="335797" cy="405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C4FA47-C63E-49E6-8A09-BC10DB8B2673}"/>
              </a:ext>
            </a:extLst>
          </p:cNvPr>
          <p:cNvSpPr txBox="1"/>
          <p:nvPr/>
        </p:nvSpPr>
        <p:spPr>
          <a:xfrm>
            <a:off x="3132776" y="5729476"/>
            <a:ext cx="41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4B7624-E847-48E4-96C1-3FC4CD5E7872}"/>
              </a:ext>
            </a:extLst>
          </p:cNvPr>
          <p:cNvSpPr txBox="1"/>
          <p:nvPr/>
        </p:nvSpPr>
        <p:spPr>
          <a:xfrm>
            <a:off x="3807630" y="5724415"/>
            <a:ext cx="41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FFD78B-545A-406F-9D7F-CC3FD1A04214}"/>
              </a:ext>
            </a:extLst>
          </p:cNvPr>
          <p:cNvSpPr txBox="1"/>
          <p:nvPr/>
        </p:nvSpPr>
        <p:spPr>
          <a:xfrm>
            <a:off x="4482484" y="5724415"/>
            <a:ext cx="41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2065F9-4885-4D8E-8BFB-E3F86BB9A60F}"/>
              </a:ext>
            </a:extLst>
          </p:cNvPr>
          <p:cNvSpPr/>
          <p:nvPr/>
        </p:nvSpPr>
        <p:spPr>
          <a:xfrm>
            <a:off x="7061835" y="5598522"/>
            <a:ext cx="36631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4000" b="1" baseline="30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</p:spTree>
    <p:extLst>
      <p:ext uri="{BB962C8B-B14F-4D97-AF65-F5344CB8AC3E}">
        <p14:creationId xmlns:p14="http://schemas.microsoft.com/office/powerpoint/2010/main" val="201597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Part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How to think about the problem</a:t>
            </a:r>
          </a:p>
        </p:txBody>
      </p:sp>
    </p:spTree>
    <p:extLst>
      <p:ext uri="{BB962C8B-B14F-4D97-AF65-F5344CB8AC3E}">
        <p14:creationId xmlns:p14="http://schemas.microsoft.com/office/powerpoint/2010/main" val="1064080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SkateRamp</a:t>
            </a:r>
            <a:r>
              <a:rPr lang="en-US" dirty="0"/>
              <a:t> Arguments - Coefficients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043A6-768F-4F1E-9B02-AA25B3406134}"/>
              </a:ext>
            </a:extLst>
          </p:cNvPr>
          <p:cNvSpPr txBox="1"/>
          <p:nvPr/>
        </p:nvSpPr>
        <p:spPr>
          <a:xfrm>
            <a:off x="588936" y="1870790"/>
            <a:ext cx="111587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Consolas" panose="020B0609020204030204" pitchFamily="49" charset="0"/>
              </a:rPr>
              <a:t>java </a:t>
            </a:r>
            <a:r>
              <a:rPr lang="en-US" sz="3400" dirty="0" err="1">
                <a:latin typeface="Consolas" panose="020B0609020204030204" pitchFamily="49" charset="0"/>
              </a:rPr>
              <a:t>SkateRampArea</a:t>
            </a:r>
            <a:r>
              <a:rPr lang="en-US" sz="3400" dirty="0">
                <a:latin typeface="Consolas" panose="020B0609020204030204" pitchFamily="49" charset="0"/>
              </a:rPr>
              <a:t>  </a:t>
            </a:r>
            <a:r>
              <a:rPr lang="en-US" sz="3400" b="1" dirty="0">
                <a:solidFill>
                  <a:srgbClr val="44C1A3"/>
                </a:solidFill>
                <a:latin typeface="Consolas" panose="020B0609020204030204" pitchFamily="49" charset="0"/>
              </a:rPr>
              <a:t>poly  0  0  -2  1  4  1%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FC7FB50-F239-416C-A581-48054B900F09}"/>
              </a:ext>
            </a:extLst>
          </p:cNvPr>
          <p:cNvSpPr/>
          <p:nvPr/>
        </p:nvSpPr>
        <p:spPr>
          <a:xfrm rot="16200000">
            <a:off x="5734372" y="2249755"/>
            <a:ext cx="335797" cy="9143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36032D8-782A-434E-A57D-A46FFFBB80C4}"/>
              </a:ext>
            </a:extLst>
          </p:cNvPr>
          <p:cNvSpPr/>
          <p:nvPr/>
        </p:nvSpPr>
        <p:spPr>
          <a:xfrm rot="16200000">
            <a:off x="10696413" y="2384119"/>
            <a:ext cx="335797" cy="627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5A7BEA-B049-4FAB-BEA1-F3C4413AE28F}"/>
              </a:ext>
            </a:extLst>
          </p:cNvPr>
          <p:cNvSpPr txBox="1"/>
          <p:nvPr/>
        </p:nvSpPr>
        <p:spPr>
          <a:xfrm>
            <a:off x="10550474" y="2993763"/>
            <a:ext cx="151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Optional %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1289386-40B6-46DA-8135-8E7A1C894F63}"/>
              </a:ext>
            </a:extLst>
          </p:cNvPr>
          <p:cNvSpPr/>
          <p:nvPr/>
        </p:nvSpPr>
        <p:spPr>
          <a:xfrm rot="16200000">
            <a:off x="9509462" y="2818071"/>
            <a:ext cx="1185702" cy="627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47CC26-FD0F-4D37-B164-2C58F31B73C6}"/>
              </a:ext>
            </a:extLst>
          </p:cNvPr>
          <p:cNvSpPr txBox="1"/>
          <p:nvPr/>
        </p:nvSpPr>
        <p:spPr>
          <a:xfrm>
            <a:off x="9717443" y="3765867"/>
            <a:ext cx="83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Upper Bound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4296D18-139A-458D-970B-D36294615880}"/>
              </a:ext>
            </a:extLst>
          </p:cNvPr>
          <p:cNvSpPr/>
          <p:nvPr/>
        </p:nvSpPr>
        <p:spPr>
          <a:xfrm rot="16200000">
            <a:off x="9172417" y="2424209"/>
            <a:ext cx="335797" cy="627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DDE0B1-A794-4CF8-9904-EC07280665B0}"/>
              </a:ext>
            </a:extLst>
          </p:cNvPr>
          <p:cNvSpPr txBox="1"/>
          <p:nvPr/>
        </p:nvSpPr>
        <p:spPr>
          <a:xfrm>
            <a:off x="8923799" y="2981582"/>
            <a:ext cx="83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Lower Bound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73B756-0284-4C1F-B64E-D2D064500699}"/>
              </a:ext>
            </a:extLst>
          </p:cNvPr>
          <p:cNvSpPr txBox="1"/>
          <p:nvPr/>
        </p:nvSpPr>
        <p:spPr>
          <a:xfrm>
            <a:off x="5337646" y="2934658"/>
            <a:ext cx="142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30947DBB-C667-4A7E-9C4E-6EC0418F8383}"/>
              </a:ext>
            </a:extLst>
          </p:cNvPr>
          <p:cNvSpPr/>
          <p:nvPr/>
        </p:nvSpPr>
        <p:spPr>
          <a:xfrm rot="16200000">
            <a:off x="7608054" y="1657717"/>
            <a:ext cx="335797" cy="21471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B28A2C-19EA-481B-B1B2-8C4C6F948E5E}"/>
              </a:ext>
            </a:extLst>
          </p:cNvPr>
          <p:cNvSpPr txBox="1"/>
          <p:nvPr/>
        </p:nvSpPr>
        <p:spPr>
          <a:xfrm>
            <a:off x="6895868" y="2947241"/>
            <a:ext cx="177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Coefficients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806ED1-8344-4847-ABE0-DD41AC87A06B}"/>
              </a:ext>
            </a:extLst>
          </p:cNvPr>
          <p:cNvSpPr txBox="1"/>
          <p:nvPr/>
        </p:nvSpPr>
        <p:spPr>
          <a:xfrm>
            <a:off x="507983" y="4768292"/>
            <a:ext cx="54918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coefficients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= [ </a:t>
            </a:r>
            <a:r>
              <a:rPr lang="en-US" sz="2400" b="1" dirty="0">
                <a:solidFill>
                  <a:srgbClr val="44C1A3"/>
                </a:solidFill>
                <a:latin typeface="Consolas" panose="020B0609020204030204" pitchFamily="49" charset="0"/>
              </a:rPr>
              <a:t>0,  0, -2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]; </a:t>
            </a:r>
          </a:p>
          <a:p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4FDB028-ABE3-4012-AB74-0A0C06D6CD71}"/>
              </a:ext>
            </a:extLst>
          </p:cNvPr>
          <p:cNvSpPr txBox="1">
            <a:spLocks/>
          </p:cNvSpPr>
          <p:nvPr/>
        </p:nvSpPr>
        <p:spPr>
          <a:xfrm>
            <a:off x="2549004" y="4855926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2FE10D9-9985-494D-BDAD-639EE14C4937}"/>
              </a:ext>
            </a:extLst>
          </p:cNvPr>
          <p:cNvSpPr/>
          <p:nvPr/>
        </p:nvSpPr>
        <p:spPr>
          <a:xfrm rot="16200000">
            <a:off x="3178446" y="5274598"/>
            <a:ext cx="335797" cy="405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17ABFE0A-DE5A-410B-95E7-2DCB1FC1D753}"/>
              </a:ext>
            </a:extLst>
          </p:cNvPr>
          <p:cNvSpPr/>
          <p:nvPr/>
        </p:nvSpPr>
        <p:spPr>
          <a:xfrm rot="16200000">
            <a:off x="3853300" y="5289310"/>
            <a:ext cx="335797" cy="405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7A49C2E0-891F-4FFC-B38F-EA902881BA55}"/>
              </a:ext>
            </a:extLst>
          </p:cNvPr>
          <p:cNvSpPr/>
          <p:nvPr/>
        </p:nvSpPr>
        <p:spPr>
          <a:xfrm rot="16200000">
            <a:off x="4528153" y="5289170"/>
            <a:ext cx="335797" cy="405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C4FA47-C63E-49E6-8A09-BC10DB8B2673}"/>
              </a:ext>
            </a:extLst>
          </p:cNvPr>
          <p:cNvSpPr txBox="1"/>
          <p:nvPr/>
        </p:nvSpPr>
        <p:spPr>
          <a:xfrm>
            <a:off x="3132776" y="5729476"/>
            <a:ext cx="41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4B7624-E847-48E4-96C1-3FC4CD5E7872}"/>
              </a:ext>
            </a:extLst>
          </p:cNvPr>
          <p:cNvSpPr txBox="1"/>
          <p:nvPr/>
        </p:nvSpPr>
        <p:spPr>
          <a:xfrm>
            <a:off x="3807630" y="5724415"/>
            <a:ext cx="41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FFD78B-545A-406F-9D7F-CC3FD1A04214}"/>
              </a:ext>
            </a:extLst>
          </p:cNvPr>
          <p:cNvSpPr txBox="1"/>
          <p:nvPr/>
        </p:nvSpPr>
        <p:spPr>
          <a:xfrm>
            <a:off x="4482484" y="5724415"/>
            <a:ext cx="41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2065F9-4885-4D8E-8BFB-E3F86BB9A60F}"/>
              </a:ext>
            </a:extLst>
          </p:cNvPr>
          <p:cNvSpPr/>
          <p:nvPr/>
        </p:nvSpPr>
        <p:spPr>
          <a:xfrm>
            <a:off x="7061835" y="5598522"/>
            <a:ext cx="14061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4000" b="1" baseline="30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 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305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1501-EDE9-4205-821D-13082B9A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Riemann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3121-E1C7-4F36-9F70-500B9ED3F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of finding the area under the curve is called Riemann Integration.</a:t>
            </a:r>
          </a:p>
          <a:p>
            <a:endParaRPr lang="en-US" dirty="0"/>
          </a:p>
          <a:p>
            <a:r>
              <a:rPr lang="en-US" dirty="0"/>
              <a:t>You can check your work here –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DE87EB-A0F5-41BA-83EC-A436B917003B}"/>
              </a:ext>
            </a:extLst>
          </p:cNvPr>
          <p:cNvSpPr/>
          <p:nvPr/>
        </p:nvSpPr>
        <p:spPr>
          <a:xfrm>
            <a:off x="2591983" y="3183748"/>
            <a:ext cx="496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http://mathworld.wolfram.com/RiemannSum.html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63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purpose of this assignment is to estimate the area under a curve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430CB7-FA63-404B-AF75-5E546BF5C282}"/>
              </a:ext>
            </a:extLst>
          </p:cNvPr>
          <p:cNvCxnSpPr/>
          <p:nvPr/>
        </p:nvCxnSpPr>
        <p:spPr>
          <a:xfrm>
            <a:off x="1219200" y="630264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CB1880-6790-4982-B9BF-3C6DAF5EB70B}"/>
              </a:ext>
            </a:extLst>
          </p:cNvPr>
          <p:cNvCxnSpPr>
            <a:cxnSpLocks/>
          </p:cNvCxnSpPr>
          <p:nvPr/>
        </p:nvCxnSpPr>
        <p:spPr>
          <a:xfrm flipH="1">
            <a:off x="710340" y="3381214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6D96A0B2-E93A-441C-8283-39FB77D64216}"/>
              </a:ext>
            </a:extLst>
          </p:cNvPr>
          <p:cNvSpPr/>
          <p:nvPr/>
        </p:nvSpPr>
        <p:spPr>
          <a:xfrm>
            <a:off x="978744" y="1194113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B25056-26BF-4BAA-9B50-362150CC7E5C}"/>
              </a:ext>
            </a:extLst>
          </p:cNvPr>
          <p:cNvCxnSpPr/>
          <p:nvPr/>
        </p:nvCxnSpPr>
        <p:spPr>
          <a:xfrm>
            <a:off x="1063752" y="1363851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BE5A5E-CFA3-4D47-83DE-F2023D66BC83}"/>
              </a:ext>
            </a:extLst>
          </p:cNvPr>
          <p:cNvSpPr txBox="1"/>
          <p:nvPr/>
        </p:nvSpPr>
        <p:spPr>
          <a:xfrm>
            <a:off x="816012" y="123178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9669F3-D1FC-49A6-9C95-6E2E07DB3A12}"/>
              </a:ext>
            </a:extLst>
          </p:cNvPr>
          <p:cNvCxnSpPr/>
          <p:nvPr/>
        </p:nvCxnSpPr>
        <p:spPr>
          <a:xfrm>
            <a:off x="1063752" y="2304454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65D3F2-8937-4EE6-94C1-5C3FA6ADAD22}"/>
              </a:ext>
            </a:extLst>
          </p:cNvPr>
          <p:cNvSpPr txBox="1"/>
          <p:nvPr/>
        </p:nvSpPr>
        <p:spPr>
          <a:xfrm>
            <a:off x="816012" y="2172391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3EA150-4C67-4E87-AE36-A77558B4D1D8}"/>
              </a:ext>
            </a:extLst>
          </p:cNvPr>
          <p:cNvCxnSpPr>
            <a:cxnSpLocks/>
          </p:cNvCxnSpPr>
          <p:nvPr/>
        </p:nvCxnSpPr>
        <p:spPr>
          <a:xfrm flipV="1">
            <a:off x="1701766" y="327789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3E8F91-D8CF-458D-815A-51BCB028B23B}"/>
              </a:ext>
            </a:extLst>
          </p:cNvPr>
          <p:cNvCxnSpPr>
            <a:cxnSpLocks/>
          </p:cNvCxnSpPr>
          <p:nvPr/>
        </p:nvCxnSpPr>
        <p:spPr>
          <a:xfrm flipV="1">
            <a:off x="3930939" y="327789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709ED6-F751-4148-8B56-DCAB1409CCCC}"/>
              </a:ext>
            </a:extLst>
          </p:cNvPr>
          <p:cNvSpPr txBox="1"/>
          <p:nvPr/>
        </p:nvSpPr>
        <p:spPr>
          <a:xfrm>
            <a:off x="3791687" y="3544423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D7EB1-0D7F-4CFA-9DDD-E09CE1804EE7}"/>
              </a:ext>
            </a:extLst>
          </p:cNvPr>
          <p:cNvSpPr txBox="1"/>
          <p:nvPr/>
        </p:nvSpPr>
        <p:spPr>
          <a:xfrm>
            <a:off x="1614524" y="3532509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D8C56CE-0D74-412B-9678-399878D38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682" y="816772"/>
            <a:ext cx="4800486" cy="3321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The curve represents the Skate Ramp. We are looking for the area under the curve to see how much plywood we need to cover the side.</a:t>
            </a:r>
          </a:p>
        </p:txBody>
      </p:sp>
      <p:pic>
        <p:nvPicPr>
          <p:cNvPr id="1030" name="Picture 6" descr="Image result for skateboarder icon">
            <a:extLst>
              <a:ext uri="{FF2B5EF4-FFF2-40B4-BE49-F238E27FC236}">
                <a16:creationId xmlns:a16="http://schemas.microsoft.com/office/drawing/2014/main" id="{6A5BF940-5302-44A5-A051-39EBF0E61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20443936">
            <a:off x="1749897" y="683287"/>
            <a:ext cx="582155" cy="58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40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purpose of this assignment is to estimate the area under a curve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430CB7-FA63-404B-AF75-5E546BF5C282}"/>
              </a:ext>
            </a:extLst>
          </p:cNvPr>
          <p:cNvCxnSpPr/>
          <p:nvPr/>
        </p:nvCxnSpPr>
        <p:spPr>
          <a:xfrm>
            <a:off x="1219200" y="630264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CB1880-6790-4982-B9BF-3C6DAF5EB70B}"/>
              </a:ext>
            </a:extLst>
          </p:cNvPr>
          <p:cNvCxnSpPr>
            <a:cxnSpLocks/>
          </p:cNvCxnSpPr>
          <p:nvPr/>
        </p:nvCxnSpPr>
        <p:spPr>
          <a:xfrm flipH="1">
            <a:off x="710340" y="3381214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6D96A0B2-E93A-441C-8283-39FB77D64216}"/>
              </a:ext>
            </a:extLst>
          </p:cNvPr>
          <p:cNvSpPr/>
          <p:nvPr/>
        </p:nvSpPr>
        <p:spPr>
          <a:xfrm>
            <a:off x="978744" y="1194113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B25056-26BF-4BAA-9B50-362150CC7E5C}"/>
              </a:ext>
            </a:extLst>
          </p:cNvPr>
          <p:cNvCxnSpPr/>
          <p:nvPr/>
        </p:nvCxnSpPr>
        <p:spPr>
          <a:xfrm>
            <a:off x="1063752" y="1363851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BE5A5E-CFA3-4D47-83DE-F2023D66BC83}"/>
              </a:ext>
            </a:extLst>
          </p:cNvPr>
          <p:cNvSpPr txBox="1"/>
          <p:nvPr/>
        </p:nvSpPr>
        <p:spPr>
          <a:xfrm>
            <a:off x="816012" y="123178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9669F3-D1FC-49A6-9C95-6E2E07DB3A12}"/>
              </a:ext>
            </a:extLst>
          </p:cNvPr>
          <p:cNvCxnSpPr/>
          <p:nvPr/>
        </p:nvCxnSpPr>
        <p:spPr>
          <a:xfrm>
            <a:off x="1063752" y="2304454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65D3F2-8937-4EE6-94C1-5C3FA6ADAD22}"/>
              </a:ext>
            </a:extLst>
          </p:cNvPr>
          <p:cNvSpPr txBox="1"/>
          <p:nvPr/>
        </p:nvSpPr>
        <p:spPr>
          <a:xfrm>
            <a:off x="816012" y="2172391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3EA150-4C67-4E87-AE36-A77558B4D1D8}"/>
              </a:ext>
            </a:extLst>
          </p:cNvPr>
          <p:cNvCxnSpPr>
            <a:cxnSpLocks/>
          </p:cNvCxnSpPr>
          <p:nvPr/>
        </p:nvCxnSpPr>
        <p:spPr>
          <a:xfrm flipV="1">
            <a:off x="1701766" y="327789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3E8F91-D8CF-458D-815A-51BCB028B23B}"/>
              </a:ext>
            </a:extLst>
          </p:cNvPr>
          <p:cNvCxnSpPr>
            <a:cxnSpLocks/>
          </p:cNvCxnSpPr>
          <p:nvPr/>
        </p:nvCxnSpPr>
        <p:spPr>
          <a:xfrm flipV="1">
            <a:off x="3930939" y="327789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709ED6-F751-4148-8B56-DCAB1409CCCC}"/>
              </a:ext>
            </a:extLst>
          </p:cNvPr>
          <p:cNvSpPr txBox="1"/>
          <p:nvPr/>
        </p:nvSpPr>
        <p:spPr>
          <a:xfrm>
            <a:off x="3791687" y="3544423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D7EB1-0D7F-4CFA-9DDD-E09CE1804EE7}"/>
              </a:ext>
            </a:extLst>
          </p:cNvPr>
          <p:cNvSpPr txBox="1"/>
          <p:nvPr/>
        </p:nvSpPr>
        <p:spPr>
          <a:xfrm>
            <a:off x="1614524" y="3532509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D8C56CE-0D74-412B-9678-399878D38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682" y="816772"/>
            <a:ext cx="4800486" cy="3321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The curve represents the Skate Ramp. We are looking for the area under the curve to see how much plywood we need to cover the side.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And to see how much space we have to sell advertising.</a:t>
            </a:r>
          </a:p>
        </p:txBody>
      </p:sp>
      <p:pic>
        <p:nvPicPr>
          <p:cNvPr id="1030" name="Picture 6" descr="Image result for skateboarder icon">
            <a:extLst>
              <a:ext uri="{FF2B5EF4-FFF2-40B4-BE49-F238E27FC236}">
                <a16:creationId xmlns:a16="http://schemas.microsoft.com/office/drawing/2014/main" id="{6A5BF940-5302-44A5-A051-39EBF0E61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20443936">
            <a:off x="1749897" y="683287"/>
            <a:ext cx="582155" cy="58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harkeez hermosa beach logo">
            <a:extLst>
              <a:ext uri="{FF2B5EF4-FFF2-40B4-BE49-F238E27FC236}">
                <a16:creationId xmlns:a16="http://schemas.microsoft.com/office/drawing/2014/main" id="{C805BB0E-4E8C-4FDA-AD17-D1C4D3AB3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48" y="2296646"/>
            <a:ext cx="2221337" cy="5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9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purpose of this assignment is to estimate the area under a curve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430CB7-FA63-404B-AF75-5E546BF5C282}"/>
              </a:ext>
            </a:extLst>
          </p:cNvPr>
          <p:cNvCxnSpPr/>
          <p:nvPr/>
        </p:nvCxnSpPr>
        <p:spPr>
          <a:xfrm>
            <a:off x="1219200" y="630264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CB1880-6790-4982-B9BF-3C6DAF5EB70B}"/>
              </a:ext>
            </a:extLst>
          </p:cNvPr>
          <p:cNvCxnSpPr>
            <a:cxnSpLocks/>
          </p:cNvCxnSpPr>
          <p:nvPr/>
        </p:nvCxnSpPr>
        <p:spPr>
          <a:xfrm flipH="1">
            <a:off x="710340" y="3381214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6D96A0B2-E93A-441C-8283-39FB77D64216}"/>
              </a:ext>
            </a:extLst>
          </p:cNvPr>
          <p:cNvSpPr/>
          <p:nvPr/>
        </p:nvSpPr>
        <p:spPr>
          <a:xfrm>
            <a:off x="978744" y="1194113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B25056-26BF-4BAA-9B50-362150CC7E5C}"/>
              </a:ext>
            </a:extLst>
          </p:cNvPr>
          <p:cNvCxnSpPr/>
          <p:nvPr/>
        </p:nvCxnSpPr>
        <p:spPr>
          <a:xfrm>
            <a:off x="1063752" y="1363851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BE5A5E-CFA3-4D47-83DE-F2023D66BC83}"/>
              </a:ext>
            </a:extLst>
          </p:cNvPr>
          <p:cNvSpPr txBox="1"/>
          <p:nvPr/>
        </p:nvSpPr>
        <p:spPr>
          <a:xfrm>
            <a:off x="816012" y="123178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9669F3-D1FC-49A6-9C95-6E2E07DB3A12}"/>
              </a:ext>
            </a:extLst>
          </p:cNvPr>
          <p:cNvCxnSpPr/>
          <p:nvPr/>
        </p:nvCxnSpPr>
        <p:spPr>
          <a:xfrm>
            <a:off x="1063752" y="2304454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65D3F2-8937-4EE6-94C1-5C3FA6ADAD22}"/>
              </a:ext>
            </a:extLst>
          </p:cNvPr>
          <p:cNvSpPr txBox="1"/>
          <p:nvPr/>
        </p:nvSpPr>
        <p:spPr>
          <a:xfrm>
            <a:off x="816012" y="2172391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3EA150-4C67-4E87-AE36-A77558B4D1D8}"/>
              </a:ext>
            </a:extLst>
          </p:cNvPr>
          <p:cNvCxnSpPr>
            <a:cxnSpLocks/>
          </p:cNvCxnSpPr>
          <p:nvPr/>
        </p:nvCxnSpPr>
        <p:spPr>
          <a:xfrm flipV="1">
            <a:off x="1701766" y="327789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3E8F91-D8CF-458D-815A-51BCB028B23B}"/>
              </a:ext>
            </a:extLst>
          </p:cNvPr>
          <p:cNvCxnSpPr>
            <a:cxnSpLocks/>
          </p:cNvCxnSpPr>
          <p:nvPr/>
        </p:nvCxnSpPr>
        <p:spPr>
          <a:xfrm flipV="1">
            <a:off x="3930939" y="327789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709ED6-F751-4148-8B56-DCAB1409CCCC}"/>
              </a:ext>
            </a:extLst>
          </p:cNvPr>
          <p:cNvSpPr txBox="1"/>
          <p:nvPr/>
        </p:nvSpPr>
        <p:spPr>
          <a:xfrm>
            <a:off x="3791687" y="3544423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D7EB1-0D7F-4CFA-9DDD-E09CE1804EE7}"/>
              </a:ext>
            </a:extLst>
          </p:cNvPr>
          <p:cNvSpPr txBox="1"/>
          <p:nvPr/>
        </p:nvSpPr>
        <p:spPr>
          <a:xfrm>
            <a:off x="1614524" y="3532509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978B9EC-B22F-4074-A8F9-CAAB962AA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682" y="816772"/>
            <a:ext cx="4800486" cy="3321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To estimate the area, we are given the following pieces of information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A Function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Coefficients of 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Upper Bound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Lower Bound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Optional %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27" name="Picture 6" descr="Image result for skateboarder icon">
            <a:extLst>
              <a:ext uri="{FF2B5EF4-FFF2-40B4-BE49-F238E27FC236}">
                <a16:creationId xmlns:a16="http://schemas.microsoft.com/office/drawing/2014/main" id="{46914A73-3207-49E2-AB44-8D7C762051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1718736">
            <a:off x="2969627" y="778001"/>
            <a:ext cx="582155" cy="58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54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purpose of this assignment is to estimate the area under a curve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430CB7-FA63-404B-AF75-5E546BF5C282}"/>
              </a:ext>
            </a:extLst>
          </p:cNvPr>
          <p:cNvCxnSpPr/>
          <p:nvPr/>
        </p:nvCxnSpPr>
        <p:spPr>
          <a:xfrm>
            <a:off x="1219200" y="630264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CB1880-6790-4982-B9BF-3C6DAF5EB70B}"/>
              </a:ext>
            </a:extLst>
          </p:cNvPr>
          <p:cNvCxnSpPr>
            <a:cxnSpLocks/>
          </p:cNvCxnSpPr>
          <p:nvPr/>
        </p:nvCxnSpPr>
        <p:spPr>
          <a:xfrm flipH="1">
            <a:off x="710340" y="3381214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6D96A0B2-E93A-441C-8283-39FB77D64216}"/>
              </a:ext>
            </a:extLst>
          </p:cNvPr>
          <p:cNvSpPr/>
          <p:nvPr/>
        </p:nvSpPr>
        <p:spPr>
          <a:xfrm>
            <a:off x="978744" y="1194113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B25056-26BF-4BAA-9B50-362150CC7E5C}"/>
              </a:ext>
            </a:extLst>
          </p:cNvPr>
          <p:cNvCxnSpPr/>
          <p:nvPr/>
        </p:nvCxnSpPr>
        <p:spPr>
          <a:xfrm>
            <a:off x="1063752" y="1363851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BE5A5E-CFA3-4D47-83DE-F2023D66BC83}"/>
              </a:ext>
            </a:extLst>
          </p:cNvPr>
          <p:cNvSpPr txBox="1"/>
          <p:nvPr/>
        </p:nvSpPr>
        <p:spPr>
          <a:xfrm>
            <a:off x="816012" y="123178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9669F3-D1FC-49A6-9C95-6E2E07DB3A12}"/>
              </a:ext>
            </a:extLst>
          </p:cNvPr>
          <p:cNvCxnSpPr/>
          <p:nvPr/>
        </p:nvCxnSpPr>
        <p:spPr>
          <a:xfrm>
            <a:off x="1063752" y="2304454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65D3F2-8937-4EE6-94C1-5C3FA6ADAD22}"/>
              </a:ext>
            </a:extLst>
          </p:cNvPr>
          <p:cNvSpPr txBox="1"/>
          <p:nvPr/>
        </p:nvSpPr>
        <p:spPr>
          <a:xfrm>
            <a:off x="816012" y="2172391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3EA150-4C67-4E87-AE36-A77558B4D1D8}"/>
              </a:ext>
            </a:extLst>
          </p:cNvPr>
          <p:cNvCxnSpPr>
            <a:cxnSpLocks/>
          </p:cNvCxnSpPr>
          <p:nvPr/>
        </p:nvCxnSpPr>
        <p:spPr>
          <a:xfrm flipV="1">
            <a:off x="1701766" y="327789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3E8F91-D8CF-458D-815A-51BCB028B23B}"/>
              </a:ext>
            </a:extLst>
          </p:cNvPr>
          <p:cNvCxnSpPr>
            <a:cxnSpLocks/>
          </p:cNvCxnSpPr>
          <p:nvPr/>
        </p:nvCxnSpPr>
        <p:spPr>
          <a:xfrm flipV="1">
            <a:off x="3930939" y="327789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709ED6-F751-4148-8B56-DCAB1409CCCC}"/>
              </a:ext>
            </a:extLst>
          </p:cNvPr>
          <p:cNvSpPr txBox="1"/>
          <p:nvPr/>
        </p:nvSpPr>
        <p:spPr>
          <a:xfrm>
            <a:off x="3791687" y="3544423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D7EB1-0D7F-4CFA-9DDD-E09CE1804EE7}"/>
              </a:ext>
            </a:extLst>
          </p:cNvPr>
          <p:cNvSpPr txBox="1"/>
          <p:nvPr/>
        </p:nvSpPr>
        <p:spPr>
          <a:xfrm>
            <a:off x="1614524" y="3532509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978B9EC-B22F-4074-A8F9-CAAB962AA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682" y="816772"/>
            <a:ext cx="4800486" cy="3321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To estimate the area, we are given the following pieces of information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A Function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Coefficients of x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Upper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Lower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Optional %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26" name="Picture 6" descr="Image result for skateboarder icon">
            <a:extLst>
              <a:ext uri="{FF2B5EF4-FFF2-40B4-BE49-F238E27FC236}">
                <a16:creationId xmlns:a16="http://schemas.microsoft.com/office/drawing/2014/main" id="{41FA9B0F-0E50-43F1-B4BC-2D996B3D5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20443936">
            <a:off x="1749897" y="683287"/>
            <a:ext cx="582155" cy="58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97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purpose of this assignment is to estimate the area under a curve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430CB7-FA63-404B-AF75-5E546BF5C282}"/>
              </a:ext>
            </a:extLst>
          </p:cNvPr>
          <p:cNvCxnSpPr/>
          <p:nvPr/>
        </p:nvCxnSpPr>
        <p:spPr>
          <a:xfrm>
            <a:off x="1219200" y="630264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CB1880-6790-4982-B9BF-3C6DAF5EB70B}"/>
              </a:ext>
            </a:extLst>
          </p:cNvPr>
          <p:cNvCxnSpPr>
            <a:cxnSpLocks/>
          </p:cNvCxnSpPr>
          <p:nvPr/>
        </p:nvCxnSpPr>
        <p:spPr>
          <a:xfrm flipH="1">
            <a:off x="710340" y="3381214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6D96A0B2-E93A-441C-8283-39FB77D64216}"/>
              </a:ext>
            </a:extLst>
          </p:cNvPr>
          <p:cNvSpPr/>
          <p:nvPr/>
        </p:nvSpPr>
        <p:spPr>
          <a:xfrm>
            <a:off x="978744" y="1194113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B25056-26BF-4BAA-9B50-362150CC7E5C}"/>
              </a:ext>
            </a:extLst>
          </p:cNvPr>
          <p:cNvCxnSpPr/>
          <p:nvPr/>
        </p:nvCxnSpPr>
        <p:spPr>
          <a:xfrm>
            <a:off x="1063752" y="1363851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BE5A5E-CFA3-4D47-83DE-F2023D66BC83}"/>
              </a:ext>
            </a:extLst>
          </p:cNvPr>
          <p:cNvSpPr txBox="1"/>
          <p:nvPr/>
        </p:nvSpPr>
        <p:spPr>
          <a:xfrm>
            <a:off x="816012" y="123178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9669F3-D1FC-49A6-9C95-6E2E07DB3A12}"/>
              </a:ext>
            </a:extLst>
          </p:cNvPr>
          <p:cNvCxnSpPr/>
          <p:nvPr/>
        </p:nvCxnSpPr>
        <p:spPr>
          <a:xfrm>
            <a:off x="1063752" y="2304454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65D3F2-8937-4EE6-94C1-5C3FA6ADAD22}"/>
              </a:ext>
            </a:extLst>
          </p:cNvPr>
          <p:cNvSpPr txBox="1"/>
          <p:nvPr/>
        </p:nvSpPr>
        <p:spPr>
          <a:xfrm>
            <a:off x="816012" y="2172391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3EA150-4C67-4E87-AE36-A77558B4D1D8}"/>
              </a:ext>
            </a:extLst>
          </p:cNvPr>
          <p:cNvCxnSpPr>
            <a:cxnSpLocks/>
          </p:cNvCxnSpPr>
          <p:nvPr/>
        </p:nvCxnSpPr>
        <p:spPr>
          <a:xfrm flipV="1">
            <a:off x="1701766" y="327789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3E8F91-D8CF-458D-815A-51BCB028B23B}"/>
              </a:ext>
            </a:extLst>
          </p:cNvPr>
          <p:cNvCxnSpPr>
            <a:cxnSpLocks/>
          </p:cNvCxnSpPr>
          <p:nvPr/>
        </p:nvCxnSpPr>
        <p:spPr>
          <a:xfrm flipV="1">
            <a:off x="3930939" y="327789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709ED6-F751-4148-8B56-DCAB1409CCCC}"/>
              </a:ext>
            </a:extLst>
          </p:cNvPr>
          <p:cNvSpPr txBox="1"/>
          <p:nvPr/>
        </p:nvSpPr>
        <p:spPr>
          <a:xfrm>
            <a:off x="3791687" y="3544423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D7EB1-0D7F-4CFA-9DDD-E09CE1804EE7}"/>
              </a:ext>
            </a:extLst>
          </p:cNvPr>
          <p:cNvSpPr txBox="1"/>
          <p:nvPr/>
        </p:nvSpPr>
        <p:spPr>
          <a:xfrm>
            <a:off x="1614524" y="3532509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6286999-63F9-41D0-B9ED-1F1941E3BF28}"/>
              </a:ext>
            </a:extLst>
          </p:cNvPr>
          <p:cNvSpPr txBox="1">
            <a:spLocks/>
          </p:cNvSpPr>
          <p:nvPr/>
        </p:nvSpPr>
        <p:spPr>
          <a:xfrm>
            <a:off x="5841682" y="816772"/>
            <a:ext cx="4800486" cy="33212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400">
                <a:latin typeface="Consolas" panose="020B0609020204030204" pitchFamily="49" charset="0"/>
              </a:rPr>
              <a:t>To estimate the area, we are given the following pieces of information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40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>
                <a:latin typeface="Consolas" panose="020B0609020204030204" pitchFamily="49" charset="0"/>
              </a:rPr>
              <a:t>A Function		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>
                <a:latin typeface="Consolas" panose="020B0609020204030204" pitchFamily="49" charset="0"/>
              </a:rPr>
              <a:t>Coefficients of x	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>
                <a:latin typeface="Consolas" panose="020B0609020204030204" pitchFamily="49" charset="0"/>
              </a:rPr>
              <a:t>Upper Bound		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>
                <a:latin typeface="Consolas" panose="020B0609020204030204" pitchFamily="49" charset="0"/>
              </a:rPr>
              <a:t>Lower Bound		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>
                <a:latin typeface="Consolas" panose="020B0609020204030204" pitchFamily="49" charset="0"/>
              </a:rPr>
              <a:t>Optional %		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27" name="Picture 6" descr="Image result for skateboarder icon">
            <a:extLst>
              <a:ext uri="{FF2B5EF4-FFF2-40B4-BE49-F238E27FC236}">
                <a16:creationId xmlns:a16="http://schemas.microsoft.com/office/drawing/2014/main" id="{9AB758E2-62E5-495C-8D28-5F283EC4E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20443936">
            <a:off x="1749897" y="683287"/>
            <a:ext cx="582155" cy="58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73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the function and the coefficients, we can write out the poly function as…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1554996" y="2526223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1046136" y="5277173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1399548" y="3259810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1151808" y="3127747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1399548" y="4200413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1151808" y="406835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2037562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4266735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4127483" y="5440382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1950320" y="54284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D42196-4A22-41E2-87B1-53EFCDD4D741}"/>
              </a:ext>
            </a:extLst>
          </p:cNvPr>
          <p:cNvSpPr/>
          <p:nvPr/>
        </p:nvSpPr>
        <p:spPr>
          <a:xfrm>
            <a:off x="6165145" y="2123267"/>
            <a:ext cx="3704095" cy="6044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FB9FB2-7432-4B65-8F1C-3F90667E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786" y="2172409"/>
            <a:ext cx="4800486" cy="148519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A Function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Coefficients of x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Upper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Lower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Optional %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1314540" y="3090072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6531047" y="3906767"/>
            <a:ext cx="2972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  <p:pic>
        <p:nvPicPr>
          <p:cNvPr id="49" name="Picture 6" descr="Image result for skateboarder icon">
            <a:extLst>
              <a:ext uri="{FF2B5EF4-FFF2-40B4-BE49-F238E27FC236}">
                <a16:creationId xmlns:a16="http://schemas.microsoft.com/office/drawing/2014/main" id="{6552C2BE-9C48-4F69-AE90-E684D3F35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19958021">
            <a:off x="2044792" y="2866904"/>
            <a:ext cx="363823" cy="36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0837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14602</TotalTime>
  <Words>1688</Words>
  <Application>Microsoft Office PowerPoint</Application>
  <PresentationFormat>Widescreen</PresentationFormat>
  <Paragraphs>425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Symbol</vt:lpstr>
      <vt:lpstr>Retrospect</vt:lpstr>
      <vt:lpstr>assignment05 – Part 1 SkateRampArea</vt:lpstr>
      <vt:lpstr>Read</vt:lpstr>
      <vt:lpstr>Part 1</vt:lpstr>
      <vt:lpstr>The purpose of this assignment is to estimate the area under a curve</vt:lpstr>
      <vt:lpstr>The purpose of this assignment is to estimate the area under a curve</vt:lpstr>
      <vt:lpstr>The purpose of this assignment is to estimate the area under a curve</vt:lpstr>
      <vt:lpstr>The purpose of this assignment is to estimate the area under a curve</vt:lpstr>
      <vt:lpstr>The purpose of this assignment is to estimate the area under a curve</vt:lpstr>
      <vt:lpstr>Given the function and the coefficients, we can write out the poly function as…</vt:lpstr>
      <vt:lpstr>How to use coefficients</vt:lpstr>
      <vt:lpstr>Graphed</vt:lpstr>
      <vt:lpstr>Upper and Lower Bounds</vt:lpstr>
      <vt:lpstr>Find the area between the UB and LB and under the curve</vt:lpstr>
      <vt:lpstr>We will circle back to the optional % later</vt:lpstr>
      <vt:lpstr>Part 2</vt:lpstr>
      <vt:lpstr>Let’s circle back to our first example</vt:lpstr>
      <vt:lpstr>Let’s circle back to our first example</vt:lpstr>
      <vt:lpstr>1 Rectangle</vt:lpstr>
      <vt:lpstr>2 Rectangles</vt:lpstr>
      <vt:lpstr>Optional %</vt:lpstr>
      <vt:lpstr>Optional %</vt:lpstr>
      <vt:lpstr>Optional %</vt:lpstr>
      <vt:lpstr>3 Rectangles</vt:lpstr>
      <vt:lpstr>4 Rectangles</vt:lpstr>
      <vt:lpstr>5 Rectangles</vt:lpstr>
      <vt:lpstr>Area found!</vt:lpstr>
      <vt:lpstr>Part 3</vt:lpstr>
      <vt:lpstr>SkateRampArea Arguments</vt:lpstr>
      <vt:lpstr>SkateRamp Arguments - Coefficients</vt:lpstr>
      <vt:lpstr>SkateRamp Arguments - Coefficients</vt:lpstr>
      <vt:lpstr>Riemann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Assignment 04 Playground Soccer Simulation</dc:title>
  <dc:creator>Alissa Volosin</dc:creator>
  <cp:lastModifiedBy>Alissa Volosin</cp:lastModifiedBy>
  <cp:revision>61</cp:revision>
  <dcterms:created xsi:type="dcterms:W3CDTF">2020-02-27T04:38:33Z</dcterms:created>
  <dcterms:modified xsi:type="dcterms:W3CDTF">2020-03-31T21:06:46Z</dcterms:modified>
</cp:coreProperties>
</file>