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94" r:id="rId6"/>
    <p:sldId id="296" r:id="rId7"/>
    <p:sldId id="299" r:id="rId8"/>
    <p:sldId id="320" r:id="rId9"/>
    <p:sldId id="321" r:id="rId10"/>
    <p:sldId id="328" r:id="rId11"/>
    <p:sldId id="305" r:id="rId12"/>
    <p:sldId id="322" r:id="rId13"/>
    <p:sldId id="323" r:id="rId14"/>
    <p:sldId id="324" r:id="rId15"/>
    <p:sldId id="308" r:id="rId16"/>
    <p:sldId id="313" r:id="rId17"/>
    <p:sldId id="325" r:id="rId18"/>
    <p:sldId id="326" r:id="rId19"/>
    <p:sldId id="316" r:id="rId20"/>
    <p:sldId id="279" r:id="rId21"/>
    <p:sldId id="282" r:id="rId22"/>
    <p:sldId id="319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6" autoAdjust="0"/>
    <p:restoredTop sz="94660"/>
  </p:normalViewPr>
  <p:slideViewPr>
    <p:cSldViewPr snapToGrid="0">
      <p:cViewPr>
        <p:scale>
          <a:sx n="124" d="100"/>
          <a:sy n="124" d="100"/>
        </p:scale>
        <p:origin x="604" y="6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calculus/integral-approximation-calcul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assignment05 – Part 2</a:t>
            </a:r>
            <a:br>
              <a:rPr lang="en-US" dirty="0"/>
            </a:br>
            <a:r>
              <a:rPr lang="en-US" sz="6000" dirty="0" err="1"/>
              <a:t>SkateRampArea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377E14-43F6-4C09-8064-0C205EA24F14}"/>
              </a:ext>
            </a:extLst>
          </p:cNvPr>
          <p:cNvSpPr txBox="1">
            <a:spLocks/>
          </p:cNvSpPr>
          <p:nvPr/>
        </p:nvSpPr>
        <p:spPr>
          <a:xfrm>
            <a:off x="6689992" y="2370437"/>
            <a:ext cx="4800486" cy="2500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Length of the rectangle is always positive, but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yCoord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can be positive or negative depending on if it is above or below the x-axis</a:t>
            </a:r>
          </a:p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Pos Length, Pos y = Positive area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Pos Length, Neg y = Negative area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72DF08-5B68-424F-B85A-C821D0D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Positive and negative area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D09A2B-0A0A-4F2A-8642-E7472088ACF5}"/>
              </a:ext>
            </a:extLst>
          </p:cNvPr>
          <p:cNvCxnSpPr>
            <a:cxnSpLocks/>
          </p:cNvCxnSpPr>
          <p:nvPr/>
        </p:nvCxnSpPr>
        <p:spPr>
          <a:xfrm>
            <a:off x="3422259" y="1823357"/>
            <a:ext cx="0" cy="4327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A414A-06CA-42C1-8A89-50274F9DA9E2}"/>
              </a:ext>
            </a:extLst>
          </p:cNvPr>
          <p:cNvCxnSpPr>
            <a:cxnSpLocks/>
          </p:cNvCxnSpPr>
          <p:nvPr/>
        </p:nvCxnSpPr>
        <p:spPr>
          <a:xfrm flipH="1">
            <a:off x="611072" y="3867938"/>
            <a:ext cx="5756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256B84-B758-4D7A-A3B1-784FA318F9C7}"/>
              </a:ext>
            </a:extLst>
          </p:cNvPr>
          <p:cNvSpPr txBox="1">
            <a:spLocks/>
          </p:cNvSpPr>
          <p:nvPr/>
        </p:nvSpPr>
        <p:spPr>
          <a:xfrm>
            <a:off x="4115521" y="2787357"/>
            <a:ext cx="1637573" cy="4054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Positive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3888EF-7018-4265-9C4F-FCFC1F145FA3}"/>
              </a:ext>
            </a:extLst>
          </p:cNvPr>
          <p:cNvSpPr txBox="1">
            <a:spLocks/>
          </p:cNvSpPr>
          <p:nvPr/>
        </p:nvSpPr>
        <p:spPr>
          <a:xfrm>
            <a:off x="4115521" y="4401070"/>
            <a:ext cx="1637573" cy="4054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Negative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DC4A25-687A-427D-9C80-493D8ACFE85D}"/>
              </a:ext>
            </a:extLst>
          </p:cNvPr>
          <p:cNvSpPr txBox="1">
            <a:spLocks/>
          </p:cNvSpPr>
          <p:nvPr/>
        </p:nvSpPr>
        <p:spPr>
          <a:xfrm>
            <a:off x="1438055" y="4401070"/>
            <a:ext cx="1637573" cy="4054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Negative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1604622-2690-43D1-B85A-683B0928FD93}"/>
              </a:ext>
            </a:extLst>
          </p:cNvPr>
          <p:cNvSpPr txBox="1">
            <a:spLocks/>
          </p:cNvSpPr>
          <p:nvPr/>
        </p:nvSpPr>
        <p:spPr>
          <a:xfrm>
            <a:off x="1611370" y="2787356"/>
            <a:ext cx="1637573" cy="4054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4079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6472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2391114" y="184426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728541"/>
            <a:ext cx="5115455" cy="2672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4BBBE-DCFF-4615-A376-C2BE4FD0F926}"/>
              </a:ext>
            </a:extLst>
          </p:cNvPr>
          <p:cNvCxnSpPr/>
          <p:nvPr/>
        </p:nvCxnSpPr>
        <p:spPr>
          <a:xfrm>
            <a:off x="70152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93D57-2031-468C-A85C-E77BCA62CB4D}"/>
              </a:ext>
            </a:extLst>
          </p:cNvPr>
          <p:cNvCxnSpPr/>
          <p:nvPr/>
        </p:nvCxnSpPr>
        <p:spPr>
          <a:xfrm>
            <a:off x="53335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A6054-2D44-42C3-A658-9989D23A27F4}"/>
              </a:ext>
            </a:extLst>
          </p:cNvPr>
          <p:cNvSpPr txBox="1"/>
          <p:nvPr/>
        </p:nvSpPr>
        <p:spPr>
          <a:xfrm>
            <a:off x="10476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E3673-BC98-410E-8789-42647E7B7498}"/>
              </a:ext>
            </a:extLst>
          </p:cNvPr>
          <p:cNvSpPr txBox="1"/>
          <p:nvPr/>
        </p:nvSpPr>
        <p:spPr>
          <a:xfrm>
            <a:off x="53187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72DF08-5B68-424F-B85A-C821D0D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Let’s solve for the area under the curve using the same steps we used for poly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FDB0AB-0808-4564-8481-803AC43162F6}"/>
              </a:ext>
            </a:extLst>
          </p:cNvPr>
          <p:cNvSpPr/>
          <p:nvPr/>
        </p:nvSpPr>
        <p:spPr>
          <a:xfrm>
            <a:off x="736600" y="2788920"/>
            <a:ext cx="3195320" cy="1376680"/>
          </a:xfrm>
          <a:custGeom>
            <a:avLst/>
            <a:gdLst>
              <a:gd name="connsiteX0" fmla="*/ 0 w 3195320"/>
              <a:gd name="connsiteY0" fmla="*/ 213360 h 1376680"/>
              <a:gd name="connsiteX1" fmla="*/ 0 w 3195320"/>
              <a:gd name="connsiteY1" fmla="*/ 1376680 h 1376680"/>
              <a:gd name="connsiteX2" fmla="*/ 3195320 w 3195320"/>
              <a:gd name="connsiteY2" fmla="*/ 1371600 h 1376680"/>
              <a:gd name="connsiteX3" fmla="*/ 3022600 w 3195320"/>
              <a:gd name="connsiteY3" fmla="*/ 1219200 h 1376680"/>
              <a:gd name="connsiteX4" fmla="*/ 2672080 w 3195320"/>
              <a:gd name="connsiteY4" fmla="*/ 904240 h 1376680"/>
              <a:gd name="connsiteX5" fmla="*/ 2062480 w 3195320"/>
              <a:gd name="connsiteY5" fmla="*/ 431800 h 1376680"/>
              <a:gd name="connsiteX6" fmla="*/ 1640840 w 3195320"/>
              <a:gd name="connsiteY6" fmla="*/ 187960 h 1376680"/>
              <a:gd name="connsiteX7" fmla="*/ 1148080 w 3195320"/>
              <a:gd name="connsiteY7" fmla="*/ 30480 h 1376680"/>
              <a:gd name="connsiteX8" fmla="*/ 828040 w 3195320"/>
              <a:gd name="connsiteY8" fmla="*/ 0 h 1376680"/>
              <a:gd name="connsiteX9" fmla="*/ 431800 w 3195320"/>
              <a:gd name="connsiteY9" fmla="*/ 50800 h 1376680"/>
              <a:gd name="connsiteX10" fmla="*/ 198120 w 3195320"/>
              <a:gd name="connsiteY10" fmla="*/ 132080 h 1376680"/>
              <a:gd name="connsiteX11" fmla="*/ 0 w 3195320"/>
              <a:gd name="connsiteY11" fmla="*/ 213360 h 137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95320" h="1376680">
                <a:moveTo>
                  <a:pt x="0" y="213360"/>
                </a:moveTo>
                <a:lnTo>
                  <a:pt x="0" y="1376680"/>
                </a:lnTo>
                <a:lnTo>
                  <a:pt x="3195320" y="1371600"/>
                </a:lnTo>
                <a:lnTo>
                  <a:pt x="3022600" y="1219200"/>
                </a:lnTo>
                <a:lnTo>
                  <a:pt x="2672080" y="904240"/>
                </a:lnTo>
                <a:lnTo>
                  <a:pt x="2062480" y="431800"/>
                </a:lnTo>
                <a:lnTo>
                  <a:pt x="1640840" y="187960"/>
                </a:lnTo>
                <a:lnTo>
                  <a:pt x="1148080" y="30480"/>
                </a:lnTo>
                <a:lnTo>
                  <a:pt x="828040" y="0"/>
                </a:lnTo>
                <a:lnTo>
                  <a:pt x="431800" y="50800"/>
                </a:lnTo>
                <a:lnTo>
                  <a:pt x="198120" y="132080"/>
                </a:lnTo>
                <a:lnTo>
                  <a:pt x="0" y="21336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4AF758-17BC-4B65-8CC3-86AC75F6CEE6}"/>
              </a:ext>
            </a:extLst>
          </p:cNvPr>
          <p:cNvSpPr/>
          <p:nvPr/>
        </p:nvSpPr>
        <p:spPr>
          <a:xfrm>
            <a:off x="4099560" y="4211320"/>
            <a:ext cx="1209040" cy="990600"/>
          </a:xfrm>
          <a:custGeom>
            <a:avLst/>
            <a:gdLst>
              <a:gd name="connsiteX0" fmla="*/ 0 w 1209040"/>
              <a:gd name="connsiteY0" fmla="*/ 0 h 990600"/>
              <a:gd name="connsiteX1" fmla="*/ 1203960 w 1209040"/>
              <a:gd name="connsiteY1" fmla="*/ 10160 h 990600"/>
              <a:gd name="connsiteX2" fmla="*/ 1209040 w 1209040"/>
              <a:gd name="connsiteY2" fmla="*/ 990600 h 990600"/>
              <a:gd name="connsiteX3" fmla="*/ 919480 w 1209040"/>
              <a:gd name="connsiteY3" fmla="*/ 812800 h 990600"/>
              <a:gd name="connsiteX4" fmla="*/ 482600 w 1209040"/>
              <a:gd name="connsiteY4" fmla="*/ 452120 h 990600"/>
              <a:gd name="connsiteX5" fmla="*/ 106680 w 1209040"/>
              <a:gd name="connsiteY5" fmla="*/ 127000 h 990600"/>
              <a:gd name="connsiteX6" fmla="*/ 0 w 120904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9040" h="990600">
                <a:moveTo>
                  <a:pt x="0" y="0"/>
                </a:moveTo>
                <a:lnTo>
                  <a:pt x="1203960" y="10160"/>
                </a:lnTo>
                <a:cubicBezTo>
                  <a:pt x="1205653" y="336973"/>
                  <a:pt x="1207347" y="663787"/>
                  <a:pt x="1209040" y="990600"/>
                </a:cubicBezTo>
                <a:lnTo>
                  <a:pt x="919480" y="812800"/>
                </a:lnTo>
                <a:lnTo>
                  <a:pt x="482600" y="452120"/>
                </a:lnTo>
                <a:lnTo>
                  <a:pt x="10668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Image result for skateboarder icon">
            <a:extLst>
              <a:ext uri="{FF2B5EF4-FFF2-40B4-BE49-F238E27FC236}">
                <a16:creationId xmlns:a16="http://schemas.microsoft.com/office/drawing/2014/main" id="{F344DE46-7B8F-40C5-AD29-F2D2C8BC7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332228">
            <a:off x="3011424" y="3040232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B52113-74F9-4EAC-BDE1-08CAC8CFA975}"/>
              </a:ext>
            </a:extLst>
          </p:cNvPr>
          <p:cNvSpPr txBox="1">
            <a:spLocks/>
          </p:cNvSpPr>
          <p:nvPr/>
        </p:nvSpPr>
        <p:spPr>
          <a:xfrm>
            <a:off x="6112786" y="217240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2391114" y="184426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728541"/>
            <a:ext cx="5115455" cy="2672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4BBBE-DCFF-4615-A376-C2BE4FD0F926}"/>
              </a:ext>
            </a:extLst>
          </p:cNvPr>
          <p:cNvCxnSpPr/>
          <p:nvPr/>
        </p:nvCxnSpPr>
        <p:spPr>
          <a:xfrm>
            <a:off x="70152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93D57-2031-468C-A85C-E77BCA62CB4D}"/>
              </a:ext>
            </a:extLst>
          </p:cNvPr>
          <p:cNvCxnSpPr/>
          <p:nvPr/>
        </p:nvCxnSpPr>
        <p:spPr>
          <a:xfrm>
            <a:off x="53335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A6054-2D44-42C3-A658-9989D23A27F4}"/>
              </a:ext>
            </a:extLst>
          </p:cNvPr>
          <p:cNvSpPr txBox="1"/>
          <p:nvPr/>
        </p:nvSpPr>
        <p:spPr>
          <a:xfrm>
            <a:off x="10476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E3673-BC98-410E-8789-42647E7B7498}"/>
              </a:ext>
            </a:extLst>
          </p:cNvPr>
          <p:cNvSpPr txBox="1"/>
          <p:nvPr/>
        </p:nvSpPr>
        <p:spPr>
          <a:xfrm>
            <a:off x="53187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72DF08-5B68-424F-B85A-C821D0D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1 Rectangle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0B782F-46AC-42F9-936B-6FD4B7BC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6" y="286603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A Function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Coefficients of x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Upper Bound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Lower Bound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Optional %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759932A3-0C11-473C-9CB4-3B46BEBA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8510"/>
              </p:ext>
            </p:extLst>
          </p:nvPr>
        </p:nvGraphicFramePr>
        <p:xfrm>
          <a:off x="5700302" y="2010359"/>
          <a:ext cx="6354538" cy="370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409163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361822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577377">
                <a:tc>
                  <a:txBody>
                    <a:bodyPr/>
                    <a:lstStyle/>
                    <a:p>
                      <a:r>
                        <a:rPr lang="en-US" sz="1200" dirty="0"/>
                        <a:t>ESTIMATE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711834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( 4 – 1 ) / 1 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711834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((4 - 1) / 2 ) * ((1*2) -1)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711834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 err="1"/>
                        <a:t>ofeach</a:t>
                      </a:r>
                      <a:r>
                        <a:rPr lang="en-US" sz="1200" dirty="0"/>
                        <a:t>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sin(2.5)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.5985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996568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 * .5985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1.7955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17576BC-ED84-47A4-BD93-3953A7944BEA}"/>
              </a:ext>
            </a:extLst>
          </p:cNvPr>
          <p:cNvSpPr txBox="1"/>
          <p:nvPr/>
        </p:nvSpPr>
        <p:spPr>
          <a:xfrm>
            <a:off x="2721926" y="57519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6417-B3D4-43D5-B058-45FF36F1ED96}"/>
              </a:ext>
            </a:extLst>
          </p:cNvPr>
          <p:cNvSpPr txBox="1"/>
          <p:nvPr/>
        </p:nvSpPr>
        <p:spPr>
          <a:xfrm>
            <a:off x="2830689" y="553011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6693DC-EFB3-4BD4-9075-3E274ACE91AD}"/>
              </a:ext>
            </a:extLst>
          </p:cNvPr>
          <p:cNvSpPr/>
          <p:nvPr/>
        </p:nvSpPr>
        <p:spPr>
          <a:xfrm>
            <a:off x="716318" y="3361438"/>
            <a:ext cx="4602420" cy="824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F4AFA0-00A9-46A5-8B16-85C08C632AEE}"/>
              </a:ext>
            </a:extLst>
          </p:cNvPr>
          <p:cNvCxnSpPr>
            <a:cxnSpLocks/>
          </p:cNvCxnSpPr>
          <p:nvPr/>
        </p:nvCxnSpPr>
        <p:spPr>
          <a:xfrm>
            <a:off x="452636" y="2649787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050CA1-04D9-412E-9D65-208372F90AE6}"/>
              </a:ext>
            </a:extLst>
          </p:cNvPr>
          <p:cNvCxnSpPr>
            <a:cxnSpLocks/>
          </p:cNvCxnSpPr>
          <p:nvPr/>
        </p:nvCxnSpPr>
        <p:spPr>
          <a:xfrm flipH="1">
            <a:off x="-56223" y="5400737"/>
            <a:ext cx="5756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7427A-ED7E-4C9C-9A0B-AA3026FA700E}"/>
              </a:ext>
            </a:extLst>
          </p:cNvPr>
          <p:cNvCxnSpPr>
            <a:cxnSpLocks/>
          </p:cNvCxnSpPr>
          <p:nvPr/>
        </p:nvCxnSpPr>
        <p:spPr>
          <a:xfrm>
            <a:off x="3015015" y="294183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FA819-B6D5-4B95-B98C-1E8BD6875061}"/>
              </a:ext>
            </a:extLst>
          </p:cNvPr>
          <p:cNvCxnSpPr>
            <a:cxnSpLocks/>
          </p:cNvCxnSpPr>
          <p:nvPr/>
        </p:nvCxnSpPr>
        <p:spPr>
          <a:xfrm>
            <a:off x="462280" y="4185920"/>
            <a:ext cx="5115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09410D-E7EF-40A6-90E7-496799D849EF}"/>
              </a:ext>
            </a:extLst>
          </p:cNvPr>
          <p:cNvSpPr/>
          <p:nvPr/>
        </p:nvSpPr>
        <p:spPr>
          <a:xfrm>
            <a:off x="470617" y="2761777"/>
            <a:ext cx="5079770" cy="2623482"/>
          </a:xfrm>
          <a:custGeom>
            <a:avLst/>
            <a:gdLst>
              <a:gd name="connsiteX0" fmla="*/ 0 w 5079770"/>
              <a:gd name="connsiteY0" fmla="*/ 365347 h 2623482"/>
              <a:gd name="connsiteX1" fmla="*/ 171321 w 5079770"/>
              <a:gd name="connsiteY1" fmla="*/ 262142 h 2623482"/>
              <a:gd name="connsiteX2" fmla="*/ 435527 w 5079770"/>
              <a:gd name="connsiteY2" fmla="*/ 142423 h 2623482"/>
              <a:gd name="connsiteX3" fmla="*/ 718309 w 5079770"/>
              <a:gd name="connsiteY3" fmla="*/ 49539 h 2623482"/>
              <a:gd name="connsiteX4" fmla="*/ 914400 w 5079770"/>
              <a:gd name="connsiteY4" fmla="*/ 14449 h 2623482"/>
              <a:gd name="connsiteX5" fmla="*/ 1100169 w 5079770"/>
              <a:gd name="connsiteY5" fmla="*/ 0 h 2623482"/>
              <a:gd name="connsiteX6" fmla="*/ 1347862 w 5079770"/>
              <a:gd name="connsiteY6" fmla="*/ 20641 h 2623482"/>
              <a:gd name="connsiteX7" fmla="*/ 1498542 w 5079770"/>
              <a:gd name="connsiteY7" fmla="*/ 45410 h 2623482"/>
              <a:gd name="connsiteX8" fmla="*/ 1744171 w 5079770"/>
              <a:gd name="connsiteY8" fmla="*/ 121782 h 2623482"/>
              <a:gd name="connsiteX9" fmla="*/ 2037275 w 5079770"/>
              <a:gd name="connsiteY9" fmla="*/ 249757 h 2623482"/>
              <a:gd name="connsiteX10" fmla="*/ 2284968 w 5079770"/>
              <a:gd name="connsiteY10" fmla="*/ 402501 h 2623482"/>
              <a:gd name="connsiteX11" fmla="*/ 2528532 w 5079770"/>
              <a:gd name="connsiteY11" fmla="*/ 580014 h 2623482"/>
              <a:gd name="connsiteX12" fmla="*/ 2722559 w 5079770"/>
              <a:gd name="connsiteY12" fmla="*/ 741015 h 2623482"/>
              <a:gd name="connsiteX13" fmla="*/ 2995021 w 5079770"/>
              <a:gd name="connsiteY13" fmla="*/ 951554 h 2623482"/>
              <a:gd name="connsiteX14" fmla="*/ 3343855 w 5079770"/>
              <a:gd name="connsiteY14" fmla="*/ 1257042 h 2623482"/>
              <a:gd name="connsiteX15" fmla="*/ 3766997 w 5079770"/>
              <a:gd name="connsiteY15" fmla="*/ 1626517 h 2623482"/>
              <a:gd name="connsiteX16" fmla="*/ 4000242 w 5079770"/>
              <a:gd name="connsiteY16" fmla="*/ 1851505 h 2623482"/>
              <a:gd name="connsiteX17" fmla="*/ 4322243 w 5079770"/>
              <a:gd name="connsiteY17" fmla="*/ 2119839 h 2623482"/>
              <a:gd name="connsiteX18" fmla="*/ 4640115 w 5079770"/>
              <a:gd name="connsiteY18" fmla="*/ 2355148 h 2623482"/>
              <a:gd name="connsiteX19" fmla="*/ 4842398 w 5079770"/>
              <a:gd name="connsiteY19" fmla="*/ 2493443 h 2623482"/>
              <a:gd name="connsiteX20" fmla="*/ 5079770 w 5079770"/>
              <a:gd name="connsiteY20" fmla="*/ 2623482 h 2623482"/>
              <a:gd name="connsiteX21" fmla="*/ 5079770 w 5079770"/>
              <a:gd name="connsiteY21" fmla="*/ 2623482 h 262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79770" h="2623482">
                <a:moveTo>
                  <a:pt x="0" y="365347"/>
                </a:moveTo>
                <a:lnTo>
                  <a:pt x="171321" y="262142"/>
                </a:lnTo>
                <a:lnTo>
                  <a:pt x="435527" y="142423"/>
                </a:lnTo>
                <a:lnTo>
                  <a:pt x="718309" y="49539"/>
                </a:lnTo>
                <a:lnTo>
                  <a:pt x="914400" y="14449"/>
                </a:lnTo>
                <a:lnTo>
                  <a:pt x="1100169" y="0"/>
                </a:lnTo>
                <a:lnTo>
                  <a:pt x="1347862" y="20641"/>
                </a:lnTo>
                <a:lnTo>
                  <a:pt x="1498542" y="45410"/>
                </a:lnTo>
                <a:lnTo>
                  <a:pt x="1744171" y="121782"/>
                </a:lnTo>
                <a:lnTo>
                  <a:pt x="2037275" y="249757"/>
                </a:lnTo>
                <a:lnTo>
                  <a:pt x="2284968" y="402501"/>
                </a:lnTo>
                <a:lnTo>
                  <a:pt x="2528532" y="580014"/>
                </a:lnTo>
                <a:lnTo>
                  <a:pt x="2722559" y="741015"/>
                </a:lnTo>
                <a:lnTo>
                  <a:pt x="2995021" y="951554"/>
                </a:lnTo>
                <a:lnTo>
                  <a:pt x="3343855" y="1257042"/>
                </a:lnTo>
                <a:lnTo>
                  <a:pt x="3766997" y="1626517"/>
                </a:lnTo>
                <a:lnTo>
                  <a:pt x="4000242" y="1851505"/>
                </a:lnTo>
                <a:lnTo>
                  <a:pt x="4322243" y="2119839"/>
                </a:lnTo>
                <a:lnTo>
                  <a:pt x="4640115" y="2355148"/>
                </a:lnTo>
                <a:lnTo>
                  <a:pt x="4842398" y="2493443"/>
                </a:lnTo>
                <a:lnTo>
                  <a:pt x="5079770" y="2623482"/>
                </a:lnTo>
                <a:lnTo>
                  <a:pt x="5079770" y="26234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E31D5F-1284-4768-8EBA-B974B65DBD18}"/>
              </a:ext>
            </a:extLst>
          </p:cNvPr>
          <p:cNvSpPr/>
          <p:nvPr/>
        </p:nvSpPr>
        <p:spPr>
          <a:xfrm>
            <a:off x="2981767" y="3317938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61624-5EB7-4343-A54D-55932E68227A}"/>
              </a:ext>
            </a:extLst>
          </p:cNvPr>
          <p:cNvCxnSpPr>
            <a:cxnSpLocks/>
          </p:cNvCxnSpPr>
          <p:nvPr/>
        </p:nvCxnSpPr>
        <p:spPr>
          <a:xfrm flipH="1">
            <a:off x="322489" y="3361438"/>
            <a:ext cx="530270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46B350-6F93-4DDC-B54A-89B41E08E1AB}"/>
              </a:ext>
            </a:extLst>
          </p:cNvPr>
          <p:cNvSpPr txBox="1"/>
          <p:nvPr/>
        </p:nvSpPr>
        <p:spPr>
          <a:xfrm>
            <a:off x="-13552" y="3155152"/>
            <a:ext cx="77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.5985</a:t>
            </a:r>
          </a:p>
        </p:txBody>
      </p:sp>
    </p:spTree>
    <p:extLst>
      <p:ext uri="{BB962C8B-B14F-4D97-AF65-F5344CB8AC3E}">
        <p14:creationId xmlns:p14="http://schemas.microsoft.com/office/powerpoint/2010/main" val="44584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2391114" y="184426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728541"/>
            <a:ext cx="5115455" cy="2672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4BBBE-DCFF-4615-A376-C2BE4FD0F926}"/>
              </a:ext>
            </a:extLst>
          </p:cNvPr>
          <p:cNvCxnSpPr/>
          <p:nvPr/>
        </p:nvCxnSpPr>
        <p:spPr>
          <a:xfrm>
            <a:off x="70152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93D57-2031-468C-A85C-E77BCA62CB4D}"/>
              </a:ext>
            </a:extLst>
          </p:cNvPr>
          <p:cNvCxnSpPr/>
          <p:nvPr/>
        </p:nvCxnSpPr>
        <p:spPr>
          <a:xfrm>
            <a:off x="53335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A6054-2D44-42C3-A658-9989D23A27F4}"/>
              </a:ext>
            </a:extLst>
          </p:cNvPr>
          <p:cNvSpPr txBox="1"/>
          <p:nvPr/>
        </p:nvSpPr>
        <p:spPr>
          <a:xfrm>
            <a:off x="10476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E3673-BC98-410E-8789-42647E7B7498}"/>
              </a:ext>
            </a:extLst>
          </p:cNvPr>
          <p:cNvSpPr txBox="1"/>
          <p:nvPr/>
        </p:nvSpPr>
        <p:spPr>
          <a:xfrm>
            <a:off x="53187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72DF08-5B68-424F-B85A-C821D0D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2 Rectangles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0B782F-46AC-42F9-936B-6FD4B7BC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6" y="286603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A Function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Coefficients of x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Upper Bound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Lower Bound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>
                <a:latin typeface="Consolas" panose="020B0609020204030204" pitchFamily="49" charset="0"/>
              </a:rPr>
              <a:t>Optional %		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576BC-ED84-47A4-BD93-3953A7944BEA}"/>
              </a:ext>
            </a:extLst>
          </p:cNvPr>
          <p:cNvSpPr txBox="1"/>
          <p:nvPr/>
        </p:nvSpPr>
        <p:spPr>
          <a:xfrm>
            <a:off x="2721926" y="57519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6417-B3D4-43D5-B058-45FF36F1ED96}"/>
              </a:ext>
            </a:extLst>
          </p:cNvPr>
          <p:cNvSpPr txBox="1"/>
          <p:nvPr/>
        </p:nvSpPr>
        <p:spPr>
          <a:xfrm>
            <a:off x="2830689" y="553011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6693DC-EFB3-4BD4-9075-3E274ACE91AD}"/>
              </a:ext>
            </a:extLst>
          </p:cNvPr>
          <p:cNvSpPr/>
          <p:nvPr/>
        </p:nvSpPr>
        <p:spPr>
          <a:xfrm>
            <a:off x="716318" y="2780226"/>
            <a:ext cx="2265441" cy="140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F4AFA0-00A9-46A5-8B16-85C08C632AEE}"/>
              </a:ext>
            </a:extLst>
          </p:cNvPr>
          <p:cNvCxnSpPr>
            <a:cxnSpLocks/>
          </p:cNvCxnSpPr>
          <p:nvPr/>
        </p:nvCxnSpPr>
        <p:spPr>
          <a:xfrm>
            <a:off x="452636" y="2649787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050CA1-04D9-412E-9D65-208372F90AE6}"/>
              </a:ext>
            </a:extLst>
          </p:cNvPr>
          <p:cNvCxnSpPr>
            <a:cxnSpLocks/>
          </p:cNvCxnSpPr>
          <p:nvPr/>
        </p:nvCxnSpPr>
        <p:spPr>
          <a:xfrm flipH="1">
            <a:off x="-56223" y="5400737"/>
            <a:ext cx="5756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7427A-ED7E-4C9C-9A0B-AA3026FA700E}"/>
              </a:ext>
            </a:extLst>
          </p:cNvPr>
          <p:cNvCxnSpPr>
            <a:cxnSpLocks/>
          </p:cNvCxnSpPr>
          <p:nvPr/>
        </p:nvCxnSpPr>
        <p:spPr>
          <a:xfrm>
            <a:off x="1867957" y="2598014"/>
            <a:ext cx="0" cy="299792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DFA819-B6D5-4B95-B98C-1E8BD6875061}"/>
              </a:ext>
            </a:extLst>
          </p:cNvPr>
          <p:cNvCxnSpPr>
            <a:cxnSpLocks/>
          </p:cNvCxnSpPr>
          <p:nvPr/>
        </p:nvCxnSpPr>
        <p:spPr>
          <a:xfrm>
            <a:off x="462280" y="4185920"/>
            <a:ext cx="5115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053AD-A97F-452E-837C-9ABE1B1CEEDF}"/>
              </a:ext>
            </a:extLst>
          </p:cNvPr>
          <p:cNvSpPr/>
          <p:nvPr/>
        </p:nvSpPr>
        <p:spPr>
          <a:xfrm flipV="1">
            <a:off x="2990096" y="4185919"/>
            <a:ext cx="2265441" cy="166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09410D-E7EF-40A6-90E7-496799D849EF}"/>
              </a:ext>
            </a:extLst>
          </p:cNvPr>
          <p:cNvSpPr/>
          <p:nvPr/>
        </p:nvSpPr>
        <p:spPr>
          <a:xfrm>
            <a:off x="470617" y="2761777"/>
            <a:ext cx="5079770" cy="2623482"/>
          </a:xfrm>
          <a:custGeom>
            <a:avLst/>
            <a:gdLst>
              <a:gd name="connsiteX0" fmla="*/ 0 w 5079770"/>
              <a:gd name="connsiteY0" fmla="*/ 365347 h 2623482"/>
              <a:gd name="connsiteX1" fmla="*/ 171321 w 5079770"/>
              <a:gd name="connsiteY1" fmla="*/ 262142 h 2623482"/>
              <a:gd name="connsiteX2" fmla="*/ 435527 w 5079770"/>
              <a:gd name="connsiteY2" fmla="*/ 142423 h 2623482"/>
              <a:gd name="connsiteX3" fmla="*/ 718309 w 5079770"/>
              <a:gd name="connsiteY3" fmla="*/ 49539 h 2623482"/>
              <a:gd name="connsiteX4" fmla="*/ 914400 w 5079770"/>
              <a:gd name="connsiteY4" fmla="*/ 14449 h 2623482"/>
              <a:gd name="connsiteX5" fmla="*/ 1100169 w 5079770"/>
              <a:gd name="connsiteY5" fmla="*/ 0 h 2623482"/>
              <a:gd name="connsiteX6" fmla="*/ 1347862 w 5079770"/>
              <a:gd name="connsiteY6" fmla="*/ 20641 h 2623482"/>
              <a:gd name="connsiteX7" fmla="*/ 1498542 w 5079770"/>
              <a:gd name="connsiteY7" fmla="*/ 45410 h 2623482"/>
              <a:gd name="connsiteX8" fmla="*/ 1744171 w 5079770"/>
              <a:gd name="connsiteY8" fmla="*/ 121782 h 2623482"/>
              <a:gd name="connsiteX9" fmla="*/ 2037275 w 5079770"/>
              <a:gd name="connsiteY9" fmla="*/ 249757 h 2623482"/>
              <a:gd name="connsiteX10" fmla="*/ 2284968 w 5079770"/>
              <a:gd name="connsiteY10" fmla="*/ 402501 h 2623482"/>
              <a:gd name="connsiteX11" fmla="*/ 2528532 w 5079770"/>
              <a:gd name="connsiteY11" fmla="*/ 580014 h 2623482"/>
              <a:gd name="connsiteX12" fmla="*/ 2722559 w 5079770"/>
              <a:gd name="connsiteY12" fmla="*/ 741015 h 2623482"/>
              <a:gd name="connsiteX13" fmla="*/ 2995021 w 5079770"/>
              <a:gd name="connsiteY13" fmla="*/ 951554 h 2623482"/>
              <a:gd name="connsiteX14" fmla="*/ 3343855 w 5079770"/>
              <a:gd name="connsiteY14" fmla="*/ 1257042 h 2623482"/>
              <a:gd name="connsiteX15" fmla="*/ 3766997 w 5079770"/>
              <a:gd name="connsiteY15" fmla="*/ 1626517 h 2623482"/>
              <a:gd name="connsiteX16" fmla="*/ 4000242 w 5079770"/>
              <a:gd name="connsiteY16" fmla="*/ 1851505 h 2623482"/>
              <a:gd name="connsiteX17" fmla="*/ 4322243 w 5079770"/>
              <a:gd name="connsiteY17" fmla="*/ 2119839 h 2623482"/>
              <a:gd name="connsiteX18" fmla="*/ 4640115 w 5079770"/>
              <a:gd name="connsiteY18" fmla="*/ 2355148 h 2623482"/>
              <a:gd name="connsiteX19" fmla="*/ 4842398 w 5079770"/>
              <a:gd name="connsiteY19" fmla="*/ 2493443 h 2623482"/>
              <a:gd name="connsiteX20" fmla="*/ 5079770 w 5079770"/>
              <a:gd name="connsiteY20" fmla="*/ 2623482 h 2623482"/>
              <a:gd name="connsiteX21" fmla="*/ 5079770 w 5079770"/>
              <a:gd name="connsiteY21" fmla="*/ 2623482 h 262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79770" h="2623482">
                <a:moveTo>
                  <a:pt x="0" y="365347"/>
                </a:moveTo>
                <a:lnTo>
                  <a:pt x="171321" y="262142"/>
                </a:lnTo>
                <a:lnTo>
                  <a:pt x="435527" y="142423"/>
                </a:lnTo>
                <a:lnTo>
                  <a:pt x="718309" y="49539"/>
                </a:lnTo>
                <a:lnTo>
                  <a:pt x="914400" y="14449"/>
                </a:lnTo>
                <a:lnTo>
                  <a:pt x="1100169" y="0"/>
                </a:lnTo>
                <a:lnTo>
                  <a:pt x="1347862" y="20641"/>
                </a:lnTo>
                <a:lnTo>
                  <a:pt x="1498542" y="45410"/>
                </a:lnTo>
                <a:lnTo>
                  <a:pt x="1744171" y="121782"/>
                </a:lnTo>
                <a:lnTo>
                  <a:pt x="2037275" y="249757"/>
                </a:lnTo>
                <a:lnTo>
                  <a:pt x="2284968" y="402501"/>
                </a:lnTo>
                <a:lnTo>
                  <a:pt x="2528532" y="580014"/>
                </a:lnTo>
                <a:lnTo>
                  <a:pt x="2722559" y="741015"/>
                </a:lnTo>
                <a:lnTo>
                  <a:pt x="2995021" y="951554"/>
                </a:lnTo>
                <a:lnTo>
                  <a:pt x="3343855" y="1257042"/>
                </a:lnTo>
                <a:lnTo>
                  <a:pt x="3766997" y="1626517"/>
                </a:lnTo>
                <a:lnTo>
                  <a:pt x="4000242" y="1851505"/>
                </a:lnTo>
                <a:lnTo>
                  <a:pt x="4322243" y="2119839"/>
                </a:lnTo>
                <a:lnTo>
                  <a:pt x="4640115" y="2355148"/>
                </a:lnTo>
                <a:lnTo>
                  <a:pt x="4842398" y="2493443"/>
                </a:lnTo>
                <a:lnTo>
                  <a:pt x="5079770" y="2623482"/>
                </a:lnTo>
                <a:lnTo>
                  <a:pt x="5079770" y="26234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E31D5F-1284-4768-8EBA-B974B65DBD18}"/>
              </a:ext>
            </a:extLst>
          </p:cNvPr>
          <p:cNvSpPr/>
          <p:nvPr/>
        </p:nvSpPr>
        <p:spPr>
          <a:xfrm>
            <a:off x="1823880" y="274981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61624-5EB7-4343-A54D-55932E68227A}"/>
              </a:ext>
            </a:extLst>
          </p:cNvPr>
          <p:cNvCxnSpPr>
            <a:cxnSpLocks/>
          </p:cNvCxnSpPr>
          <p:nvPr/>
        </p:nvCxnSpPr>
        <p:spPr>
          <a:xfrm flipH="1">
            <a:off x="275950" y="2780226"/>
            <a:ext cx="530270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46B350-6F93-4DDC-B54A-89B41E08E1AB}"/>
              </a:ext>
            </a:extLst>
          </p:cNvPr>
          <p:cNvSpPr txBox="1"/>
          <p:nvPr/>
        </p:nvSpPr>
        <p:spPr>
          <a:xfrm>
            <a:off x="-49538" y="2559725"/>
            <a:ext cx="77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.9839</a:t>
            </a:r>
          </a:p>
        </p:txBody>
      </p:sp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67E010A6-497D-4200-989B-025AE721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72513"/>
              </p:ext>
            </p:extLst>
          </p:nvPr>
        </p:nvGraphicFramePr>
        <p:xfrm>
          <a:off x="5856098" y="1737360"/>
          <a:ext cx="627704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46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364784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228799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269827">
                <a:tc>
                  <a:txBody>
                    <a:bodyPr/>
                    <a:lstStyle/>
                    <a:p>
                      <a:r>
                        <a:rPr lang="en-US" sz="1200" dirty="0"/>
                        <a:t>ESTIMATE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425455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(4 – 1) / 2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1 )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3 )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of each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sin(1.75)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.9839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sin(3.25)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=&gt; -.1082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1536507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.9839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1.476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-1.082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-0.1623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1.314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7BD74C-4C3A-4294-9107-93DDCFE0F740}"/>
              </a:ext>
            </a:extLst>
          </p:cNvPr>
          <p:cNvCxnSpPr>
            <a:cxnSpLocks/>
          </p:cNvCxnSpPr>
          <p:nvPr/>
        </p:nvCxnSpPr>
        <p:spPr>
          <a:xfrm>
            <a:off x="4168385" y="2598014"/>
            <a:ext cx="0" cy="299792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C835-197A-4CBD-9180-11A6903B2BA3}"/>
              </a:ext>
            </a:extLst>
          </p:cNvPr>
          <p:cNvCxnSpPr>
            <a:cxnSpLocks/>
          </p:cNvCxnSpPr>
          <p:nvPr/>
        </p:nvCxnSpPr>
        <p:spPr>
          <a:xfrm flipH="1">
            <a:off x="338744" y="4352616"/>
            <a:ext cx="530270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C0F6598-2DB0-45F1-AC1E-E00FC3D10780}"/>
              </a:ext>
            </a:extLst>
          </p:cNvPr>
          <p:cNvSpPr/>
          <p:nvPr/>
        </p:nvSpPr>
        <p:spPr>
          <a:xfrm>
            <a:off x="4129738" y="4303584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AD0BC7-3386-48B6-9BAD-2F78DDD2E263}"/>
              </a:ext>
            </a:extLst>
          </p:cNvPr>
          <p:cNvSpPr txBox="1"/>
          <p:nvPr/>
        </p:nvSpPr>
        <p:spPr>
          <a:xfrm>
            <a:off x="-58820" y="4304891"/>
            <a:ext cx="77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-.1082</a:t>
            </a:r>
          </a:p>
        </p:txBody>
      </p:sp>
    </p:spTree>
    <p:extLst>
      <p:ext uri="{BB962C8B-B14F-4D97-AF65-F5344CB8AC3E}">
        <p14:creationId xmlns:p14="http://schemas.microsoft.com/office/powerpoint/2010/main" val="59746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1760103" y="186086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1.7955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9E574BB-30B3-40A9-AA2A-F8B36D84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252400"/>
            <a:ext cx="5115455" cy="267219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7765CD5-7A44-4F93-B691-DC4B9BA6206B}"/>
              </a:ext>
            </a:extLst>
          </p:cNvPr>
          <p:cNvSpPr/>
          <p:nvPr/>
        </p:nvSpPr>
        <p:spPr>
          <a:xfrm>
            <a:off x="716318" y="2885297"/>
            <a:ext cx="4602420" cy="824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733C0E-6BD0-4598-8DB1-3A6E4DB3CF61}"/>
              </a:ext>
            </a:extLst>
          </p:cNvPr>
          <p:cNvCxnSpPr>
            <a:cxnSpLocks/>
          </p:cNvCxnSpPr>
          <p:nvPr/>
        </p:nvCxnSpPr>
        <p:spPr>
          <a:xfrm>
            <a:off x="452636" y="2173646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30F862-EA28-48BC-90BA-0A6D716E4011}"/>
              </a:ext>
            </a:extLst>
          </p:cNvPr>
          <p:cNvCxnSpPr>
            <a:cxnSpLocks/>
          </p:cNvCxnSpPr>
          <p:nvPr/>
        </p:nvCxnSpPr>
        <p:spPr>
          <a:xfrm flipH="1">
            <a:off x="-56223" y="4924596"/>
            <a:ext cx="5756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761D8D-466F-45B4-986A-D33604D45F1C}"/>
              </a:ext>
            </a:extLst>
          </p:cNvPr>
          <p:cNvCxnSpPr>
            <a:cxnSpLocks/>
          </p:cNvCxnSpPr>
          <p:nvPr/>
        </p:nvCxnSpPr>
        <p:spPr>
          <a:xfrm>
            <a:off x="462280" y="3709779"/>
            <a:ext cx="5115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1E4431C-7219-4E03-9691-517AFEAF6C2A}"/>
              </a:ext>
            </a:extLst>
          </p:cNvPr>
          <p:cNvSpPr/>
          <p:nvPr/>
        </p:nvSpPr>
        <p:spPr>
          <a:xfrm>
            <a:off x="470617" y="2285636"/>
            <a:ext cx="5079770" cy="2623482"/>
          </a:xfrm>
          <a:custGeom>
            <a:avLst/>
            <a:gdLst>
              <a:gd name="connsiteX0" fmla="*/ 0 w 5079770"/>
              <a:gd name="connsiteY0" fmla="*/ 365347 h 2623482"/>
              <a:gd name="connsiteX1" fmla="*/ 171321 w 5079770"/>
              <a:gd name="connsiteY1" fmla="*/ 262142 h 2623482"/>
              <a:gd name="connsiteX2" fmla="*/ 435527 w 5079770"/>
              <a:gd name="connsiteY2" fmla="*/ 142423 h 2623482"/>
              <a:gd name="connsiteX3" fmla="*/ 718309 w 5079770"/>
              <a:gd name="connsiteY3" fmla="*/ 49539 h 2623482"/>
              <a:gd name="connsiteX4" fmla="*/ 914400 w 5079770"/>
              <a:gd name="connsiteY4" fmla="*/ 14449 h 2623482"/>
              <a:gd name="connsiteX5" fmla="*/ 1100169 w 5079770"/>
              <a:gd name="connsiteY5" fmla="*/ 0 h 2623482"/>
              <a:gd name="connsiteX6" fmla="*/ 1347862 w 5079770"/>
              <a:gd name="connsiteY6" fmla="*/ 20641 h 2623482"/>
              <a:gd name="connsiteX7" fmla="*/ 1498542 w 5079770"/>
              <a:gd name="connsiteY7" fmla="*/ 45410 h 2623482"/>
              <a:gd name="connsiteX8" fmla="*/ 1744171 w 5079770"/>
              <a:gd name="connsiteY8" fmla="*/ 121782 h 2623482"/>
              <a:gd name="connsiteX9" fmla="*/ 2037275 w 5079770"/>
              <a:gd name="connsiteY9" fmla="*/ 249757 h 2623482"/>
              <a:gd name="connsiteX10" fmla="*/ 2284968 w 5079770"/>
              <a:gd name="connsiteY10" fmla="*/ 402501 h 2623482"/>
              <a:gd name="connsiteX11" fmla="*/ 2528532 w 5079770"/>
              <a:gd name="connsiteY11" fmla="*/ 580014 h 2623482"/>
              <a:gd name="connsiteX12" fmla="*/ 2722559 w 5079770"/>
              <a:gd name="connsiteY12" fmla="*/ 741015 h 2623482"/>
              <a:gd name="connsiteX13" fmla="*/ 2995021 w 5079770"/>
              <a:gd name="connsiteY13" fmla="*/ 951554 h 2623482"/>
              <a:gd name="connsiteX14" fmla="*/ 3343855 w 5079770"/>
              <a:gd name="connsiteY14" fmla="*/ 1257042 h 2623482"/>
              <a:gd name="connsiteX15" fmla="*/ 3766997 w 5079770"/>
              <a:gd name="connsiteY15" fmla="*/ 1626517 h 2623482"/>
              <a:gd name="connsiteX16" fmla="*/ 4000242 w 5079770"/>
              <a:gd name="connsiteY16" fmla="*/ 1851505 h 2623482"/>
              <a:gd name="connsiteX17" fmla="*/ 4322243 w 5079770"/>
              <a:gd name="connsiteY17" fmla="*/ 2119839 h 2623482"/>
              <a:gd name="connsiteX18" fmla="*/ 4640115 w 5079770"/>
              <a:gd name="connsiteY18" fmla="*/ 2355148 h 2623482"/>
              <a:gd name="connsiteX19" fmla="*/ 4842398 w 5079770"/>
              <a:gd name="connsiteY19" fmla="*/ 2493443 h 2623482"/>
              <a:gd name="connsiteX20" fmla="*/ 5079770 w 5079770"/>
              <a:gd name="connsiteY20" fmla="*/ 2623482 h 2623482"/>
              <a:gd name="connsiteX21" fmla="*/ 5079770 w 5079770"/>
              <a:gd name="connsiteY21" fmla="*/ 2623482 h 262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79770" h="2623482">
                <a:moveTo>
                  <a:pt x="0" y="365347"/>
                </a:moveTo>
                <a:lnTo>
                  <a:pt x="171321" y="262142"/>
                </a:lnTo>
                <a:lnTo>
                  <a:pt x="435527" y="142423"/>
                </a:lnTo>
                <a:lnTo>
                  <a:pt x="718309" y="49539"/>
                </a:lnTo>
                <a:lnTo>
                  <a:pt x="914400" y="14449"/>
                </a:lnTo>
                <a:lnTo>
                  <a:pt x="1100169" y="0"/>
                </a:lnTo>
                <a:lnTo>
                  <a:pt x="1347862" y="20641"/>
                </a:lnTo>
                <a:lnTo>
                  <a:pt x="1498542" y="45410"/>
                </a:lnTo>
                <a:lnTo>
                  <a:pt x="1744171" y="121782"/>
                </a:lnTo>
                <a:lnTo>
                  <a:pt x="2037275" y="249757"/>
                </a:lnTo>
                <a:lnTo>
                  <a:pt x="2284968" y="402501"/>
                </a:lnTo>
                <a:lnTo>
                  <a:pt x="2528532" y="580014"/>
                </a:lnTo>
                <a:lnTo>
                  <a:pt x="2722559" y="741015"/>
                </a:lnTo>
                <a:lnTo>
                  <a:pt x="2995021" y="951554"/>
                </a:lnTo>
                <a:lnTo>
                  <a:pt x="3343855" y="1257042"/>
                </a:lnTo>
                <a:lnTo>
                  <a:pt x="3766997" y="1626517"/>
                </a:lnTo>
                <a:lnTo>
                  <a:pt x="4000242" y="1851505"/>
                </a:lnTo>
                <a:lnTo>
                  <a:pt x="4322243" y="2119839"/>
                </a:lnTo>
                <a:lnTo>
                  <a:pt x="4640115" y="2355148"/>
                </a:lnTo>
                <a:lnTo>
                  <a:pt x="4842398" y="2493443"/>
                </a:lnTo>
                <a:lnTo>
                  <a:pt x="5079770" y="2623482"/>
                </a:lnTo>
                <a:lnTo>
                  <a:pt x="5079770" y="26234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210828E-0BE1-4BC8-A6E2-47D11814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51" y="2236922"/>
            <a:ext cx="5115455" cy="2672196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A03D3DF8-5636-4383-BE0F-D6CF0DE75F04}"/>
              </a:ext>
            </a:extLst>
          </p:cNvPr>
          <p:cNvSpPr/>
          <p:nvPr/>
        </p:nvSpPr>
        <p:spPr>
          <a:xfrm>
            <a:off x="6730489" y="2288607"/>
            <a:ext cx="2265441" cy="140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0E7602F-CBD9-4C76-8723-A8FA7C432F98}"/>
              </a:ext>
            </a:extLst>
          </p:cNvPr>
          <p:cNvCxnSpPr>
            <a:cxnSpLocks/>
          </p:cNvCxnSpPr>
          <p:nvPr/>
        </p:nvCxnSpPr>
        <p:spPr>
          <a:xfrm>
            <a:off x="6466807" y="2158168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3AE509-EEE2-4EAA-987C-55F7ED9DB9C6}"/>
              </a:ext>
            </a:extLst>
          </p:cNvPr>
          <p:cNvCxnSpPr>
            <a:cxnSpLocks/>
          </p:cNvCxnSpPr>
          <p:nvPr/>
        </p:nvCxnSpPr>
        <p:spPr>
          <a:xfrm flipH="1">
            <a:off x="5957948" y="4909118"/>
            <a:ext cx="5756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12858-C010-48C5-AF76-1F3E65BD4B95}"/>
              </a:ext>
            </a:extLst>
          </p:cNvPr>
          <p:cNvCxnSpPr>
            <a:cxnSpLocks/>
          </p:cNvCxnSpPr>
          <p:nvPr/>
        </p:nvCxnSpPr>
        <p:spPr>
          <a:xfrm>
            <a:off x="6476451" y="3694301"/>
            <a:ext cx="5115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D685BA-A71A-4190-8A81-34FCE2FAFCE2}"/>
              </a:ext>
            </a:extLst>
          </p:cNvPr>
          <p:cNvSpPr/>
          <p:nvPr/>
        </p:nvSpPr>
        <p:spPr>
          <a:xfrm flipV="1">
            <a:off x="9004267" y="3694300"/>
            <a:ext cx="2265441" cy="166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33F81FB-3905-4828-AB52-FE1B4E7BAEBB}"/>
              </a:ext>
            </a:extLst>
          </p:cNvPr>
          <p:cNvSpPr/>
          <p:nvPr/>
        </p:nvSpPr>
        <p:spPr>
          <a:xfrm>
            <a:off x="6484788" y="2270158"/>
            <a:ext cx="5079770" cy="2623482"/>
          </a:xfrm>
          <a:custGeom>
            <a:avLst/>
            <a:gdLst>
              <a:gd name="connsiteX0" fmla="*/ 0 w 5079770"/>
              <a:gd name="connsiteY0" fmla="*/ 365347 h 2623482"/>
              <a:gd name="connsiteX1" fmla="*/ 171321 w 5079770"/>
              <a:gd name="connsiteY1" fmla="*/ 262142 h 2623482"/>
              <a:gd name="connsiteX2" fmla="*/ 435527 w 5079770"/>
              <a:gd name="connsiteY2" fmla="*/ 142423 h 2623482"/>
              <a:gd name="connsiteX3" fmla="*/ 718309 w 5079770"/>
              <a:gd name="connsiteY3" fmla="*/ 49539 h 2623482"/>
              <a:gd name="connsiteX4" fmla="*/ 914400 w 5079770"/>
              <a:gd name="connsiteY4" fmla="*/ 14449 h 2623482"/>
              <a:gd name="connsiteX5" fmla="*/ 1100169 w 5079770"/>
              <a:gd name="connsiteY5" fmla="*/ 0 h 2623482"/>
              <a:gd name="connsiteX6" fmla="*/ 1347862 w 5079770"/>
              <a:gd name="connsiteY6" fmla="*/ 20641 h 2623482"/>
              <a:gd name="connsiteX7" fmla="*/ 1498542 w 5079770"/>
              <a:gd name="connsiteY7" fmla="*/ 45410 h 2623482"/>
              <a:gd name="connsiteX8" fmla="*/ 1744171 w 5079770"/>
              <a:gd name="connsiteY8" fmla="*/ 121782 h 2623482"/>
              <a:gd name="connsiteX9" fmla="*/ 2037275 w 5079770"/>
              <a:gd name="connsiteY9" fmla="*/ 249757 h 2623482"/>
              <a:gd name="connsiteX10" fmla="*/ 2284968 w 5079770"/>
              <a:gd name="connsiteY10" fmla="*/ 402501 h 2623482"/>
              <a:gd name="connsiteX11" fmla="*/ 2528532 w 5079770"/>
              <a:gd name="connsiteY11" fmla="*/ 580014 h 2623482"/>
              <a:gd name="connsiteX12" fmla="*/ 2722559 w 5079770"/>
              <a:gd name="connsiteY12" fmla="*/ 741015 h 2623482"/>
              <a:gd name="connsiteX13" fmla="*/ 2995021 w 5079770"/>
              <a:gd name="connsiteY13" fmla="*/ 951554 h 2623482"/>
              <a:gd name="connsiteX14" fmla="*/ 3343855 w 5079770"/>
              <a:gd name="connsiteY14" fmla="*/ 1257042 h 2623482"/>
              <a:gd name="connsiteX15" fmla="*/ 3766997 w 5079770"/>
              <a:gd name="connsiteY15" fmla="*/ 1626517 h 2623482"/>
              <a:gd name="connsiteX16" fmla="*/ 4000242 w 5079770"/>
              <a:gd name="connsiteY16" fmla="*/ 1851505 h 2623482"/>
              <a:gd name="connsiteX17" fmla="*/ 4322243 w 5079770"/>
              <a:gd name="connsiteY17" fmla="*/ 2119839 h 2623482"/>
              <a:gd name="connsiteX18" fmla="*/ 4640115 w 5079770"/>
              <a:gd name="connsiteY18" fmla="*/ 2355148 h 2623482"/>
              <a:gd name="connsiteX19" fmla="*/ 4842398 w 5079770"/>
              <a:gd name="connsiteY19" fmla="*/ 2493443 h 2623482"/>
              <a:gd name="connsiteX20" fmla="*/ 5079770 w 5079770"/>
              <a:gd name="connsiteY20" fmla="*/ 2623482 h 2623482"/>
              <a:gd name="connsiteX21" fmla="*/ 5079770 w 5079770"/>
              <a:gd name="connsiteY21" fmla="*/ 2623482 h 262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79770" h="2623482">
                <a:moveTo>
                  <a:pt x="0" y="365347"/>
                </a:moveTo>
                <a:lnTo>
                  <a:pt x="171321" y="262142"/>
                </a:lnTo>
                <a:lnTo>
                  <a:pt x="435527" y="142423"/>
                </a:lnTo>
                <a:lnTo>
                  <a:pt x="718309" y="49539"/>
                </a:lnTo>
                <a:lnTo>
                  <a:pt x="914400" y="14449"/>
                </a:lnTo>
                <a:lnTo>
                  <a:pt x="1100169" y="0"/>
                </a:lnTo>
                <a:lnTo>
                  <a:pt x="1347862" y="20641"/>
                </a:lnTo>
                <a:lnTo>
                  <a:pt x="1498542" y="45410"/>
                </a:lnTo>
                <a:lnTo>
                  <a:pt x="1744171" y="121782"/>
                </a:lnTo>
                <a:lnTo>
                  <a:pt x="2037275" y="249757"/>
                </a:lnTo>
                <a:lnTo>
                  <a:pt x="2284968" y="402501"/>
                </a:lnTo>
                <a:lnTo>
                  <a:pt x="2528532" y="580014"/>
                </a:lnTo>
                <a:lnTo>
                  <a:pt x="2722559" y="741015"/>
                </a:lnTo>
                <a:lnTo>
                  <a:pt x="2995021" y="951554"/>
                </a:lnTo>
                <a:lnTo>
                  <a:pt x="3343855" y="1257042"/>
                </a:lnTo>
                <a:lnTo>
                  <a:pt x="3766997" y="1626517"/>
                </a:lnTo>
                <a:lnTo>
                  <a:pt x="4000242" y="1851505"/>
                </a:lnTo>
                <a:lnTo>
                  <a:pt x="4322243" y="2119839"/>
                </a:lnTo>
                <a:lnTo>
                  <a:pt x="4640115" y="2355148"/>
                </a:lnTo>
                <a:lnTo>
                  <a:pt x="4842398" y="2493443"/>
                </a:lnTo>
                <a:lnTo>
                  <a:pt x="5079770" y="2623482"/>
                </a:lnTo>
                <a:lnTo>
                  <a:pt x="5079770" y="26234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FB9D07BD-98FF-4A3D-812A-16751258AE91}"/>
              </a:ext>
            </a:extLst>
          </p:cNvPr>
          <p:cNvSpPr txBox="1">
            <a:spLocks/>
          </p:cNvSpPr>
          <p:nvPr/>
        </p:nvSpPr>
        <p:spPr>
          <a:xfrm>
            <a:off x="7857981" y="1753301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1.314 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2A9E00B0-39BC-4CEB-BFED-29C1B0ADC947}"/>
              </a:ext>
            </a:extLst>
          </p:cNvPr>
          <p:cNvSpPr txBox="1">
            <a:spLocks/>
          </p:cNvSpPr>
          <p:nvPr/>
        </p:nvSpPr>
        <p:spPr>
          <a:xfrm>
            <a:off x="4066564" y="541325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( 1.314 / 1.7955 )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.27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76A7D16D-6E8A-495D-B2E9-1454E7F2510F}"/>
              </a:ext>
            </a:extLst>
          </p:cNvPr>
          <p:cNvSpPr txBox="1">
            <a:spLocks/>
          </p:cNvSpPr>
          <p:nvPr/>
        </p:nvSpPr>
        <p:spPr>
          <a:xfrm>
            <a:off x="4893992" y="28920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000">
                <a:latin typeface="Consolas" panose="020B0609020204030204" pitchFamily="49" charset="0"/>
              </a:rPr>
              <a:t>A Function		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>
                <a:latin typeface="Consolas" panose="020B0609020204030204" pitchFamily="49" charset="0"/>
              </a:rPr>
              <a:t>Coefficients of x		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>
                <a:latin typeface="Consolas" panose="020B0609020204030204" pitchFamily="49" charset="0"/>
              </a:rPr>
              <a:t>Upper Bound		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>
                <a:latin typeface="Consolas" panose="020B0609020204030204" pitchFamily="49" charset="0"/>
              </a:rPr>
              <a:t>Lower Bound		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>
                <a:latin typeface="Consolas" panose="020B0609020204030204" pitchFamily="49" charset="0"/>
              </a:rPr>
              <a:t>Optional %		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6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Rectangles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75493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1.245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( 1.245 / 1.314 )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.05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B6835-A2BE-4301-B2ED-DDE00060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17" y="1909962"/>
            <a:ext cx="3026564" cy="2817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673CA-9694-41DD-B41A-4D6CE9CE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04" y="1909962"/>
            <a:ext cx="3014154" cy="277090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35E527-5879-4F63-BB16-9296A971936F}"/>
              </a:ext>
            </a:extLst>
          </p:cNvPr>
          <p:cNvSpPr txBox="1">
            <a:spLocks/>
          </p:cNvSpPr>
          <p:nvPr/>
        </p:nvSpPr>
        <p:spPr>
          <a:xfrm>
            <a:off x="2058386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1.314</a:t>
            </a:r>
          </a:p>
        </p:txBody>
      </p:sp>
    </p:spTree>
    <p:extLst>
      <p:ext uri="{BB962C8B-B14F-4D97-AF65-F5344CB8AC3E}">
        <p14:creationId xmlns:p14="http://schemas.microsoft.com/office/powerpoint/2010/main" val="182919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Rectangles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75493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1.2224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( 1.2224 / 1.245 )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.018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B6835-A2BE-4301-B2ED-DDE00060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18" y="1914140"/>
            <a:ext cx="3026564" cy="28177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35E527-5879-4F63-BB16-9296A971936F}"/>
              </a:ext>
            </a:extLst>
          </p:cNvPr>
          <p:cNvSpPr txBox="1">
            <a:spLocks/>
          </p:cNvSpPr>
          <p:nvPr/>
        </p:nvSpPr>
        <p:spPr>
          <a:xfrm>
            <a:off x="2058386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78337-98B1-4EDA-AC24-B8AA2347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96" y="1939797"/>
            <a:ext cx="2981334" cy="2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Rectangles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75493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1.212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( 1.212 / 1.2224 )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.0086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35E527-5879-4F63-BB16-9296A971936F}"/>
              </a:ext>
            </a:extLst>
          </p:cNvPr>
          <p:cNvSpPr txBox="1">
            <a:spLocks/>
          </p:cNvSpPr>
          <p:nvPr/>
        </p:nvSpPr>
        <p:spPr>
          <a:xfrm>
            <a:off x="2058386" y="4731854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1.2224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78337-98B1-4EDA-AC24-B8AA2347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39" y="1863053"/>
            <a:ext cx="2981334" cy="276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2E117-53B1-4CFA-85B9-62C2D4AD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474" y="1671235"/>
            <a:ext cx="3356254" cy="31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found!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E9DF2-8954-41BC-9BBD-16D6EA84C108}"/>
              </a:ext>
            </a:extLst>
          </p:cNvPr>
          <p:cNvSpPr txBox="1">
            <a:spLocks/>
          </p:cNvSpPr>
          <p:nvPr/>
        </p:nvSpPr>
        <p:spPr>
          <a:xfrm>
            <a:off x="6669348" y="263148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area under the poly curve,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Between 1 and 4 is 1.212 after using 5 rectangles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A30C4-D441-42DC-AC2D-ED4FB3DBD00D}"/>
              </a:ext>
            </a:extLst>
          </p:cNvPr>
          <p:cNvSpPr/>
          <p:nvPr/>
        </p:nvSpPr>
        <p:spPr>
          <a:xfrm>
            <a:off x="9825693" y="2631487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1EDDCF-2F78-4324-8845-7868D73F3832}"/>
              </a:ext>
            </a:extLst>
          </p:cNvPr>
          <p:cNvSpPr txBox="1">
            <a:spLocks/>
          </p:cNvSpPr>
          <p:nvPr/>
        </p:nvSpPr>
        <p:spPr>
          <a:xfrm>
            <a:off x="2196724" y="5120640"/>
            <a:ext cx="2229189" cy="33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1.212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8ED14-4899-4FE1-966C-1085770E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7" y="1876048"/>
            <a:ext cx="3356254" cy="31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assignment05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Arguments for your program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SkateRampArea</a:t>
            </a:r>
            <a:r>
              <a:rPr lang="en-US" dirty="0"/>
              <a:t> Arguments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09AFAC-8292-4FC6-BD1C-535F57E3EE89}"/>
              </a:ext>
            </a:extLst>
          </p:cNvPr>
          <p:cNvSpPr txBox="1">
            <a:spLocks/>
          </p:cNvSpPr>
          <p:nvPr/>
        </p:nvSpPr>
        <p:spPr>
          <a:xfrm>
            <a:off x="1040502" y="1866556"/>
            <a:ext cx="9203877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has a % sign in it, it is the optional percentage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does not have a % sign in it, it is the upper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argument before the upper bound is the lower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first argument is the function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All other arguments are 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032A4-11AA-40E8-BDE6-741BB1895B50}"/>
              </a:ext>
            </a:extLst>
          </p:cNvPr>
          <p:cNvSpPr txBox="1"/>
          <p:nvPr/>
        </p:nvSpPr>
        <p:spPr>
          <a:xfrm>
            <a:off x="1188376" y="3351748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sin  1  4  1% 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E6037B9-69A5-45EE-BD24-CD66EA578C44}"/>
              </a:ext>
            </a:extLst>
          </p:cNvPr>
          <p:cNvSpPr/>
          <p:nvPr/>
        </p:nvSpPr>
        <p:spPr>
          <a:xfrm rot="16200000">
            <a:off x="6333812" y="3730713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48D0906-8583-4195-8C00-BAF1E8EC1390}"/>
              </a:ext>
            </a:extLst>
          </p:cNvPr>
          <p:cNvSpPr/>
          <p:nvPr/>
        </p:nvSpPr>
        <p:spPr>
          <a:xfrm rot="16200000">
            <a:off x="8689813" y="3865077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746A4-5CA7-48AE-AC69-A241F657E605}"/>
              </a:ext>
            </a:extLst>
          </p:cNvPr>
          <p:cNvSpPr txBox="1"/>
          <p:nvPr/>
        </p:nvSpPr>
        <p:spPr>
          <a:xfrm>
            <a:off x="8665794" y="4474721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B8B4629E-B038-4DC2-8446-B087EFA435E6}"/>
              </a:ext>
            </a:extLst>
          </p:cNvPr>
          <p:cNvSpPr/>
          <p:nvPr/>
        </p:nvSpPr>
        <p:spPr>
          <a:xfrm rot="16200000">
            <a:off x="7838701" y="3963189"/>
            <a:ext cx="514023" cy="627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5CC02-63D0-438D-91A1-11020FA1F53B}"/>
              </a:ext>
            </a:extLst>
          </p:cNvPr>
          <p:cNvSpPr txBox="1"/>
          <p:nvPr/>
        </p:nvSpPr>
        <p:spPr>
          <a:xfrm>
            <a:off x="7732148" y="465938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028D477-55FB-470F-A139-D6A0C92A6424}"/>
              </a:ext>
            </a:extLst>
          </p:cNvPr>
          <p:cNvSpPr/>
          <p:nvPr/>
        </p:nvSpPr>
        <p:spPr>
          <a:xfrm rot="16200000">
            <a:off x="6791971" y="4309493"/>
            <a:ext cx="1154611" cy="556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4ABB-D786-43EE-A644-64CF8F535AE6}"/>
              </a:ext>
            </a:extLst>
          </p:cNvPr>
          <p:cNvSpPr txBox="1"/>
          <p:nvPr/>
        </p:nvSpPr>
        <p:spPr>
          <a:xfrm>
            <a:off x="6999732" y="5233263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98CD8-EC18-4E99-A5DC-6EB352965EA2}"/>
              </a:ext>
            </a:extLst>
          </p:cNvPr>
          <p:cNvSpPr txBox="1"/>
          <p:nvPr/>
        </p:nvSpPr>
        <p:spPr>
          <a:xfrm>
            <a:off x="5937086" y="4415616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AF1C73-1681-40F8-9F5F-BCE1AA0418DF}"/>
              </a:ext>
            </a:extLst>
          </p:cNvPr>
          <p:cNvSpPr/>
          <p:nvPr/>
        </p:nvSpPr>
        <p:spPr>
          <a:xfrm>
            <a:off x="8951595" y="5615245"/>
            <a:ext cx="1877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sin  1  4  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734372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7239261" y="2482231"/>
            <a:ext cx="514023" cy="627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7132708" y="3178429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6192531" y="2828535"/>
            <a:ext cx="1154611" cy="556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6400292" y="3752305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337646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8F575-6571-454D-8FAA-CA7999B604F0}"/>
              </a:ext>
            </a:extLst>
          </p:cNvPr>
          <p:cNvSpPr/>
          <p:nvPr/>
        </p:nvSpPr>
        <p:spPr>
          <a:xfrm>
            <a:off x="7061835" y="5598522"/>
            <a:ext cx="1877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</p:spTree>
    <p:extLst>
      <p:ext uri="{BB962C8B-B14F-4D97-AF65-F5344CB8AC3E}">
        <p14:creationId xmlns:p14="http://schemas.microsoft.com/office/powerpoint/2010/main" val="84513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501-EDE9-4205-821D-13082B9A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121-E1C7-4F36-9F70-500B9ED3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finding the area under the curve is called Riemann Integration.</a:t>
            </a:r>
          </a:p>
          <a:p>
            <a:endParaRPr lang="en-US" dirty="0"/>
          </a:p>
          <a:p>
            <a:r>
              <a:rPr lang="en-US" dirty="0"/>
              <a:t>You can check your work here –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E87EB-A0F5-41BA-83EC-A436B917003B}"/>
              </a:ext>
            </a:extLst>
          </p:cNvPr>
          <p:cNvSpPr/>
          <p:nvPr/>
        </p:nvSpPr>
        <p:spPr>
          <a:xfrm>
            <a:off x="2591983" y="3183748"/>
            <a:ext cx="746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https://www.mathsisfun.com/calculus/integral-approximation-calculator.html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sin function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3"/>
            <a:ext cx="4800486" cy="1179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03723-C741-4862-A5BD-D6165153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5" y="1725249"/>
            <a:ext cx="4346799" cy="2257541"/>
          </a:xfrm>
          <a:prstGeom prst="rect">
            <a:avLst/>
          </a:prstGeom>
        </p:spPr>
      </p:pic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F8D66299-9C34-4552-A9AF-FB782DDDB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2965157" y="1452066"/>
            <a:ext cx="286172" cy="2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C00CB4-8B8A-4994-A28C-F5015A62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5" y="1725249"/>
            <a:ext cx="4346799" cy="2257541"/>
          </a:xfrm>
          <a:prstGeom prst="rect">
            <a:avLst/>
          </a:prstGeom>
        </p:spPr>
      </p:pic>
      <p:pic>
        <p:nvPicPr>
          <p:cNvPr id="28" name="Picture 6" descr="Image result for skateboarder icon">
            <a:extLst>
              <a:ext uri="{FF2B5EF4-FFF2-40B4-BE49-F238E27FC236}">
                <a16:creationId xmlns:a16="http://schemas.microsoft.com/office/drawing/2014/main" id="{D44743D9-51DA-4DB5-91EA-115376332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2965157" y="1452066"/>
            <a:ext cx="286172" cy="2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7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function and the coefficients, we can write out the sin function as…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9F19F4F-331A-4636-847A-1A5434BA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401488" y="4377210"/>
            <a:ext cx="785630" cy="101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25CCC48-C34F-4A24-ACE6-29A436A8B08E}"/>
              </a:ext>
            </a:extLst>
          </p:cNvPr>
          <p:cNvSpPr txBox="1">
            <a:spLocks/>
          </p:cNvSpPr>
          <p:nvPr/>
        </p:nvSpPr>
        <p:spPr>
          <a:xfrm>
            <a:off x="8201015" y="5295284"/>
            <a:ext cx="1302321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This is the graph of this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5004"/>
            <a:ext cx="4142977" cy="21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8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69730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401488" y="4377210"/>
            <a:ext cx="785630" cy="101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728541"/>
            <a:ext cx="5115455" cy="2672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4BBBE-DCFF-4615-A376-C2BE4FD0F926}"/>
              </a:ext>
            </a:extLst>
          </p:cNvPr>
          <p:cNvCxnSpPr/>
          <p:nvPr/>
        </p:nvCxnSpPr>
        <p:spPr>
          <a:xfrm>
            <a:off x="70152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93D57-2031-468C-A85C-E77BCA62CB4D}"/>
              </a:ext>
            </a:extLst>
          </p:cNvPr>
          <p:cNvCxnSpPr/>
          <p:nvPr/>
        </p:nvCxnSpPr>
        <p:spPr>
          <a:xfrm>
            <a:off x="53335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A6054-2D44-42C3-A658-9989D23A27F4}"/>
              </a:ext>
            </a:extLst>
          </p:cNvPr>
          <p:cNvSpPr txBox="1"/>
          <p:nvPr/>
        </p:nvSpPr>
        <p:spPr>
          <a:xfrm>
            <a:off x="10476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E3673-BC98-410E-8789-42647E7B7498}"/>
              </a:ext>
            </a:extLst>
          </p:cNvPr>
          <p:cNvSpPr txBox="1"/>
          <p:nvPr/>
        </p:nvSpPr>
        <p:spPr>
          <a:xfrm>
            <a:off x="53187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377E14-43F6-4C09-8064-0C205EA24F14}"/>
              </a:ext>
            </a:extLst>
          </p:cNvPr>
          <p:cNvSpPr txBox="1">
            <a:spLocks/>
          </p:cNvSpPr>
          <p:nvPr/>
        </p:nvSpPr>
        <p:spPr>
          <a:xfrm>
            <a:off x="7028187" y="544021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1989CC9-CDD5-49F1-8640-F663E6B2AEDD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Upper and Lower Bounds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AD5C837-12F8-4ED9-875F-A9C08034F742}"/>
              </a:ext>
            </a:extLst>
          </p:cNvPr>
          <p:cNvSpPr txBox="1">
            <a:spLocks/>
          </p:cNvSpPr>
          <p:nvPr/>
        </p:nvSpPr>
        <p:spPr>
          <a:xfrm>
            <a:off x="6112786" y="217240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69730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401488" y="4377210"/>
            <a:ext cx="785630" cy="101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BE4F9D-7F8B-44FC-A560-2121C222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2728541"/>
            <a:ext cx="5115455" cy="26721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4BBBE-DCFF-4615-A376-C2BE4FD0F926}"/>
              </a:ext>
            </a:extLst>
          </p:cNvPr>
          <p:cNvCxnSpPr/>
          <p:nvPr/>
        </p:nvCxnSpPr>
        <p:spPr>
          <a:xfrm>
            <a:off x="70152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793D57-2031-468C-A85C-E77BCA62CB4D}"/>
              </a:ext>
            </a:extLst>
          </p:cNvPr>
          <p:cNvCxnSpPr/>
          <p:nvPr/>
        </p:nvCxnSpPr>
        <p:spPr>
          <a:xfrm>
            <a:off x="53335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A6054-2D44-42C3-A658-9989D23A27F4}"/>
              </a:ext>
            </a:extLst>
          </p:cNvPr>
          <p:cNvSpPr txBox="1"/>
          <p:nvPr/>
        </p:nvSpPr>
        <p:spPr>
          <a:xfrm>
            <a:off x="10476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E3673-BC98-410E-8789-42647E7B7498}"/>
              </a:ext>
            </a:extLst>
          </p:cNvPr>
          <p:cNvSpPr txBox="1"/>
          <p:nvPr/>
        </p:nvSpPr>
        <p:spPr>
          <a:xfrm>
            <a:off x="53187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377E14-43F6-4C09-8064-0C205EA24F14}"/>
              </a:ext>
            </a:extLst>
          </p:cNvPr>
          <p:cNvSpPr txBox="1">
            <a:spLocks/>
          </p:cNvSpPr>
          <p:nvPr/>
        </p:nvSpPr>
        <p:spPr>
          <a:xfrm>
            <a:off x="7028187" y="544021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72DF08-5B68-424F-B85A-C821D0D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Find the area between the UB and LB and under the curve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FDB0AB-0808-4564-8481-803AC43162F6}"/>
              </a:ext>
            </a:extLst>
          </p:cNvPr>
          <p:cNvSpPr/>
          <p:nvPr/>
        </p:nvSpPr>
        <p:spPr>
          <a:xfrm>
            <a:off x="736600" y="2788920"/>
            <a:ext cx="3195320" cy="1376680"/>
          </a:xfrm>
          <a:custGeom>
            <a:avLst/>
            <a:gdLst>
              <a:gd name="connsiteX0" fmla="*/ 0 w 3195320"/>
              <a:gd name="connsiteY0" fmla="*/ 213360 h 1376680"/>
              <a:gd name="connsiteX1" fmla="*/ 0 w 3195320"/>
              <a:gd name="connsiteY1" fmla="*/ 1376680 h 1376680"/>
              <a:gd name="connsiteX2" fmla="*/ 3195320 w 3195320"/>
              <a:gd name="connsiteY2" fmla="*/ 1371600 h 1376680"/>
              <a:gd name="connsiteX3" fmla="*/ 3022600 w 3195320"/>
              <a:gd name="connsiteY3" fmla="*/ 1219200 h 1376680"/>
              <a:gd name="connsiteX4" fmla="*/ 2672080 w 3195320"/>
              <a:gd name="connsiteY4" fmla="*/ 904240 h 1376680"/>
              <a:gd name="connsiteX5" fmla="*/ 2062480 w 3195320"/>
              <a:gd name="connsiteY5" fmla="*/ 431800 h 1376680"/>
              <a:gd name="connsiteX6" fmla="*/ 1640840 w 3195320"/>
              <a:gd name="connsiteY6" fmla="*/ 187960 h 1376680"/>
              <a:gd name="connsiteX7" fmla="*/ 1148080 w 3195320"/>
              <a:gd name="connsiteY7" fmla="*/ 30480 h 1376680"/>
              <a:gd name="connsiteX8" fmla="*/ 828040 w 3195320"/>
              <a:gd name="connsiteY8" fmla="*/ 0 h 1376680"/>
              <a:gd name="connsiteX9" fmla="*/ 431800 w 3195320"/>
              <a:gd name="connsiteY9" fmla="*/ 50800 h 1376680"/>
              <a:gd name="connsiteX10" fmla="*/ 198120 w 3195320"/>
              <a:gd name="connsiteY10" fmla="*/ 132080 h 1376680"/>
              <a:gd name="connsiteX11" fmla="*/ 0 w 3195320"/>
              <a:gd name="connsiteY11" fmla="*/ 213360 h 137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95320" h="1376680">
                <a:moveTo>
                  <a:pt x="0" y="213360"/>
                </a:moveTo>
                <a:lnTo>
                  <a:pt x="0" y="1376680"/>
                </a:lnTo>
                <a:lnTo>
                  <a:pt x="3195320" y="1371600"/>
                </a:lnTo>
                <a:lnTo>
                  <a:pt x="3022600" y="1219200"/>
                </a:lnTo>
                <a:lnTo>
                  <a:pt x="2672080" y="904240"/>
                </a:lnTo>
                <a:lnTo>
                  <a:pt x="2062480" y="431800"/>
                </a:lnTo>
                <a:lnTo>
                  <a:pt x="1640840" y="187960"/>
                </a:lnTo>
                <a:lnTo>
                  <a:pt x="1148080" y="30480"/>
                </a:lnTo>
                <a:lnTo>
                  <a:pt x="828040" y="0"/>
                </a:lnTo>
                <a:lnTo>
                  <a:pt x="431800" y="50800"/>
                </a:lnTo>
                <a:lnTo>
                  <a:pt x="198120" y="132080"/>
                </a:lnTo>
                <a:lnTo>
                  <a:pt x="0" y="21336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4AF758-17BC-4B65-8CC3-86AC75F6CEE6}"/>
              </a:ext>
            </a:extLst>
          </p:cNvPr>
          <p:cNvSpPr/>
          <p:nvPr/>
        </p:nvSpPr>
        <p:spPr>
          <a:xfrm>
            <a:off x="4099560" y="4211320"/>
            <a:ext cx="1209040" cy="990600"/>
          </a:xfrm>
          <a:custGeom>
            <a:avLst/>
            <a:gdLst>
              <a:gd name="connsiteX0" fmla="*/ 0 w 1209040"/>
              <a:gd name="connsiteY0" fmla="*/ 0 h 990600"/>
              <a:gd name="connsiteX1" fmla="*/ 1203960 w 1209040"/>
              <a:gd name="connsiteY1" fmla="*/ 10160 h 990600"/>
              <a:gd name="connsiteX2" fmla="*/ 1209040 w 1209040"/>
              <a:gd name="connsiteY2" fmla="*/ 990600 h 990600"/>
              <a:gd name="connsiteX3" fmla="*/ 919480 w 1209040"/>
              <a:gd name="connsiteY3" fmla="*/ 812800 h 990600"/>
              <a:gd name="connsiteX4" fmla="*/ 482600 w 1209040"/>
              <a:gd name="connsiteY4" fmla="*/ 452120 h 990600"/>
              <a:gd name="connsiteX5" fmla="*/ 106680 w 1209040"/>
              <a:gd name="connsiteY5" fmla="*/ 127000 h 990600"/>
              <a:gd name="connsiteX6" fmla="*/ 0 w 120904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9040" h="990600">
                <a:moveTo>
                  <a:pt x="0" y="0"/>
                </a:moveTo>
                <a:lnTo>
                  <a:pt x="1203960" y="10160"/>
                </a:lnTo>
                <a:cubicBezTo>
                  <a:pt x="1205653" y="336973"/>
                  <a:pt x="1207347" y="663787"/>
                  <a:pt x="1209040" y="990600"/>
                </a:cubicBezTo>
                <a:lnTo>
                  <a:pt x="919480" y="812800"/>
                </a:lnTo>
                <a:lnTo>
                  <a:pt x="482600" y="452120"/>
                </a:lnTo>
                <a:lnTo>
                  <a:pt x="10668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76D6FD-6033-42E8-A19A-E2217B783BBE}"/>
              </a:ext>
            </a:extLst>
          </p:cNvPr>
          <p:cNvSpPr txBox="1">
            <a:spLocks/>
          </p:cNvSpPr>
          <p:nvPr/>
        </p:nvSpPr>
        <p:spPr>
          <a:xfrm>
            <a:off x="6112786" y="217240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23298</TotalTime>
  <Words>1021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Retrospect</vt:lpstr>
      <vt:lpstr>assignment05 – Part 2 SkateRampArea</vt:lpstr>
      <vt:lpstr>Read</vt:lpstr>
      <vt:lpstr>Part 1</vt:lpstr>
      <vt:lpstr>The purpose of this assignment is to estimate the area under a curve</vt:lpstr>
      <vt:lpstr>The purpose of this assignment is to estimate the area under a curve</vt:lpstr>
      <vt:lpstr>Given the function and the coefficients, we can write out the sin function as…</vt:lpstr>
      <vt:lpstr>Graphed</vt:lpstr>
      <vt:lpstr>PowerPoint Presentation</vt:lpstr>
      <vt:lpstr>Find the area between the UB and LB and under the curve</vt:lpstr>
      <vt:lpstr>Positive and negative area</vt:lpstr>
      <vt:lpstr>Part 2</vt:lpstr>
      <vt:lpstr>Let’s solve for the area under the curve using the same steps we used for poly</vt:lpstr>
      <vt:lpstr>1 Rectangle</vt:lpstr>
      <vt:lpstr>2 Rectangles</vt:lpstr>
      <vt:lpstr>Optional %</vt:lpstr>
      <vt:lpstr>3 Rectangles</vt:lpstr>
      <vt:lpstr>4 Rectangles</vt:lpstr>
      <vt:lpstr>5 Rectangles</vt:lpstr>
      <vt:lpstr>Area found!</vt:lpstr>
      <vt:lpstr>Part 3</vt:lpstr>
      <vt:lpstr>SkateRampArea Arguments</vt:lpstr>
      <vt:lpstr>SkateRamp Arguments - Coefficients</vt:lpstr>
      <vt:lpstr>Riemann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74</cp:revision>
  <dcterms:created xsi:type="dcterms:W3CDTF">2020-02-27T04:38:33Z</dcterms:created>
  <dcterms:modified xsi:type="dcterms:W3CDTF">2020-04-01T17:45:03Z</dcterms:modified>
</cp:coreProperties>
</file>