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A5007-837B-41EA-983F-73EC000053E2}">
  <a:tblStyle styleId="{37EA5007-837B-41EA-983F-73EC00005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44c86c4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44c86c4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1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19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91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8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6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27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09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5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3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523999" y="1261664"/>
            <a:ext cx="9144000" cy="307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 sz="5400" dirty="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методов определения ритмического рисунка и темпа цифровой музыкальной записи</a:t>
            </a:r>
            <a:endParaRPr sz="5400"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134532" y="4770706"/>
            <a:ext cx="992293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Студент: Петрова Анна Алексеевна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Группа: ИУ7-76Б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Кивва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Кирилл Андреевич</a:t>
            </a:r>
            <a:endParaRPr dirty="0"/>
          </a:p>
        </p:txBody>
      </p:sp>
      <p:sp>
        <p:nvSpPr>
          <p:cNvPr id="90" name="Google Shape;90;p14"/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idx="1"/>
          </p:nvPr>
        </p:nvSpPr>
        <p:spPr>
          <a:xfrm>
            <a:off x="838200" y="1953577"/>
            <a:ext cx="10515600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рассмотрены понятия предметной области, такие как темп и ритм музыки, и проанализирована проблема автоматического определения темпа и ритма;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определены критерии сравнения методов;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рассмотрены основные методы автоматического определения темпа и ритма музыки: дискретное вейвлет-преобразование, скрытые марковские модели, байесовское иерархическое моделирование и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сверточные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сети;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произведено сравнение изученных методов по выделенным ранее критериям.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97;p15">
            <a:extLst>
              <a:ext uri="{FF2B5EF4-FFF2-40B4-BE49-F238E27FC236}">
                <a16:creationId xmlns:a16="http://schemas.microsoft.com/office/drawing/2014/main" id="{845F4137-02F7-3C1C-C018-F02708E49EF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xfrm>
            <a:off x="838200" y="2021840"/>
            <a:ext cx="10515600" cy="343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Цель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– изучить основные существующие методы определения ритмического рисунка и темпа цифровой музыкальной записи.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сформулировать проблему;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сформулировать критерии сравнения методов выделения информации о ритме и темпе музыки;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классифицировать основные существующие методы.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611981"/>
            <a:ext cx="10515600" cy="9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понятия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idx="1"/>
          </p:nvPr>
        </p:nvSpPr>
        <p:spPr>
          <a:xfrm>
            <a:off x="838200" y="2119789"/>
            <a:ext cx="5623560" cy="408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200" b="1" dirty="0">
                <a:latin typeface="Times New Roman"/>
                <a:ea typeface="Times New Roman"/>
                <a:cs typeface="Times New Roman"/>
                <a:sym typeface="Times New Roman"/>
              </a:rPr>
              <a:t>Темп</a:t>
            </a:r>
            <a:r>
              <a:rPr lang="ru-RU" sz="2200" dirty="0">
                <a:latin typeface="Times New Roman"/>
                <a:ea typeface="Times New Roman"/>
                <a:cs typeface="Times New Roman"/>
                <a:sym typeface="Times New Roman"/>
              </a:rPr>
              <a:t> – мера времени в музыке, упрощенно – «скорость исполнения музыки». Измеряется в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bpm </a:t>
            </a:r>
            <a:r>
              <a:rPr lang="ru-RU" sz="2200" dirty="0">
                <a:latin typeface="Times New Roman"/>
                <a:ea typeface="Times New Roman"/>
                <a:cs typeface="Times New Roman"/>
                <a:sym typeface="Times New Roman"/>
              </a:rPr>
              <a:t>(число ударов в минуту).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200" b="1" dirty="0">
                <a:latin typeface="Times New Roman"/>
                <a:ea typeface="Times New Roman"/>
                <a:cs typeface="Times New Roman"/>
                <a:sym typeface="Times New Roman"/>
              </a:rPr>
              <a:t>Ритм</a:t>
            </a:r>
            <a:r>
              <a:rPr lang="ru-RU" sz="2200" dirty="0">
                <a:latin typeface="Times New Roman"/>
                <a:ea typeface="Times New Roman"/>
                <a:cs typeface="Times New Roman"/>
                <a:sym typeface="Times New Roman"/>
              </a:rPr>
              <a:t> – регулярная, периодическая последовательность акцентов. Такое определение ритма фактически идентично метру.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200" b="1" dirty="0">
                <a:latin typeface="Times New Roman"/>
                <a:ea typeface="Times New Roman"/>
                <a:cs typeface="Times New Roman"/>
                <a:sym typeface="Times New Roman"/>
              </a:rPr>
              <a:t>Метр </a:t>
            </a:r>
            <a:r>
              <a:rPr lang="ru-RU" sz="2200" dirty="0">
                <a:latin typeface="Times New Roman"/>
                <a:ea typeface="Times New Roman"/>
                <a:cs typeface="Times New Roman"/>
                <a:sym typeface="Times New Roman"/>
              </a:rPr>
              <a:t>– чередование сильных и слабых долей в определенном темпе. Численно фиксируется с помощью тактового размера.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071A17-C295-9922-D718-C2D1F84E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19" y="3457099"/>
            <a:ext cx="5047529" cy="24725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581C5D-9DC9-D3C2-8140-6DBADA71D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119" y="2102792"/>
            <a:ext cx="5049216" cy="1083242"/>
          </a:xfrm>
          <a:prstGeom prst="rect">
            <a:avLst/>
          </a:prstGeom>
        </p:spPr>
      </p:pic>
      <p:sp>
        <p:nvSpPr>
          <p:cNvPr id="11" name="Google Shape;97;p15">
            <a:extLst>
              <a:ext uri="{FF2B5EF4-FFF2-40B4-BE49-F238E27FC236}">
                <a16:creationId xmlns:a16="http://schemas.microsoft.com/office/drawing/2014/main" id="{97545BCA-3353-8325-139B-75C343A6A55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15600" y="70512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определения ритма и темпа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6;p15">
            <a:extLst>
              <a:ext uri="{FF2B5EF4-FFF2-40B4-BE49-F238E27FC236}">
                <a16:creationId xmlns:a16="http://schemas.microsoft.com/office/drawing/2014/main" id="{9E29B326-4DB7-7167-8A89-9CC0B0C05B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88160"/>
            <a:ext cx="10515600" cy="427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/>
                <a:cs typeface="Times New Roman"/>
                <a:sym typeface="Times New Roman"/>
              </a:rPr>
              <a:t>нечеткое попадание в ритм и темп на живых записях;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/>
                <a:cs typeface="Times New Roman"/>
                <a:sym typeface="Times New Roman"/>
              </a:rPr>
              <a:t>переменный ритм и темп.</a:t>
            </a:r>
          </a:p>
          <a:p>
            <a:pPr marL="0" indent="0" algn="just">
              <a:lnSpc>
                <a:spcPct val="100000"/>
              </a:lnSpc>
              <a:buSzPts val="2400"/>
              <a:buNone/>
            </a:pPr>
            <a:endParaRPr lang="ru-RU" sz="24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latin typeface="Times New Roman"/>
                <a:cs typeface="Times New Roman"/>
                <a:sym typeface="Times New Roman"/>
              </a:rPr>
              <a:t>Критерии сравнения методов: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/>
                <a:cs typeface="Times New Roman"/>
                <a:sym typeface="Times New Roman"/>
              </a:rPr>
              <a:t>точность результатов;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переменного темпа и ритма;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на формат входного аудиофайла;</a:t>
            </a:r>
          </a:p>
          <a:p>
            <a:pPr marL="342900" indent="-342900" algn="just">
              <a:lnSpc>
                <a:spcPct val="100000"/>
              </a:lnSpc>
              <a:buSzPts val="2400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(если обучение необходимо).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657D56D3-4BC6-0A4D-85C5-4B3AE67CDB8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097280" y="634365"/>
            <a:ext cx="100584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Дискретное вейвлет-преобразование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Google Shape;119;p18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49120"/>
                <a:ext cx="10515600" cy="406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Преобразование Фурье (ПФ) =&gt; оконное ПФ =&gt; вейвлет-преобразование</a:t>
                </a:r>
              </a:p>
              <a:p>
                <a:pPr marL="22860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идея – разделение сигнала на высокие и низкие частоты с помощью фильтров.</a:t>
                </a:r>
              </a:p>
              <a:p>
                <a:pPr marL="22860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ru-RU" sz="24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228600" lvl="0" indent="0" algn="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h𝑖𝑔h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			      (1)</a:t>
                </a:r>
              </a:p>
              <a:p>
                <a:pPr marL="228600" indent="0" algn="r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𝑙𝑜𝑤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.</m:t>
                    </m:r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	      (2)</a:t>
                </a:r>
              </a:p>
              <a:p>
                <a:pPr marL="228600" lvl="0" indent="0" algn="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ru-RU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-64135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lang="ru-RU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19" name="Google Shape;11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120"/>
                <a:ext cx="10515600" cy="4063999"/>
              </a:xfrm>
              <a:prstGeom prst="rect">
                <a:avLst/>
              </a:prstGeom>
              <a:blipFill>
                <a:blip r:embed="rId3"/>
                <a:stretch>
                  <a:fillRect r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E1CD3535-07F1-E23B-77EB-F9C267D1399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Скрытые модели Маркова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 6">
                <a:extLst>
                  <a:ext uri="{FF2B5EF4-FFF2-40B4-BE49-F238E27FC236}">
                    <a16:creationId xmlns:a16="http://schemas.microsoft.com/office/drawing/2014/main" id="{B8843D2B-F25F-BAAD-C95F-68210432AB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18641"/>
                <a:ext cx="10515600" cy="42731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граммная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модель (длина ноты предсказывается исходя из предыдущих n-1 нот в вероятностном смысле);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«ритмический словарь» (состоит из всех известных ритмических рисунков за единицу времени).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идеальные длительности нот,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наблюдаемые длительности нот.</a:t>
                </a:r>
              </a:p>
              <a:p>
                <a:pPr marL="50800" indent="0" algn="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				(3)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 indent="0" algn="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		         (4)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0800" indent="0" algn="r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Текст 6">
                <a:extLst>
                  <a:ext uri="{FF2B5EF4-FFF2-40B4-BE49-F238E27FC236}">
                    <a16:creationId xmlns:a16="http://schemas.microsoft.com/office/drawing/2014/main" id="{B8843D2B-F25F-BAAD-C95F-68210432A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18641"/>
                <a:ext cx="10515600" cy="4273192"/>
              </a:xfrm>
              <a:blipFill>
                <a:blip r:embed="rId3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97;p15">
            <a:extLst>
              <a:ext uri="{FF2B5EF4-FFF2-40B4-BE49-F238E27FC236}">
                <a16:creationId xmlns:a16="http://schemas.microsoft.com/office/drawing/2014/main" id="{2272860E-FDDD-F387-B3D2-5EB31846DDA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838200" y="731520"/>
            <a:ext cx="10515600" cy="80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Байесовское иерархическое моделирование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19;p18">
                <a:extLst>
                  <a:ext uri="{FF2B5EF4-FFF2-40B4-BE49-F238E27FC236}">
                    <a16:creationId xmlns:a16="http://schemas.microsoft.com/office/drawing/2014/main" id="{A6FC5365-5DED-CA41-5112-940A696AAC9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49120"/>
                <a:ext cx="10515600" cy="406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571500" indent="-342900" algn="just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языковая модель;</a:t>
                </a:r>
              </a:p>
              <a:p>
                <a:pPr marL="864108" lvl="1" indent="-342900" algn="just">
                  <a:spcBef>
                    <a:spcPts val="100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модификация нотных паттернов (добавление синкоп в модель);</a:t>
                </a:r>
              </a:p>
              <a:p>
                <a:pPr marL="864108" lvl="1" indent="-342900" algn="just">
                  <a:spcBef>
                    <a:spcPts val="100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процесс Дирихле;</a:t>
                </a:r>
              </a:p>
              <a:p>
                <a:pPr marL="521208" lvl="1" indent="0" algn="just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𝑘𝑘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- </a:t>
                </a: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вероятность перехода от паттерна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k </a:t>
                </a: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 паттерну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k’.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~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𝐷𝑖𝑟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𝛼𝜔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.</a:t>
                </a:r>
                <a:endParaRPr lang="ru-RU" sz="22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571500" indent="-342900" algn="just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модель представления;</a:t>
                </a:r>
              </a:p>
              <a:p>
                <a:pPr marL="864108" lvl="1" indent="-342900" algn="just">
                  <a:spcBef>
                    <a:spcPts val="100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колебания (неточности) темпа;</a:t>
                </a:r>
                <a:endParaRPr lang="en-US" sz="22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521208" lvl="1" indent="0" algn="r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    (5)</a:t>
                </a:r>
                <a:endParaRPr lang="ru-RU" sz="22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864108" lvl="1" indent="-342900" algn="just">
                  <a:spcBef>
                    <a:spcPts val="100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ru-RU" sz="22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колебания ритма.</a:t>
                </a:r>
              </a:p>
              <a:p>
                <a:pPr marL="521208" lvl="1" indent="0" algn="r">
                  <a:spcBef>
                    <a:spcPts val="10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~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    (6)</a:t>
                </a:r>
                <a:endParaRPr lang="ru-RU" sz="22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228600" lvl="0" indent="0" algn="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ru-RU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228600" lvl="0" indent="-64135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lang="ru-RU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" name="Google Shape;119;p18">
                <a:extLst>
                  <a:ext uri="{FF2B5EF4-FFF2-40B4-BE49-F238E27FC236}">
                    <a16:creationId xmlns:a16="http://schemas.microsoft.com/office/drawing/2014/main" id="{A6FC5365-5DED-CA41-5112-940A696AAC9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120"/>
                <a:ext cx="10515600" cy="4063999"/>
              </a:xfrm>
              <a:prstGeom prst="rect">
                <a:avLst/>
              </a:prstGeom>
              <a:blipFill>
                <a:blip r:embed="rId3"/>
                <a:stretch>
                  <a:fillRect r="-870"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4842755-54F3-3A6F-5EA5-62EE0162421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1F635-D431-09CC-626E-CC76461E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3120"/>
            <a:ext cx="10058400" cy="751840"/>
          </a:xfrm>
        </p:spPr>
        <p:txBody>
          <a:bodyPr>
            <a:normAutofit/>
          </a:bodyPr>
          <a:lstStyle/>
          <a:p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7E77BB-BF14-0D84-8022-6756DEE2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920" y="220539"/>
            <a:ext cx="3748923" cy="593642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E5343B-6B6F-5020-34B0-C4E200CC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0" y="2560320"/>
            <a:ext cx="7246650" cy="34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1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FED2E5-10EF-E6C4-0B13-804EC6363841}"/>
              </a:ext>
            </a:extLst>
          </p:cNvPr>
          <p:cNvSpPr/>
          <p:nvPr/>
        </p:nvSpPr>
        <p:spPr>
          <a:xfrm>
            <a:off x="812800" y="1087120"/>
            <a:ext cx="1058672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77559-40DB-BD1E-8104-BA0B76F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8666"/>
            <a:ext cx="10058400" cy="748454"/>
          </a:xfrm>
        </p:spPr>
        <p:txBody>
          <a:bodyPr>
            <a:normAutofit/>
          </a:bodyPr>
          <a:lstStyle/>
          <a:p>
            <a:pPr algn="ctr"/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методов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E97D5AA-1D87-B575-A239-ABEA47FAD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317705"/>
              </p:ext>
            </p:extLst>
          </p:nvPr>
        </p:nvGraphicFramePr>
        <p:xfrm>
          <a:off x="1097280" y="1429703"/>
          <a:ext cx="10058400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5796877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31838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36069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5068931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5152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Метод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Точность результатов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Переменный темп и ритм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Формат входного аудиофайла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Размер обучающего </a:t>
                      </a:r>
                      <a:r>
                        <a:rPr lang="ru-RU" sz="1800" dirty="0" err="1"/>
                        <a:t>датасета</a:t>
                      </a:r>
                      <a:r>
                        <a:rPr lang="ru-RU" sz="1800" dirty="0"/>
                        <a:t>*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ДВП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~ 65 % (13 </a:t>
                      </a:r>
                      <a:r>
                        <a:rPr lang="ru-RU" sz="1800" dirty="0"/>
                        <a:t>верных из 20)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Не определяются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Нет ограничений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Обучение не нужно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Скрытые марковские модели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~ 80 %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Могут определяться при модификации метода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88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Байес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Выше марковских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примерно на 2%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Не определяются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100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/>
                        <a:t>Сверточная</a:t>
                      </a:r>
                      <a:r>
                        <a:rPr lang="ru-RU" sz="1800" dirty="0"/>
                        <a:t> нейросеть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 9</a:t>
                      </a:r>
                      <a:r>
                        <a:rPr lang="en-US" sz="1800" dirty="0"/>
                        <a:t>2</a:t>
                      </a:r>
                      <a:r>
                        <a:rPr lang="ru-RU" sz="1800" dirty="0"/>
                        <a:t>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Не определяются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Нет ограничений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8596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287"/>
                  </a:ext>
                </a:extLst>
              </a:tr>
            </a:tbl>
          </a:graphicData>
        </a:graphic>
      </p:graphicFrame>
      <p:sp>
        <p:nvSpPr>
          <p:cNvPr id="6" name="Google Shape;97;p15">
            <a:extLst>
              <a:ext uri="{FF2B5EF4-FFF2-40B4-BE49-F238E27FC236}">
                <a16:creationId xmlns:a16="http://schemas.microsoft.com/office/drawing/2014/main" id="{53CF1021-42D4-70E6-2560-CD7AA7D1E98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58381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CA8FD-9CDB-2BF4-A0D1-FE5864657904}"/>
              </a:ext>
            </a:extLst>
          </p:cNvPr>
          <p:cNvSpPr txBox="1"/>
          <p:nvPr/>
        </p:nvSpPr>
        <p:spPr>
          <a:xfrm>
            <a:off x="1097280" y="5756910"/>
            <a:ext cx="9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*На основе данных из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370039177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544</Words>
  <Application>Microsoft Office PowerPoint</Application>
  <PresentationFormat>Широкоэкранный</PresentationFormat>
  <Paragraphs>90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Times New Roman</vt:lpstr>
      <vt:lpstr>Ретро</vt:lpstr>
      <vt:lpstr>Классификация методов определения ритмического рисунка и темпа цифровой музыкальной записи</vt:lpstr>
      <vt:lpstr>Цель и задачи</vt:lpstr>
      <vt:lpstr>Основные понятия</vt:lpstr>
      <vt:lpstr>Проблема определения ритма и темпа</vt:lpstr>
      <vt:lpstr> Дискретное вейвлет-преобразование</vt:lpstr>
      <vt:lpstr>Скрытые модели Маркова</vt:lpstr>
      <vt:lpstr>Байесовское иерархическое моделирование</vt:lpstr>
      <vt:lpstr>Сверточные нейросети</vt:lpstr>
      <vt:lpstr>Сравнение методов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методов определения ритмического рисунка и темпа цифровой музыкальной записи</dc:title>
  <dc:creator>Анна Петрова</dc:creator>
  <cp:lastModifiedBy>Анна Петрова</cp:lastModifiedBy>
  <cp:revision>12</cp:revision>
  <dcterms:modified xsi:type="dcterms:W3CDTF">2022-12-19T06:30:47Z</dcterms:modified>
</cp:coreProperties>
</file>