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58" r:id="rId5"/>
    <p:sldId id="259" r:id="rId6"/>
    <p:sldId id="260" r:id="rId7"/>
    <p:sldId id="273" r:id="rId8"/>
    <p:sldId id="261" r:id="rId9"/>
    <p:sldId id="262" r:id="rId10"/>
    <p:sldId id="267" r:id="rId11"/>
    <p:sldId id="264" r:id="rId12"/>
    <p:sldId id="263" r:id="rId13"/>
    <p:sldId id="265" r:id="rId14"/>
    <p:sldId id="268" r:id="rId15"/>
    <p:sldId id="269" r:id="rId16"/>
    <p:sldId id="266" r:id="rId17"/>
    <p:sldId id="270" r:id="rId18"/>
    <p:sldId id="271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AC8E7A-C330-578C-1626-1CAF0BC0C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B25A25E-AB8A-AE0F-2AD2-7A2308E7A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943239-D177-9793-CDA3-F4BD55AB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59567-96E5-485A-B872-33DFBCF803CD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396B2C-CB49-7995-DBBE-5C34642B3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ADCF17-4496-58A0-1B1A-CFA03BB0D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0BC-944C-4BAC-9961-16E606DE0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977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F2C0FF-9FEA-C3DF-BD4E-3A189BD7E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4885834-F537-BBFD-BE2C-F0AADC031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7376AD-5D1C-CE2B-4A3F-08F194FE8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59567-96E5-485A-B872-33DFBCF803CD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4FD493-A2E7-1301-2190-D6A5D6F3C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AE5A2B-50F8-65D2-2062-51E2BC795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0BC-944C-4BAC-9961-16E606DE0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94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C72E4B6-1A44-4328-12E2-48FD382DFD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E8585C4-F284-6EB3-BD01-4BBF322D9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8756B5-9287-8A23-1363-CC80B27BF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59567-96E5-485A-B872-33DFBCF803CD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B94377-34A7-5C27-4552-E30590883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222DDF-595E-0AAD-33D7-1A3596FD4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0BC-944C-4BAC-9961-16E606DE0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08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ADAA9C-785C-0B16-824A-72D36964B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FD672D-1902-0627-A64D-63F6C9A86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3675CC-3653-A9D1-017F-E6FDBE69B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59567-96E5-485A-B872-33DFBCF803CD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7849FD-FF6E-E55C-E3F6-437C3D8CC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702610-B10E-7A3B-120F-A48578F9F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0BC-944C-4BAC-9961-16E606DE0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810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F43009-ED68-8155-DC67-5162C8905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95AF013-91FC-B6C6-4FFA-85E1258B2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6B92B4-D349-14C0-8967-37DF5AE79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59567-96E5-485A-B872-33DFBCF803CD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076EF3-1BF9-442E-54E0-6999E693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93DCD6-3953-1DD5-B5A6-C8089548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0BC-944C-4BAC-9961-16E606DE0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453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EF0E6A-8BBB-8772-6A07-C727CAF9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4A7084-4C7C-D16B-8733-46F069119F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566D25F-C1DE-1F5F-DD8B-8CC8030B3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0D80F3-D9BE-C338-EC2A-F43287021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59567-96E5-485A-B872-33DFBCF803CD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238EAE6-14F7-BA52-0920-C9D3603A3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AFE2658-F855-19A2-09AF-CA80E7F27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0BC-944C-4BAC-9961-16E606DE0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390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05D29-CDC9-A44D-B890-FD523063C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8A479B-4DF4-9C64-C2EF-3E9F573FB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DEE93C9-553D-4E64-8C70-C6477D00B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F30F480-6330-9554-2853-9EE088F39E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40932FF-2C4B-E24A-B3E2-325B8AFB8F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4D995AD-EB93-B169-772A-14D4991FA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59567-96E5-485A-B872-33DFBCF803CD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ACE7E37-6EBF-AC22-CA87-1D9F2A943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285ACED-AD1E-156D-9431-314627104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0BC-944C-4BAC-9961-16E606DE0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072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736BEB-55B4-61D5-9434-A61E133AC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64634C5-2575-9192-B885-ACEF9AEBF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59567-96E5-485A-B872-33DFBCF803CD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11D8C75-F9B9-6119-638F-7A092297D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F9376EA-4AA9-0E48-DE6C-71FB4A732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0BC-944C-4BAC-9961-16E606DE0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708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FB54FA3-4704-417B-FD5C-06E4F81F1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59567-96E5-485A-B872-33DFBCF803CD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4A5CE0A-D4DF-9E09-F1CA-2D7778AFA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3CE4F0-D5E9-CC4B-6C65-2287658F6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0BC-944C-4BAC-9961-16E606DE0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267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B5594D-DFA0-1582-EFF1-F25233FDA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CBD9BA-3B7F-184F-A39E-C0783D906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9DC48A4-CE96-388D-B094-A2470270B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0EAF1CF-A482-E770-1EE4-C27330679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59567-96E5-485A-B872-33DFBCF803CD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F6E26F-2E86-64F4-A28B-A64FFA45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270825-FAF2-27E3-E23F-D6159CA4F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0BC-944C-4BAC-9961-16E606DE0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817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4E0B1F-0607-68EA-5CBB-294E17AF5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DDFA4B5-E5D0-3888-A68D-197BC2DDA0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C894A73-EB14-AA3E-B96C-CD8A839DE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8A2836-EC6E-8646-100D-9A1D2E32E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59567-96E5-485A-B872-33DFBCF803CD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9F398D-7309-5F7E-BFA0-460B376E1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6B823A6-0BDD-299A-5871-98E4DC323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0BC-944C-4BAC-9961-16E606DE0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824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80F6AC-2781-F985-DE5B-6A5E6A9E0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6D981E-0175-BA8A-F2D8-688A00E20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3CC953-E763-1981-9882-08515093A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59567-96E5-485A-B872-33DFBCF803CD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13E851-329F-B90A-6C60-4324EFF85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1BB9F4-0E4A-BB96-1B39-AB6DD2C3AB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FC0BC-944C-4BAC-9961-16E606DE0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242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12B808-380A-388C-D097-FF2EF128D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196" y="1290340"/>
            <a:ext cx="11113604" cy="3135312"/>
          </a:xfrm>
        </p:spPr>
        <p:txBody>
          <a:bodyPr>
            <a:noAutofit/>
          </a:bodyPr>
          <a:lstStyle/>
          <a:p>
            <a:r>
              <a:rPr lang="ru-RU" sz="4400" b="0" i="0" u="none" strike="noStrike" baseline="0" dirty="0">
                <a:latin typeface="TimesNewRomanPSMT"/>
              </a:rPr>
              <a:t>Метод автоматического определения</a:t>
            </a:r>
            <a:r>
              <a:rPr lang="en-US" sz="4400" b="0" i="0" u="none" strike="noStrike" baseline="0" dirty="0">
                <a:latin typeface="TimesNewRomanPSMT"/>
              </a:rPr>
              <a:t> </a:t>
            </a:r>
            <a:r>
              <a:rPr lang="ru-RU" sz="4400" b="0" i="0" u="none" strike="noStrike" baseline="0" dirty="0">
                <a:latin typeface="TimesNewRomanPSMT"/>
              </a:rPr>
              <a:t>переменного ритмического рисунка и переменного темпа цифровой музыкальной записи на основе байесовского иерархического моделирования</a:t>
            </a:r>
            <a:endParaRPr lang="ru-RU" sz="4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0D81425-693F-E119-0917-066CD722A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95480"/>
            <a:ext cx="9144000" cy="1655762"/>
          </a:xfrm>
        </p:spPr>
        <p:txBody>
          <a:bodyPr/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Петрова Анна Алексеевна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ИУ7-86Б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Кивва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Кирилл Андреевич</a:t>
            </a:r>
          </a:p>
        </p:txBody>
      </p:sp>
      <p:sp>
        <p:nvSpPr>
          <p:cNvPr id="4" name="Google Shape;90;p14">
            <a:extLst>
              <a:ext uri="{FF2B5EF4-FFF2-40B4-BE49-F238E27FC236}">
                <a16:creationId xmlns:a16="http://schemas.microsoft.com/office/drawing/2014/main" id="{45712C9A-6DB1-1C22-1D92-F7EB7B320A8A}"/>
              </a:ext>
            </a:extLst>
          </p:cNvPr>
          <p:cNvSpPr txBox="1"/>
          <p:nvPr/>
        </p:nvSpPr>
        <p:spPr>
          <a:xfrm>
            <a:off x="430695" y="206733"/>
            <a:ext cx="1133060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МОСКОВСКИЙ ГОСУДАРСТВЕННЫЙ ТЕХНИЧЕСКИЙ УНИВЕРСИТЕТ ИМЕНИ Н.Э. БАУМАНА (НАЦИОНАЛЬНЫЙ ИССЛЕДОВАТЕЛЬСКИЙ УНИВЕРСИТЕТ)</a:t>
            </a:r>
            <a:br>
              <a:rPr lang="ru-RU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034A99-FBE7-659F-9766-95E4FFFF5631}"/>
              </a:ext>
            </a:extLst>
          </p:cNvPr>
          <p:cNvSpPr txBox="1"/>
          <p:nvPr/>
        </p:nvSpPr>
        <p:spPr>
          <a:xfrm>
            <a:off x="4424361" y="6251157"/>
            <a:ext cx="3343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Москва, 2023 г.</a:t>
            </a:r>
          </a:p>
        </p:txBody>
      </p:sp>
    </p:spTree>
    <p:extLst>
      <p:ext uri="{BB962C8B-B14F-4D97-AF65-F5344CB8AC3E}">
        <p14:creationId xmlns:p14="http://schemas.microsoft.com/office/powerpoint/2010/main" val="1213382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35A163-A719-3F98-32F2-5AB2F8500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67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результатов моделирования к аудио фрагменту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B6FA12C-BEB6-476B-C390-A2963C9ED6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48899" y="1857375"/>
                <a:ext cx="4781550" cy="46572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Корректировка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наиболее вероятного темпа коэффициентом жанра: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𝑡𝑒𝑚𝑝𝑜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–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итоговый темп, 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tempo –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темп, найденный применением результатов моделирования к фрагменту,</a:t>
                </a:r>
              </a:p>
              <a:p>
                <a:pPr marL="0" indent="0">
                  <a:buNone/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коэффициент жанра,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дисперсия априорного распределения темпа.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B6FA12C-BEB6-476B-C390-A2963C9ED6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48899" y="1857375"/>
                <a:ext cx="4781550" cy="4657240"/>
              </a:xfrm>
              <a:blipFill>
                <a:blip r:embed="rId2"/>
                <a:stretch>
                  <a:fillRect l="-2041" t="-18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97;p15">
            <a:extLst>
              <a:ext uri="{FF2B5EF4-FFF2-40B4-BE49-F238E27FC236}">
                <a16:creationId xmlns:a16="http://schemas.microsoft.com/office/drawing/2014/main" id="{A3A861BE-0196-7B06-0FD7-0E086F5345A8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105900" y="617696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51A1C91-F6C5-E2E9-7CC7-42D20EED6D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66" y="1857375"/>
            <a:ext cx="6290584" cy="461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101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B34D09-880B-51AE-B0B0-42511C789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412"/>
            <a:ext cx="10515600" cy="1009651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переменного ритма</a:t>
            </a:r>
          </a:p>
        </p:txBody>
      </p:sp>
      <p:sp>
        <p:nvSpPr>
          <p:cNvPr id="3" name="Google Shape;97;p15">
            <a:extLst>
              <a:ext uri="{FF2B5EF4-FFF2-40B4-BE49-F238E27FC236}">
                <a16:creationId xmlns:a16="http://schemas.microsoft.com/office/drawing/2014/main" id="{3A09EAD4-D5D8-C994-0CB0-797BB4485D4F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105900" y="617696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B0E5D45A-EAF5-8EBA-311F-A9D5E08594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36"/>
          <a:stretch/>
        </p:blipFill>
        <p:spPr>
          <a:xfrm>
            <a:off x="838199" y="1425575"/>
            <a:ext cx="8778573" cy="4841875"/>
          </a:xfrm>
        </p:spPr>
      </p:pic>
    </p:spTree>
    <p:extLst>
      <p:ext uri="{BB962C8B-B14F-4D97-AF65-F5344CB8AC3E}">
        <p14:creationId xmlns:p14="http://schemas.microsoft.com/office/powerpoint/2010/main" val="1007309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00D114-1192-FB57-D225-F28449A5E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212"/>
            <a:ext cx="10515600" cy="1009651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границ ритма</a:t>
            </a:r>
          </a:p>
        </p:txBody>
      </p:sp>
      <p:sp>
        <p:nvSpPr>
          <p:cNvPr id="3" name="Google Shape;97;p15">
            <a:extLst>
              <a:ext uri="{FF2B5EF4-FFF2-40B4-BE49-F238E27FC236}">
                <a16:creationId xmlns:a16="http://schemas.microsoft.com/office/drawing/2014/main" id="{4023BDB1-F39A-9809-10E6-BD2794F06B34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105900" y="617696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DDD3D98-524F-9727-2DEA-257F9558AC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416"/>
          <a:stretch/>
        </p:blipFill>
        <p:spPr>
          <a:xfrm>
            <a:off x="838199" y="1185863"/>
            <a:ext cx="4333875" cy="564770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00C8475-640E-C042-134D-3FBF04FCE1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67" b="-8056"/>
          <a:stretch/>
        </p:blipFill>
        <p:spPr>
          <a:xfrm>
            <a:off x="5439600" y="1185863"/>
            <a:ext cx="4704678" cy="392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065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7C6814-90BC-199C-E4F4-34903A4A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562"/>
            <a:ext cx="10515600" cy="1009651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программного обеспечения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35B6AD-C9BC-FEE3-8BA1-94AEB38EF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96821"/>
            <a:ext cx="8043862" cy="4302531"/>
          </a:xfrm>
          <a:prstGeom prst="rect">
            <a:avLst/>
          </a:prstGeom>
        </p:spPr>
      </p:pic>
      <p:sp>
        <p:nvSpPr>
          <p:cNvPr id="4" name="Google Shape;97;p15">
            <a:extLst>
              <a:ext uri="{FF2B5EF4-FFF2-40B4-BE49-F238E27FC236}">
                <a16:creationId xmlns:a16="http://schemas.microsoft.com/office/drawing/2014/main" id="{43B865C0-E10D-677F-24AA-F4D1CF029A67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105900" y="617696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236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6681743-E61E-BD32-F6D2-FF818CCE5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226" y="3370137"/>
            <a:ext cx="4477808" cy="335835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A59CB3F-2B46-3C5C-CCE3-09DA7769D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623" y="351235"/>
            <a:ext cx="4443411" cy="333255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E4BC7D-A2E6-2346-B5DD-602BEDD1B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120826"/>
            <a:ext cx="7391400" cy="1621163"/>
          </a:xfrm>
        </p:spPr>
        <p:txBody>
          <a:bodyPr>
            <a:normAutofit fontScale="90000"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 определения ритмического рисунка при разных наборах музыкальных инструментов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F31EB5-B492-034D-2DD3-748444D98081}"/>
              </a:ext>
            </a:extLst>
          </p:cNvPr>
          <p:cNvSpPr txBox="1"/>
          <p:nvPr/>
        </p:nvSpPr>
        <p:spPr>
          <a:xfrm>
            <a:off x="5324475" y="4486304"/>
            <a:ext cx="2254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 для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ритма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(%):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6B8EED-1E04-FD7A-ABF1-3F0EF473D7C9}"/>
              </a:ext>
            </a:extLst>
          </p:cNvPr>
          <p:cNvSpPr txBox="1"/>
          <p:nvPr/>
        </p:nvSpPr>
        <p:spPr>
          <a:xfrm>
            <a:off x="5324475" y="1770653"/>
            <a:ext cx="2120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 для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темпа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(%):</a:t>
            </a:r>
          </a:p>
        </p:txBody>
      </p:sp>
      <p:sp>
        <p:nvSpPr>
          <p:cNvPr id="3" name="Google Shape;97;p15">
            <a:extLst>
              <a:ext uri="{FF2B5EF4-FFF2-40B4-BE49-F238E27FC236}">
                <a16:creationId xmlns:a16="http://schemas.microsoft.com/office/drawing/2014/main" id="{C7EFEE75-27E4-A2B2-F47D-5622B8BA6CC2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105900" y="617696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Объект 2">
                <a:extLst>
                  <a:ext uri="{FF2B5EF4-FFF2-40B4-BE49-F238E27FC236}">
                    <a16:creationId xmlns:a16="http://schemas.microsoft.com/office/drawing/2014/main" id="{C8EB2E80-F230-0069-1C23-C62BFA559B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675" y="1762125"/>
                <a:ext cx="4495800" cy="48988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Формула определения точности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одного аудиофайла: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100−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|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ид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|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ид</m:t>
                                    </m:r>
                                  </m:sub>
                                </m:sSub>
                              </m:den>
                            </m:f>
                          </m:e>
                        </m:nary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100%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темп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(ритм) в соответствующий промежуток времени,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ru-R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ид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идеальный темп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(ритм) в соответствующий промежуток времени,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номер временного промежутка,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количество временных промежутков.</a:t>
                </a:r>
              </a:p>
            </p:txBody>
          </p:sp>
        </mc:Choice>
        <mc:Fallback>
          <p:sp>
            <p:nvSpPr>
              <p:cNvPr id="4" name="Объект 2">
                <a:extLst>
                  <a:ext uri="{FF2B5EF4-FFF2-40B4-BE49-F238E27FC236}">
                    <a16:creationId xmlns:a16="http://schemas.microsoft.com/office/drawing/2014/main" id="{C8EB2E80-F230-0069-1C23-C62BFA559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75" y="1762125"/>
                <a:ext cx="4495800" cy="4898849"/>
              </a:xfrm>
              <a:prstGeom prst="rect">
                <a:avLst/>
              </a:prstGeom>
              <a:blipFill>
                <a:blip r:embed="rId4"/>
                <a:stretch>
                  <a:fillRect l="-2171" t="-2488" b="-23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3508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C66EED4-D7A5-E57F-9C32-72381692C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425" y="1958974"/>
            <a:ext cx="5619751" cy="421481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7A97116-B2ED-45E5-FA63-91A87B7B7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98" y="1939924"/>
            <a:ext cx="5619750" cy="421481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767315-E5E8-37F7-C15B-B8BDC5863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0838"/>
            <a:ext cx="10515600" cy="987425"/>
          </a:xfrm>
        </p:spPr>
        <p:txBody>
          <a:bodyPr>
            <a:normAutofit fontScale="90000"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 определения ритмического рисунка при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разных жанрах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B4FD35-37ED-575D-243D-6C56DCF806F1}"/>
              </a:ext>
            </a:extLst>
          </p:cNvPr>
          <p:cNvSpPr txBox="1"/>
          <p:nvPr/>
        </p:nvSpPr>
        <p:spPr>
          <a:xfrm>
            <a:off x="6635220" y="1728142"/>
            <a:ext cx="468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 определения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ритма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(%):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E44DAC-F4F2-83A5-2B8D-D0C6048330D9}"/>
              </a:ext>
            </a:extLst>
          </p:cNvPr>
          <p:cNvSpPr txBox="1"/>
          <p:nvPr/>
        </p:nvSpPr>
        <p:spPr>
          <a:xfrm>
            <a:off x="1157287" y="1728142"/>
            <a:ext cx="466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 определения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темпа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(%):</a:t>
            </a:r>
          </a:p>
        </p:txBody>
      </p:sp>
      <p:sp>
        <p:nvSpPr>
          <p:cNvPr id="3" name="Google Shape;97;p15">
            <a:extLst>
              <a:ext uri="{FF2B5EF4-FFF2-40B4-BE49-F238E27FC236}">
                <a16:creationId xmlns:a16="http://schemas.microsoft.com/office/drawing/2014/main" id="{C4049BCB-03B0-CAB6-31BE-CBEC441120CB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105900" y="617696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859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2C25564-7425-C56E-C53B-45D81C9DF5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592" y="1511607"/>
            <a:ext cx="5852172" cy="438912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5A98850-C170-C8B8-7830-F3867C6A9E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03" y="1511608"/>
            <a:ext cx="5852172" cy="438912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5FD8D3-B2FE-15B1-0C7E-2E1C09A77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062"/>
            <a:ext cx="10515600" cy="1009651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результатов работы с аналогом</a:t>
            </a:r>
          </a:p>
        </p:txBody>
      </p:sp>
      <p:sp>
        <p:nvSpPr>
          <p:cNvPr id="3" name="Google Shape;97;p15">
            <a:extLst>
              <a:ext uri="{FF2B5EF4-FFF2-40B4-BE49-F238E27FC236}">
                <a16:creationId xmlns:a16="http://schemas.microsoft.com/office/drawing/2014/main" id="{925B1FEA-24C6-61A1-5C7D-C8FBE77FC80E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105900" y="617696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5751FD-7915-348F-5C63-1B994FAA9346}"/>
              </a:ext>
            </a:extLst>
          </p:cNvPr>
          <p:cNvSpPr txBox="1"/>
          <p:nvPr/>
        </p:nvSpPr>
        <p:spPr>
          <a:xfrm>
            <a:off x="899142" y="1109663"/>
            <a:ext cx="4949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 определения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переменного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темпа (%):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BD7D3A-24CA-3978-E443-21FFF7DE6F12}"/>
              </a:ext>
            </a:extLst>
          </p:cNvPr>
          <p:cNvSpPr txBox="1"/>
          <p:nvPr/>
        </p:nvSpPr>
        <p:spPr>
          <a:xfrm>
            <a:off x="6583686" y="1109663"/>
            <a:ext cx="49396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 определения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постоянного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темпа (%):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0E43CB-1CAE-D100-C6DA-C0E458B561B3}"/>
              </a:ext>
            </a:extLst>
          </p:cNvPr>
          <p:cNvSpPr txBox="1"/>
          <p:nvPr/>
        </p:nvSpPr>
        <p:spPr>
          <a:xfrm>
            <a:off x="899142" y="5828139"/>
            <a:ext cx="104546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Предложенный метод определяет переменный темп с более высокой точностью, чем аналог.</a:t>
            </a:r>
          </a:p>
        </p:txBody>
      </p:sp>
    </p:spTree>
    <p:extLst>
      <p:ext uri="{BB962C8B-B14F-4D97-AF65-F5344CB8AC3E}">
        <p14:creationId xmlns:p14="http://schemas.microsoft.com/office/powerpoint/2010/main" val="2010487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E8C65B-5977-4977-A6AA-FC0009743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025"/>
            <a:ext cx="10515600" cy="9572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752D17-4773-5B51-AFD3-A71B074BB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7300"/>
            <a:ext cx="10515600" cy="5284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достигнута: был разработан метод автоматического определения переменных темпа и ритма музыки на основе байесовского иерархического моделирования.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решены все задачи: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проанализирована предметная область, методы определения темпа и ритма и сформулирована задача;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метод решения поставленной задачи;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спроектировано и реализовано программное обеспечение;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проведено сравнение результатов работы реализованного метода с результатами, полученными с помощью аналога.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Разработанный метод рекомендуется к применению для определения переменных темпа и ритма музыки.</a:t>
            </a:r>
          </a:p>
        </p:txBody>
      </p:sp>
      <p:sp>
        <p:nvSpPr>
          <p:cNvPr id="4" name="Google Shape;97;p15">
            <a:extLst>
              <a:ext uri="{FF2B5EF4-FFF2-40B4-BE49-F238E27FC236}">
                <a16:creationId xmlns:a16="http://schemas.microsoft.com/office/drawing/2014/main" id="{ACEF15C7-3EC7-AB02-59A1-43033FBBB243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105900" y="617696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708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1CDB4A-7D62-7F99-BEC0-634320561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562"/>
            <a:ext cx="10515600" cy="1009651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Дальнейшее развитие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E4CC1C-530D-1B60-3B2B-62C7E4433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250"/>
            <a:ext cx="10515600" cy="4752975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Улучшение оценки постоянного темпа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точности определения темпа и ритма при работе с гитарной музыкой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точности результатов при работе с более сложными и нестандартными жанрами (фанк, джаз, классика)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размеров с другими знаменателями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работы с иными форматами аудиофайлов</a:t>
            </a:r>
          </a:p>
        </p:txBody>
      </p:sp>
      <p:sp>
        <p:nvSpPr>
          <p:cNvPr id="4" name="Google Shape;97;p15">
            <a:extLst>
              <a:ext uri="{FF2B5EF4-FFF2-40B4-BE49-F238E27FC236}">
                <a16:creationId xmlns:a16="http://schemas.microsoft.com/office/drawing/2014/main" id="{FE9E3085-EE17-65D3-89B5-EDE40F887025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105900" y="617696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569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5917197-303A-4C6F-4DBB-333713BC5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1975"/>
            <a:ext cx="10515600" cy="5614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реализовать метод автоматического определения переменных темпа и ритма музыки на основе байесовского иерархического моделирования.</a:t>
            </a: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предметную область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основные методы определения темпа и ритма, сформулировать задачу; 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метод решения поставленной задачи;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и реализовать программное обеспечение;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сравнить результаты работы реализованного метода с результатами, полученными с помощью известных аналогов.</a:t>
            </a:r>
          </a:p>
        </p:txBody>
      </p:sp>
      <p:sp>
        <p:nvSpPr>
          <p:cNvPr id="2" name="Google Shape;97;p15">
            <a:extLst>
              <a:ext uri="{FF2B5EF4-FFF2-40B4-BE49-F238E27FC236}">
                <a16:creationId xmlns:a16="http://schemas.microsoft.com/office/drawing/2014/main" id="{33BF1F4A-3CCF-A4B5-D2C7-3F423ACBD596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105900" y="617696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749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72D91A-EE1E-C2C1-57D3-A190EAF32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983"/>
            <a:ext cx="10515600" cy="962026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Понятие ритмического рисунка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3AB37A-27F0-3847-F091-6CCF37377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126"/>
            <a:ext cx="5400675" cy="5157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Темп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мера времени в музыке, упрощенно – «скорость исполнения музыки»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Ритм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чередование сильных и слабых долей в определенном темпе (тактовый размер + тактовая черта).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Темп и ритм музыки могут быть переменными, т. е. изменяться в определенных тактах.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определения постоянного темпа решена.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определения переменного темпа и ритма остается открытой.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EF8B80-56ED-38D2-B56C-01E60FFA8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049" y="1600200"/>
            <a:ext cx="5218569" cy="2556315"/>
          </a:xfrm>
          <a:prstGeom prst="rect">
            <a:avLst/>
          </a:prstGeom>
        </p:spPr>
      </p:pic>
      <p:sp>
        <p:nvSpPr>
          <p:cNvPr id="8" name="Google Shape;97;p15">
            <a:extLst>
              <a:ext uri="{FF2B5EF4-FFF2-40B4-BE49-F238E27FC236}">
                <a16:creationId xmlns:a16="http://schemas.microsoft.com/office/drawing/2014/main" id="{1A4B1A3B-7718-02FA-B7C0-AACB054895CE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105900" y="617696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9AA4C2F-9EF0-0E06-AE00-8E04472A9E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533" y="4622119"/>
            <a:ext cx="5926085" cy="127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651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FA4ABA-2695-4263-6521-427F1176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112"/>
            <a:ext cx="10515600" cy="1325563"/>
          </a:xfrm>
        </p:spPr>
        <p:txBody>
          <a:bodyPr>
            <a:normAutofit/>
          </a:bodyPr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решения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B60CAD-3CD1-9752-AE09-5509935E9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6650" y="1533525"/>
            <a:ext cx="4362450" cy="4643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Ограничения: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формат входного аудиофайла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mp3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знаменатели размеров равны 4.</a:t>
            </a:r>
          </a:p>
        </p:txBody>
      </p:sp>
      <p:sp>
        <p:nvSpPr>
          <p:cNvPr id="5" name="Google Shape;97;p15">
            <a:extLst>
              <a:ext uri="{FF2B5EF4-FFF2-40B4-BE49-F238E27FC236}">
                <a16:creationId xmlns:a16="http://schemas.microsoft.com/office/drawing/2014/main" id="{6AA57216-3223-455C-86EB-57A59E91FBEE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105900" y="617696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641E318-9BA4-CF97-BD2B-7218AECB64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23"/>
          <a:stretch/>
        </p:blipFill>
        <p:spPr>
          <a:xfrm>
            <a:off x="838200" y="1533525"/>
            <a:ext cx="6543675" cy="21812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F5D44F6-E873-A417-B25F-89556D682D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48138"/>
            <a:ext cx="654367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647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45E0D8-80E1-AEF3-45E2-A5E10D3D6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325"/>
            <a:ext cx="10515600" cy="928688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определения ритма и темпа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08D045F7-7B39-A546-1EA4-20524BA566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2063585"/>
              </p:ext>
            </p:extLst>
          </p:nvPr>
        </p:nvGraphicFramePr>
        <p:xfrm>
          <a:off x="838200" y="1541145"/>
          <a:ext cx="10058400" cy="3754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5500">
                  <a:extLst>
                    <a:ext uri="{9D8B030D-6E8A-4147-A177-3AD203B41FA5}">
                      <a16:colId xmlns:a16="http://schemas.microsoft.com/office/drawing/2014/main" val="1579687741"/>
                    </a:ext>
                  </a:extLst>
                </a:gridCol>
                <a:gridCol w="1927860">
                  <a:extLst>
                    <a:ext uri="{9D8B030D-6E8A-4147-A177-3AD203B41FA5}">
                      <a16:colId xmlns:a16="http://schemas.microsoft.com/office/drawing/2014/main" val="3633183894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13606910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150689318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4051521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Точность результатов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Переменный темп и ритм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Формат входного аудиофайла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 обучающего </a:t>
                      </a:r>
                      <a:r>
                        <a:rPr lang="ru-RU" sz="18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датасета</a:t>
                      </a:r>
                      <a:r>
                        <a:rPr lang="ru-RU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394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ДВП**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65 % (13 </a:t>
                      </a: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верных из 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определяются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 ограничений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Обучение не нужно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82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Скрытые марковские модели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80 %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Могут определяться при модификации метода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MIDI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193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 основе БИМ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8</a:t>
                      </a: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2%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определяются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 ограничений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95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Сверточная</a:t>
                      </a: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нейросеть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 9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определяются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 ограничений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8596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6228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11CE9D7-6597-841E-8FE3-2222590E98FB}"/>
              </a:ext>
            </a:extLst>
          </p:cNvPr>
          <p:cNvSpPr txBox="1"/>
          <p:nvPr/>
        </p:nvSpPr>
        <p:spPr>
          <a:xfrm>
            <a:off x="838200" y="5383847"/>
            <a:ext cx="9794240" cy="992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*На основе данных из исследований</a:t>
            </a:r>
          </a:p>
          <a:p>
            <a:pPr>
              <a:lnSpc>
                <a:spcPts val="2400"/>
              </a:lnSpc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**ДВП – дискретное вейвлет-преобразование</a:t>
            </a:r>
          </a:p>
          <a:p>
            <a:pPr>
              <a:lnSpc>
                <a:spcPts val="2400"/>
              </a:lnSpc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*БИМ – байесовское иерархическое моделирование</a:t>
            </a:r>
          </a:p>
        </p:txBody>
      </p:sp>
      <p:sp>
        <p:nvSpPr>
          <p:cNvPr id="3" name="Google Shape;97;p15">
            <a:extLst>
              <a:ext uri="{FF2B5EF4-FFF2-40B4-BE49-F238E27FC236}">
                <a16:creationId xmlns:a16="http://schemas.microsoft.com/office/drawing/2014/main" id="{99951143-3424-1C00-3D9B-7DE5E8A69DCE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105900" y="617696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021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386704-76F4-095E-9A57-FC6AF1AF2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9587"/>
            <a:ext cx="10515600" cy="1009651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Байесовское моделирование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7C64EF6-0553-9A0E-03F4-B6D8B79EFF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38300"/>
                <a:ext cx="10515600" cy="45386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Апостериорное распределение ритма либо темпа для заданного жанра:</a:t>
                </a:r>
                <a:endParaRPr lang="ru-RU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,      </a:t>
                </a:r>
                <a:r>
                  <a:rPr lang="ru-RU" dirty="0"/>
                  <a:t>  </a:t>
                </a:r>
                <a:r>
                  <a:rPr lang="en-US" dirty="0"/>
                  <a:t>                                   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–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собранные данные с известным темпом, ритмом и жанром,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–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параметр – темп или ритм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P(Q) –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априорная вероятность с заданным распределением,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P(X|Q) –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функция правдоподобия (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фиксированное),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P(X) –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нормирующее число, гарантирующее,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)≤1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(зависит только от набора данных)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7C64EF6-0553-9A0E-03F4-B6D8B79EFF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38300"/>
                <a:ext cx="10515600" cy="4538663"/>
              </a:xfrm>
              <a:blipFill>
                <a:blip r:embed="rId2"/>
                <a:stretch>
                  <a:fillRect l="-1217" t="-2419" b="-38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97;p15">
            <a:extLst>
              <a:ext uri="{FF2B5EF4-FFF2-40B4-BE49-F238E27FC236}">
                <a16:creationId xmlns:a16="http://schemas.microsoft.com/office/drawing/2014/main" id="{B6A4EC14-A0A9-E919-48D6-CFD52125095B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105900" y="617696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770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C5D0DA-D7BA-702B-3389-FECBF59D0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450"/>
            <a:ext cx="10515600" cy="78581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Корреляция темпа с жанром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8E6443-7A2B-3C48-2D16-F1FD11FF0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7350"/>
            <a:ext cx="10515600" cy="50196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Темп музыки имеет некоторую корреляцию с жанром.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счет учета этого фактора возможно улучшить результаты уже существующих методов.</a:t>
            </a:r>
          </a:p>
        </p:txBody>
      </p:sp>
      <p:sp>
        <p:nvSpPr>
          <p:cNvPr id="6" name="Google Shape;97;p15">
            <a:extLst>
              <a:ext uri="{FF2B5EF4-FFF2-40B4-BE49-F238E27FC236}">
                <a16:creationId xmlns:a16="http://schemas.microsoft.com/office/drawing/2014/main" id="{CAB7FE51-252E-92A6-D4C5-D492B066DA37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105900" y="617696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688B22-EBDD-F1BA-5A26-E48E559E8CEE}"/>
              </a:ext>
            </a:extLst>
          </p:cNvPr>
          <p:cNvSpPr txBox="1"/>
          <p:nvPr/>
        </p:nvSpPr>
        <p:spPr>
          <a:xfrm>
            <a:off x="1414463" y="6159471"/>
            <a:ext cx="3800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Акустическая музыка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E6AED1-2E92-7D13-F456-CD9EF2275F47}"/>
              </a:ext>
            </a:extLst>
          </p:cNvPr>
          <p:cNvSpPr txBox="1"/>
          <p:nvPr/>
        </p:nvSpPr>
        <p:spPr>
          <a:xfrm>
            <a:off x="6367463" y="6141978"/>
            <a:ext cx="3800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Рок-музыка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60504FC-A67D-9267-0C45-0544E2114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417028"/>
            <a:ext cx="4953001" cy="371475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13B3DC3-EB19-5B5E-2AC4-7F4ABABA8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2417028"/>
            <a:ext cx="5013245" cy="375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689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8C9FE2-68C0-1DA2-34A4-ED3553107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82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Иерархический подход к байесовскому моделированию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33000C-92A9-47EE-2608-3CDA71E15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1825" y="1846263"/>
            <a:ext cx="4657725" cy="44259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–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темпы для жанра,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–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коэффициент жанра анализируемой музыки,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P(t), P(g) –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априорные распределения темпа и значений коэффициентов жанра,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likelihood_params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 параметров функции правдоподобия,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d|t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правдоподобия.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C7EAA97-CD7C-7971-027B-05D91AEAD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6263"/>
            <a:ext cx="5922231" cy="3868737"/>
          </a:xfrm>
          <a:prstGeom prst="rect">
            <a:avLst/>
          </a:prstGeom>
        </p:spPr>
      </p:pic>
      <p:sp>
        <p:nvSpPr>
          <p:cNvPr id="4" name="Google Shape;97;p15">
            <a:extLst>
              <a:ext uri="{FF2B5EF4-FFF2-40B4-BE49-F238E27FC236}">
                <a16:creationId xmlns:a16="http://schemas.microsoft.com/office/drawing/2014/main" id="{E922B1DD-8420-8AD4-17B2-C7432F75096E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105900" y="617696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712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6BE199-819C-FC0E-C763-A99B82AC3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487"/>
            <a:ext cx="10515600" cy="1009651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переменного темпа</a:t>
            </a:r>
          </a:p>
        </p:txBody>
      </p:sp>
      <p:sp>
        <p:nvSpPr>
          <p:cNvPr id="3" name="Google Shape;97;p15">
            <a:extLst>
              <a:ext uri="{FF2B5EF4-FFF2-40B4-BE49-F238E27FC236}">
                <a16:creationId xmlns:a16="http://schemas.microsoft.com/office/drawing/2014/main" id="{4929AC61-D06B-BD00-0277-0860141BEBD7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105900" y="617696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F9ABE239-285E-3F90-A6E8-F0CF18EEE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67"/>
          <a:stretch/>
        </p:blipFill>
        <p:spPr>
          <a:xfrm>
            <a:off x="838199" y="1320006"/>
            <a:ext cx="8582025" cy="5065292"/>
          </a:xfrm>
        </p:spPr>
      </p:pic>
    </p:spTree>
    <p:extLst>
      <p:ext uri="{BB962C8B-B14F-4D97-AF65-F5344CB8AC3E}">
        <p14:creationId xmlns:p14="http://schemas.microsoft.com/office/powerpoint/2010/main" val="34076067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</TotalTime>
  <Words>767</Words>
  <Application>Microsoft Office PowerPoint</Application>
  <PresentationFormat>Широкоэкранный</PresentationFormat>
  <Paragraphs>129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Times New Roman</vt:lpstr>
      <vt:lpstr>TimesNewRomanPSMT</vt:lpstr>
      <vt:lpstr>Тема Office</vt:lpstr>
      <vt:lpstr>Метод автоматического определения переменного ритмического рисунка и переменного темпа цифровой музыкальной записи на основе байесовского иерархического моделирования</vt:lpstr>
      <vt:lpstr>Презентация PowerPoint</vt:lpstr>
      <vt:lpstr>Понятие ритмического рисунка</vt:lpstr>
      <vt:lpstr>Метод решения задачи</vt:lpstr>
      <vt:lpstr>Методы определения ритма и темпа</vt:lpstr>
      <vt:lpstr>Байесовское моделирование</vt:lpstr>
      <vt:lpstr>Корреляция темпа с жанром</vt:lpstr>
      <vt:lpstr>Иерархический подход к байесовскому моделированию</vt:lpstr>
      <vt:lpstr>Определение переменного темпа</vt:lpstr>
      <vt:lpstr>Применение результатов моделирования к аудио фрагменту</vt:lpstr>
      <vt:lpstr>Определение переменного ритма</vt:lpstr>
      <vt:lpstr>Определение границ ритма</vt:lpstr>
      <vt:lpstr>Структура программного обеспечения</vt:lpstr>
      <vt:lpstr>Точность определения ритмического рисунка при разных наборах музыкальных инструментов</vt:lpstr>
      <vt:lpstr>Точность определения ритмического рисунка при разных жанрах</vt:lpstr>
      <vt:lpstr>Сравнение результатов работы с аналогом</vt:lpstr>
      <vt:lpstr>Заключение</vt:lpstr>
      <vt:lpstr>Дальнейшее развитие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автоматического определения ритмического рисунка и темпа цифровой музыкальной записи на основе байесовского иерархического моделирования</dc:title>
  <dc:creator>Анна Петрова</dc:creator>
  <cp:lastModifiedBy>Анна Петрова</cp:lastModifiedBy>
  <cp:revision>61</cp:revision>
  <dcterms:created xsi:type="dcterms:W3CDTF">2023-06-05T19:57:07Z</dcterms:created>
  <dcterms:modified xsi:type="dcterms:W3CDTF">2023-06-14T19:54:56Z</dcterms:modified>
</cp:coreProperties>
</file>