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59" r:id="rId7"/>
    <p:sldId id="262" r:id="rId8"/>
    <p:sldId id="287" r:id="rId9"/>
    <p:sldId id="282" r:id="rId10"/>
    <p:sldId id="268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79" r:id="rId31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80789" autoAdjust="0"/>
  </p:normalViewPr>
  <p:slideViewPr>
    <p:cSldViewPr snapToGrid="0" showGuides="1">
      <p:cViewPr varScale="1">
        <p:scale>
          <a:sx n="116" d="100"/>
          <a:sy n="116" d="100"/>
        </p:scale>
        <p:origin x="101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Anwendung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Kennenlernen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 Anpassungen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2"/>
      <dgm:spPr/>
    </dgm:pt>
    <dgm:pt modelId="{26BA574D-A9C9-D847-8AAF-A8F48018C2C1}" type="pres">
      <dgm:prSet presAssocID="{EE7B1B78-2CB7-C647-875E-937A240D7736}" presName="connectorText" presStyleLbl="sibTrans2D1" presStyleIdx="0" presStyleCnt="2"/>
      <dgm:spPr/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2"/>
      <dgm:spPr/>
    </dgm:pt>
    <dgm:pt modelId="{36003D2E-E2F1-4C4D-80A6-3A3280BC15B9}" type="pres">
      <dgm:prSet presAssocID="{D96BFFC3-C37B-F740-8CDD-799CDA9C29AF}" presName="connectorText" presStyleLbl="sibTrans2D1" presStyleIdx="1" presStyleCnt="2"/>
      <dgm:spPr/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home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Auslagern von HTML nach </a:t>
          </a:r>
          <a:r>
            <a:rPr lang="de-DE" dirty="0" err="1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2"/>
      <dgm:spPr/>
    </dgm:pt>
    <dgm:pt modelId="{26BA574D-A9C9-D847-8AAF-A8F48018C2C1}" type="pres">
      <dgm:prSet presAssocID="{EE7B1B78-2CB7-C647-875E-937A240D7736}" presName="connectorText" presStyleLbl="sibTrans2D1" presStyleIdx="0" presStyleCnt="2"/>
      <dgm:spPr/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2"/>
      <dgm:spPr/>
    </dgm:pt>
    <dgm:pt modelId="{36003D2E-E2F1-4C4D-80A6-3A3280BC15B9}" type="pres">
      <dgm:prSet presAssocID="{D96BFFC3-C37B-F740-8CDD-799CDA9C29AF}" presName="connectorText" presStyleLbl="sibTrans2D1" presStyleIdx="1" presStyleCnt="2"/>
      <dgm:spPr/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guest-book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Erstellen der Komponente „</a:t>
          </a:r>
          <a:r>
            <a:rPr lang="de-DE" dirty="0" err="1"/>
            <a:t>guest</a:t>
          </a:r>
          <a:r>
            <a:rPr lang="de-DE" dirty="0"/>
            <a:t>-list“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/>
            <a:t>Auslagern des HTML nach </a:t>
          </a:r>
          <a:r>
            <a:rPr lang="de-DE" dirty="0" err="1"/>
            <a:t>guest</a:t>
          </a:r>
          <a:r>
            <a:rPr lang="de-DE" dirty="0"/>
            <a:t>-list</a:t>
          </a:r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/>
            <a:t>Einbinden in die Komponente </a:t>
          </a:r>
          <a:r>
            <a:rPr lang="de-DE" dirty="0" err="1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4"/>
      <dgm:spPr/>
    </dgm:pt>
    <dgm:pt modelId="{26BA574D-A9C9-D847-8AAF-A8F48018C2C1}" type="pres">
      <dgm:prSet presAssocID="{EE7B1B78-2CB7-C647-875E-937A240D7736}" presName="connectorText" presStyleLbl="sibTrans2D1" presStyleIdx="0" presStyleCnt="4"/>
      <dgm:spPr/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4"/>
      <dgm:spPr/>
    </dgm:pt>
    <dgm:pt modelId="{36003D2E-E2F1-4C4D-80A6-3A3280BC15B9}" type="pres">
      <dgm:prSet presAssocID="{D96BFFC3-C37B-F740-8CDD-799CDA9C29AF}" presName="connectorText" presStyleLbl="sibTrans2D1" presStyleIdx="1" presStyleCnt="4"/>
      <dgm:spPr/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</dgm:pt>
    <dgm:pt modelId="{0AD4DF4A-E0D6-074E-8C5C-EC60A69D5CD5}" type="pres">
      <dgm:prSet presAssocID="{EE6869A3-EE4E-D54B-B05E-1DD13DD15896}" presName="sibTrans" presStyleLbl="sibTrans2D1" presStyleIdx="2" presStyleCnt="4"/>
      <dgm:spPr/>
    </dgm:pt>
    <dgm:pt modelId="{B2447F15-FA32-1347-AF28-173890CF07D0}" type="pres">
      <dgm:prSet presAssocID="{EE6869A3-EE4E-D54B-B05E-1DD13DD15896}" presName="connectorText" presStyleLbl="sibTrans2D1" presStyleIdx="2" presStyleCnt="4"/>
      <dgm:spPr/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</dgm:pt>
    <dgm:pt modelId="{C0778852-E178-8D45-B49B-75D931FC40CB}" type="pres">
      <dgm:prSet presAssocID="{730EE106-A639-0B49-A10D-12585A85B535}" presName="sibTrans" presStyleLbl="sibTrans2D1" presStyleIdx="3" presStyleCnt="4"/>
      <dgm:spPr/>
    </dgm:pt>
    <dgm:pt modelId="{5FE60D9B-3EEA-7F45-B860-500441313F74}" type="pres">
      <dgm:prSet presAssocID="{730EE106-A639-0B49-A10D-12585A85B535}" presName="connectorText" presStyleLbl="sibTrans2D1" presStyleIdx="3" presStyleCnt="4"/>
      <dgm:spPr/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Erstellen des Service „</a:t>
          </a:r>
          <a:r>
            <a:rPr lang="de-DE" dirty="0" err="1"/>
            <a:t>guest-book.service</a:t>
          </a:r>
          <a:r>
            <a:rPr lang="de-DE" dirty="0"/>
            <a:t>“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Einbinden in die Anwendung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/>
            <a:t>Verwendung des Service</a:t>
          </a:r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/>
            <a:t>Auslagern der Businesslogik in den Service</a:t>
          </a:r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3"/>
      <dgm:spPr/>
    </dgm:pt>
    <dgm:pt modelId="{26BA574D-A9C9-D847-8AAF-A8F48018C2C1}" type="pres">
      <dgm:prSet presAssocID="{EE7B1B78-2CB7-C647-875E-937A240D7736}" presName="connectorText" presStyleLbl="sibTrans2D1" presStyleIdx="0" presStyleCnt="3"/>
      <dgm:spPr/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</dgm:pt>
    <dgm:pt modelId="{61D01FBA-AE9A-8140-B034-5E107AF8B06D}" type="pres">
      <dgm:prSet presAssocID="{D96BFFC3-C37B-F740-8CDD-799CDA9C29AF}" presName="sibTrans" presStyleLbl="sibTrans2D1" presStyleIdx="1" presStyleCnt="3"/>
      <dgm:spPr/>
    </dgm:pt>
    <dgm:pt modelId="{36003D2E-E2F1-4C4D-80A6-3A3280BC15B9}" type="pres">
      <dgm:prSet presAssocID="{D96BFFC3-C37B-F740-8CDD-799CDA9C29AF}" presName="connectorText" presStyleLbl="sibTrans2D1" presStyleIdx="1" presStyleCnt="3"/>
      <dgm:spPr/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</dgm:pt>
    <dgm:pt modelId="{78019554-895E-1248-B21B-5CD6309654E4}" type="pres">
      <dgm:prSet presAssocID="{98D865C2-7249-0546-A289-4BA2617820E6}" presName="sibTrans" presStyleLbl="sibTrans2D1" presStyleIdx="2" presStyleCnt="3"/>
      <dgm:spPr/>
    </dgm:pt>
    <dgm:pt modelId="{17A53E92-4269-D049-A101-E669C1A6D0BA}" type="pres">
      <dgm:prSet presAssocID="{98D865C2-7249-0546-A289-4BA2617820E6}" presName="connectorText" presStyleLbl="sibTrans2D1" presStyleIdx="2" presStyleCnt="3"/>
      <dgm:spPr/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</dgm:pt>
  </dgm:ptLst>
  <dgm:cxnLst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Anbinden von Bootstrap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/>
            <a:t>Eigene Styles hinzufügen</a:t>
          </a:r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1"/>
      <dgm:spPr/>
    </dgm:pt>
    <dgm:pt modelId="{26BA574D-A9C9-D847-8AAF-A8F48018C2C1}" type="pres">
      <dgm:prSet presAssocID="{EE7B1B78-2CB7-C647-875E-937A240D7736}" presName="connectorText" presStyleLbl="sibTrans2D1" presStyleIdx="0" presStyleCnt="1"/>
      <dgm:spPr/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/>
            <a:t>Definition von Routen</a:t>
          </a:r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/>
            <a:t>Verwendung der Routing</a:t>
          </a:r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</dgm:pt>
    <dgm:pt modelId="{30EAC814-8F64-D74A-9EBA-0CBC6BE058AA}" type="pres">
      <dgm:prSet presAssocID="{EE7B1B78-2CB7-C647-875E-937A240D7736}" presName="sibTrans" presStyleLbl="sibTrans2D1" presStyleIdx="0" presStyleCnt="1"/>
      <dgm:spPr/>
    </dgm:pt>
    <dgm:pt modelId="{26BA574D-A9C9-D847-8AAF-A8F48018C2C1}" type="pres">
      <dgm:prSet presAssocID="{EE7B1B78-2CB7-C647-875E-937A240D7736}" presName="connectorText" presStyleLbl="sibTrans2D1" presStyleIdx="0" presStyleCnt="1"/>
      <dgm:spPr/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</dgm:pt>
  </dgm:ptLst>
  <dgm:cxnLst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Erstellen der Anwendung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Kennenlernen</a:t>
          </a:r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Erste Anpassungen</a:t>
          </a:r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Erstellen der Komponente „</a:t>
          </a:r>
          <a:r>
            <a:rPr lang="de-DE" sz="3600" kern="1200" dirty="0" err="1"/>
            <a:t>home</a:t>
          </a:r>
          <a:r>
            <a:rPr lang="de-DE" sz="3600" kern="1200" dirty="0"/>
            <a:t>“</a:t>
          </a:r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Auslagern von HTML nach </a:t>
          </a:r>
          <a:r>
            <a:rPr lang="de-DE" sz="3600" kern="1200" dirty="0" err="1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Einbinden in die Anwendung</a:t>
          </a:r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guest-book</a:t>
          </a:r>
          <a:r>
            <a:rPr lang="de-DE" sz="1900" kern="1200" dirty="0"/>
            <a:t>“</a:t>
          </a:r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Einbinden in die Anwendung</a:t>
          </a:r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Erstellen der Komponente „</a:t>
          </a:r>
          <a:r>
            <a:rPr lang="de-DE" sz="1900" kern="1200" dirty="0" err="1"/>
            <a:t>guest</a:t>
          </a:r>
          <a:r>
            <a:rPr lang="de-DE" sz="1900" kern="1200" dirty="0"/>
            <a:t>-list“</a:t>
          </a:r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Auslagern des HTML nach </a:t>
          </a:r>
          <a:r>
            <a:rPr lang="de-DE" sz="1900" kern="1200" dirty="0" err="1"/>
            <a:t>guest</a:t>
          </a:r>
          <a:r>
            <a:rPr lang="de-DE" sz="1900" kern="1200" dirty="0"/>
            <a:t>-list</a:t>
          </a:r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Einbinden in die Komponente </a:t>
          </a:r>
          <a:r>
            <a:rPr lang="de-DE" sz="1900" kern="1200" dirty="0" err="1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Erstellen des Service „</a:t>
          </a:r>
          <a:r>
            <a:rPr lang="de-DE" sz="2600" kern="1200" dirty="0" err="1"/>
            <a:t>guest-book.service</a:t>
          </a:r>
          <a:r>
            <a:rPr lang="de-DE" sz="2600" kern="1200" dirty="0"/>
            <a:t>“</a:t>
          </a:r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Einbinden in die Anwendung</a:t>
          </a:r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Auslagern der Businesslogik in den Service</a:t>
          </a:r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Verwendung des Service</a:t>
          </a:r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200" kern="1200" dirty="0"/>
            <a:t>Anbinden von Bootstrap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200" kern="1200" dirty="0"/>
            <a:t>Eigene Styles hinzufügen</a:t>
          </a:r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Definition von Routen</a:t>
          </a:r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Verwendung der Routing</a:t>
          </a:r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19.10.2017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.to/gdcr-nuernberg/2017)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wada78/angular-workshop.gi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2" Type="http://schemas.openxmlformats.org/officeDocument/2006/relationships/hyperlink" Target="mailto:assaad.awada@datev.de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API/Hist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2" Type="http://schemas.openxmlformats.org/officeDocument/2006/relationships/hyperlink" Target="https://github.com/aawada78/angular-workshop.git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angular.io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– Die Anfänge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Ende 2015 musste ein Nachfolger für damals eingesetzte, veraltete Framework gefunden werden</a:t>
            </a:r>
          </a:p>
          <a:p>
            <a:pPr marL="360045" indent="-360045">
              <a:lnSpc>
                <a:spcPct val="150000"/>
              </a:lnSpc>
              <a:buSzPct val="64999"/>
            </a:pPr>
            <a:r>
              <a:rPr lang="de-DE" dirty="0"/>
              <a:t>Erste Version: Angular2 Alpha 36</a:t>
            </a:r>
          </a:p>
          <a:p>
            <a:pPr marL="360045" indent="-360045">
              <a:lnSpc>
                <a:spcPct val="150000"/>
              </a:lnSpc>
              <a:buSzPct val="64999"/>
            </a:pPr>
            <a:r>
              <a:rPr lang="de-DE" dirty="0"/>
              <a:t>Hürden bei der Einführung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Wenig Dokumentation -&gt; Learning-</a:t>
            </a:r>
            <a:r>
              <a:rPr lang="de-DE" dirty="0" err="1"/>
              <a:t>by</a:t>
            </a:r>
            <a:r>
              <a:rPr lang="de-DE" dirty="0"/>
              <a:t>-Debugging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Anfängliche hohe Komplexität und viel </a:t>
            </a:r>
            <a:r>
              <a:rPr lang="de-DE" dirty="0" err="1"/>
              <a:t>BreakingChanges</a:t>
            </a:r>
          </a:p>
          <a:p>
            <a:pPr marL="719455" lvl="1" indent="-359410">
              <a:lnSpc>
                <a:spcPct val="150000"/>
              </a:lnSpc>
              <a:buSzPct val="64999"/>
            </a:pPr>
            <a:r>
              <a:rPr lang="de-DE" dirty="0"/>
              <a:t>Große Defizite im Vergleich zum bis dato eingesetztem Framework</a:t>
            </a:r>
          </a:p>
          <a:p>
            <a:pPr marL="1079500" lvl="2" indent="-359410">
              <a:lnSpc>
                <a:spcPct val="150000"/>
              </a:lnSpc>
              <a:buSzPct val="64999"/>
            </a:pPr>
            <a:endParaRPr lang="de-DE" dirty="0"/>
          </a:p>
          <a:p>
            <a:pPr marL="1079500" lvl="2" indent="-359410">
              <a:lnSpc>
                <a:spcPct val="150000"/>
              </a:lnSpc>
            </a:pPr>
            <a:endParaRPr lang="de-DE" dirty="0"/>
          </a:p>
          <a:p>
            <a:pPr marL="719455" lvl="1" indent="-359410">
              <a:lnSpc>
                <a:spcPct val="150000"/>
              </a:lnSpc>
              <a:buSzPct val="64999"/>
            </a:pPr>
            <a:endParaRPr lang="de-DE" dirty="0"/>
          </a:p>
          <a:p>
            <a:pPr marL="360045" indent="-360045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 - Aktuelle Entwicklungssituation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 vert="horz" lIns="129600" tIns="45720" rIns="91440" bIns="45720" rtlCol="0" anchor="t">
            <a:noAutofit/>
          </a:bodyPr>
          <a:lstStyle/>
          <a:p>
            <a:pPr marL="360045" indent="-360045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npmjs.com kommunizieren kann</a:t>
            </a:r>
            <a:endParaRPr lang="de-DE"/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marL="719455" lvl="1" indent="-359410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2" y="129540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67" y="1583434"/>
            <a:ext cx="7118732" cy="50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Craftsmanship</a:t>
            </a:r>
            <a:r>
              <a:rPr lang="de-DE" dirty="0"/>
              <a:t> Community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/>
              <a:t>Twitter</a:t>
            </a:r>
          </a:p>
          <a:p>
            <a:pPr lvl="1"/>
            <a:r>
              <a:rPr lang="de-DE" dirty="0"/>
              <a:t>@</a:t>
            </a:r>
            <a:r>
              <a:rPr lang="de-DE" dirty="0" err="1"/>
              <a:t>SCC_at_DATEV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Global Day </a:t>
            </a:r>
            <a:r>
              <a:rPr lang="de-DE" dirty="0" err="1"/>
              <a:t>of</a:t>
            </a:r>
            <a:r>
              <a:rPr lang="de-DE" dirty="0"/>
              <a:t> Code Retreat </a:t>
            </a:r>
          </a:p>
          <a:p>
            <a:pPr lvl="1"/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- 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Service enthält Businesslogik</a:t>
            </a:r>
          </a:p>
          <a:p>
            <a:pPr>
              <a:lnSpc>
                <a:spcPct val="150000"/>
              </a:lnSpc>
            </a:pPr>
            <a:r>
              <a:rPr lang="de-DE" dirty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/>
              <a:t>Ein Service wird per </a:t>
            </a:r>
            <a:r>
              <a:rPr lang="de-DE" i="1" dirty="0" err="1"/>
              <a:t>Dependency</a:t>
            </a:r>
            <a:r>
              <a:rPr lang="de-DE" i="1" dirty="0"/>
              <a:t> </a:t>
            </a:r>
            <a:r>
              <a:rPr lang="de-DE" i="1" dirty="0" err="1"/>
              <a:t>Injection</a:t>
            </a:r>
            <a:r>
              <a:rPr lang="de-DE" dirty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/>
              <a:t>Ist ein </a:t>
            </a:r>
            <a:r>
              <a:rPr lang="de-DE" dirty="0" err="1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eines Services mittels 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HTML </a:t>
            </a:r>
            <a:r>
              <a:rPr lang="mr-IN" dirty="0"/>
              <a:t>–</a:t>
            </a:r>
            <a:r>
              <a:rPr lang="de-DE" dirty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/>
              <a:t>CSS </a:t>
            </a:r>
            <a:r>
              <a:rPr lang="mr-IN" dirty="0"/>
              <a:t>–</a:t>
            </a:r>
            <a:r>
              <a:rPr lang="de-DE" dirty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/>
              <a:t>JavaScript </a:t>
            </a:r>
            <a:r>
              <a:rPr lang="mr-IN" dirty="0"/>
              <a:t>–</a:t>
            </a:r>
            <a:r>
              <a:rPr lang="de-DE" dirty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Router ermöglicht die Navigation innerhalb der Anwendung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Server liefert die </a:t>
            </a:r>
            <a:r>
              <a:rPr lang="de-DE" dirty="0" err="1"/>
              <a:t>index.html</a:t>
            </a:r>
            <a:r>
              <a:rPr lang="de-DE" dirty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Klinkt sich in die </a:t>
            </a:r>
            <a:r>
              <a:rPr lang="de-DE" dirty="0" err="1">
                <a:hlinkClick r:id="rId3"/>
              </a:rPr>
              <a:t>History</a:t>
            </a:r>
            <a:r>
              <a:rPr lang="de-DE" dirty="0">
                <a:hlinkClick r:id="rId3"/>
              </a:rPr>
              <a:t>-API</a:t>
            </a:r>
            <a:r>
              <a:rPr lang="de-DE" dirty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Bildet das Navigationskonzept des Browsers für </a:t>
            </a:r>
            <a:r>
              <a:rPr lang="de-DE" dirty="0" err="1"/>
              <a:t>SPA‘s</a:t>
            </a:r>
            <a:r>
              <a:rPr lang="de-DE" dirty="0"/>
              <a:t> nach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Live </a:t>
            </a:r>
            <a:r>
              <a:rPr lang="de-DE" dirty="0" err="1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Uhr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https://github.com/aawada78/angular-workshop.git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Workshop Folien:  </a:t>
            </a:r>
            <a:r>
              <a:rPr lang="de-DE" dirty="0">
                <a:hlinkClick r:id="rId3"/>
              </a:rPr>
              <a:t>Link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Angular-CLI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Komponenten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Guest Book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 </a:t>
            </a:r>
            <a:r>
              <a:rPr lang="de-DE" b="1" u="sng" dirty="0"/>
              <a:t>S</a:t>
            </a:r>
            <a:r>
              <a:rPr lang="de-DE" dirty="0"/>
              <a:t>ingle </a:t>
            </a:r>
            <a:r>
              <a:rPr lang="de-DE" b="1" u="sng" dirty="0"/>
              <a:t>P</a:t>
            </a:r>
            <a:r>
              <a:rPr lang="de-DE" dirty="0"/>
              <a:t>age </a:t>
            </a:r>
            <a:r>
              <a:rPr lang="de-DE" b="1" u="sng" dirty="0" err="1"/>
              <a:t>A</a:t>
            </a:r>
            <a:r>
              <a:rPr lang="de-DE" dirty="0" err="1"/>
              <a:t>pplication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vert="horz" lIns="129600" tIns="45720" rIns="91440" bIns="45720" rtlCol="0" anchor="t">
            <a:noAutofit/>
          </a:bodyPr>
          <a:lstStyle/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Client-zentrierter Entwicklungsansatz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Webanwendungen bestehend aus einer Seite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Inhalte werden dynamisch nachgeladen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/>
              <a:t>Reduzierung der Serverlast, Statusinformationen nur am Client</a:t>
            </a:r>
          </a:p>
          <a:p>
            <a:pPr marL="360045" indent="-360045"/>
            <a:endParaRPr lang="de-DE" dirty="0"/>
          </a:p>
          <a:p>
            <a:pPr marL="360045" indent="-360045"/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7CF3AEDB-FAEB-4721-8ACE-7522ACB7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25" y="1143000"/>
            <a:ext cx="5560289" cy="29129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75A7EFF-4B3E-4C10-9F74-6849362D15CF}"/>
              </a:ext>
            </a:extLst>
          </p:cNvPr>
          <p:cNvSpPr txBox="1"/>
          <p:nvPr/>
        </p:nvSpPr>
        <p:spPr>
          <a:xfrm>
            <a:off x="2828335" y="6581775"/>
            <a:ext cx="1017791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DE" sz="1400" dirty="0"/>
              <a:t>Quelle:</a:t>
            </a:r>
            <a:r>
              <a:rPr lang="de-DE" sz="1400" dirty="0">
                <a:cs typeface="Segoe UI"/>
              </a:rPr>
              <a:t> http://www.c-sharpcorner.com/uploadfile/rahul4_saxena/single-page-application-spa-using-angularjs-web-api-and-m/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dirty="0"/>
              <a:t>Aktuelle Release Version 4.4.6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angular.io</a:t>
            </a:r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Quelle: </a:t>
            </a:r>
            <a:r>
              <a:rPr lang="de-DE" sz="1400" dirty="0" err="1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760</Words>
  <Application>Microsoft Office PowerPoint</Application>
  <PresentationFormat>Benutzerdefiniert</PresentationFormat>
  <Paragraphs>252</Paragraphs>
  <Slides>27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Exkurs: Single Page Application</vt:lpstr>
      <vt:lpstr>Angular</vt:lpstr>
      <vt:lpstr>Angular – Crossplattform, Performance &amp; Productivity</vt:lpstr>
      <vt:lpstr>Angular – Technische Übersicht</vt:lpstr>
      <vt:lpstr>Angular @DATEV – Die Anfänge</vt:lpstr>
      <vt:lpstr>Angular @DATEV - Aktuelle Entwicklungssituation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55</cp:revision>
  <dcterms:created xsi:type="dcterms:W3CDTF">2017-10-09T21:06:49Z</dcterms:created>
  <dcterms:modified xsi:type="dcterms:W3CDTF">2017-10-19T19:28:22Z</dcterms:modified>
  <cp:category/>
</cp:coreProperties>
</file>