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23" r:id="rId2"/>
    <p:sldMasterId id="2147483720" r:id="rId3"/>
    <p:sldMasterId id="2147483721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9" r:id="rId6"/>
    <p:sldId id="262" r:id="rId7"/>
    <p:sldId id="265" r:id="rId8"/>
    <p:sldId id="267" r:id="rId9"/>
    <p:sldId id="269" r:id="rId10"/>
    <p:sldId id="268" r:id="rId11"/>
    <p:sldId id="282" r:id="rId12"/>
    <p:sldId id="280" r:id="rId13"/>
    <p:sldId id="281" r:id="rId14"/>
    <p:sldId id="270" r:id="rId15"/>
    <p:sldId id="275" r:id="rId16"/>
    <p:sldId id="271" r:id="rId17"/>
    <p:sldId id="276" r:id="rId18"/>
    <p:sldId id="272" r:id="rId19"/>
    <p:sldId id="277" r:id="rId20"/>
    <p:sldId id="273" r:id="rId21"/>
    <p:sldId id="274" r:id="rId22"/>
    <p:sldId id="278" r:id="rId23"/>
    <p:sldId id="279" r:id="rId24"/>
  </p:sldIdLst>
  <p:sldSz cx="13004800" cy="7315200"/>
  <p:notesSz cx="6858000" cy="9144000"/>
  <p:defaultTextStyle>
    <a:defPPr>
      <a:defRPr lang="de-DE"/>
    </a:defPPr>
    <a:lvl1pPr marL="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304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033"/>
    <a:srgbClr val="FFFFFF"/>
    <a:srgbClr val="D9D9D9"/>
    <a:srgbClr val="D5E7B9"/>
    <a:srgbClr val="8CD250"/>
    <a:srgbClr val="8CD23C"/>
    <a:srgbClr val="B4D23C"/>
    <a:srgbClr val="8CDF5B"/>
    <a:srgbClr val="FCFCFA"/>
    <a:srgbClr val="8CD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 autoAdjust="0"/>
    <p:restoredTop sz="80638" autoAdjust="0"/>
  </p:normalViewPr>
  <p:slideViewPr>
    <p:cSldViewPr snapToGrid="0" showGuides="1">
      <p:cViewPr varScale="1">
        <p:scale>
          <a:sx n="115" d="100"/>
          <a:sy n="115" d="100"/>
        </p:scale>
        <p:origin x="1216" y="208"/>
      </p:cViewPr>
      <p:guideLst>
        <p:guide orient="horz" pos="2304"/>
        <p:guide pos="240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2D4D-C61F-4A02-858F-4EE81162AE51}" type="datetimeFigureOut">
              <a:rPr lang="de-DE" smtClean="0">
                <a:latin typeface="Segoe UI" pitchFamily="34" charset="0"/>
              </a:rPr>
              <a:pPr/>
              <a:t>15.10.17</a:t>
            </a:fld>
            <a:endParaRPr lang="de-DE" dirty="0">
              <a:latin typeface="Segoe U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egoe U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8A04-8011-4DCE-8777-B5018D5B4F32}" type="slidenum">
              <a:rPr lang="de-DE" smtClean="0">
                <a:latin typeface="Segoe UI" pitchFamily="34" charset="0"/>
              </a:rPr>
              <a:pPr/>
              <a:t>‹Nr.›</a:t>
            </a:fld>
            <a:endParaRPr lang="de-DE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7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2E1CCC5-01B8-284F-B77B-84D835A7601B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C873CC87-18E6-904B-91DF-7AB1BE26DD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9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65023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130046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950690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2600919" algn="l" defTabSz="650230" rtl="0" eaLnBrk="1" latinLnBrk="0" hangingPunct="1">
      <a:defRPr sz="17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325114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650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Crossplatform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Progressive Web Apps</a:t>
            </a:r>
            <a:br>
              <a:rPr lang="de-DE" dirty="0"/>
            </a:br>
            <a:r>
              <a:rPr lang="de-DE" dirty="0" err="1"/>
              <a:t>FatClient</a:t>
            </a:r>
            <a:r>
              <a:rPr lang="de-DE" baseline="0" dirty="0"/>
              <a:t> Experience auf Basis von Webtechnologien, </a:t>
            </a:r>
            <a:r>
              <a:rPr lang="de-DE" baseline="0" dirty="0" err="1"/>
              <a:t>hochperformant</a:t>
            </a:r>
            <a:r>
              <a:rPr lang="de-DE" baseline="0" dirty="0"/>
              <a:t> und ohne Installation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Native</a:t>
            </a:r>
            <a:br>
              <a:rPr lang="de-DE" dirty="0"/>
            </a:br>
            <a:r>
              <a:rPr lang="de-DE" dirty="0"/>
              <a:t>Native Apps durch Verwendung entsprechender</a:t>
            </a:r>
            <a:r>
              <a:rPr lang="de-DE" baseline="0" dirty="0"/>
              <a:t> UI-Frameworks (bspw. IONIC)</a:t>
            </a:r>
            <a:endParaRPr lang="de-DE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dirty="0"/>
              <a:t>Desktop</a:t>
            </a:r>
            <a:br>
              <a:rPr lang="de-DE" dirty="0"/>
            </a:br>
            <a:r>
              <a:rPr lang="de-DE" dirty="0" err="1"/>
              <a:t>Beriebssystemunabhängige</a:t>
            </a:r>
            <a:r>
              <a:rPr lang="de-DE" baseline="0" dirty="0"/>
              <a:t> Clients, „lernen fürs Web“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Speed</a:t>
            </a:r>
            <a:r>
              <a:rPr lang="de-DE" baseline="0" dirty="0"/>
              <a:t> und Performance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Code </a:t>
            </a:r>
            <a:r>
              <a:rPr lang="de-DE" baseline="0" dirty="0" err="1"/>
              <a:t>generation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Automatic</a:t>
            </a:r>
            <a:r>
              <a:rPr lang="de-DE" baseline="0" dirty="0"/>
              <a:t> Code </a:t>
            </a:r>
            <a:r>
              <a:rPr lang="de-DE" baseline="0" dirty="0" err="1"/>
              <a:t>splitting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Productivity</a:t>
            </a:r>
            <a:endParaRPr lang="de-DE" baseline="0" dirty="0"/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Templates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CLI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DIE‘s</a:t>
            </a: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Full</a:t>
            </a:r>
            <a:r>
              <a:rPr lang="de-DE" baseline="0" dirty="0"/>
              <a:t> Development Story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Testing</a:t>
            </a:r>
            <a:r>
              <a:rPr lang="de-DE" baseline="0" dirty="0"/>
              <a:t> -&gt; Animation -&gt; </a:t>
            </a:r>
            <a:r>
              <a:rPr lang="de-DE" baseline="0" dirty="0" err="1"/>
              <a:t>Accessibitlity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8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Modularisierung</a:t>
            </a:r>
            <a:br>
              <a:rPr lang="de-DE" dirty="0"/>
            </a:br>
            <a:r>
              <a:rPr lang="de-DE" dirty="0"/>
              <a:t>konsequent durchgezogen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DataBinding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DependencyInjection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</a:t>
            </a:r>
            <a:r>
              <a:rPr lang="de-DE" baseline="0" dirty="0"/>
              <a:t> großen und ganzen nur 3 Stereotypen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/>
              <a:t>Services (keine UI, reine Algorithmen)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Component</a:t>
            </a:r>
            <a:r>
              <a:rPr lang="de-DE" baseline="0" dirty="0"/>
              <a:t> (ein eigenes </a:t>
            </a:r>
            <a:r>
              <a:rPr lang="de-DE" baseline="0" dirty="0" err="1"/>
              <a:t>Markupelment</a:t>
            </a:r>
            <a:r>
              <a:rPr lang="de-DE" baseline="0" dirty="0"/>
              <a:t>, eigenes Template, verknüpft über Binding und Events)</a:t>
            </a:r>
          </a:p>
          <a:p>
            <a:pPr marL="935980" lvl="1" indent="-285750">
              <a:buFont typeface="Arial" panose="020B0604020202020204" pitchFamily="34" charset="0"/>
              <a:buChar char="•"/>
            </a:pPr>
            <a:r>
              <a:rPr lang="de-DE" baseline="0" dirty="0" err="1"/>
              <a:t>Directive</a:t>
            </a:r>
            <a:r>
              <a:rPr lang="de-DE" baseline="0" dirty="0"/>
              <a:t> (erweitert </a:t>
            </a:r>
            <a:r>
              <a:rPr lang="de-DE" baseline="0" dirty="0" err="1"/>
              <a:t>bestehnde</a:t>
            </a:r>
            <a:r>
              <a:rPr lang="de-DE" baseline="0" dirty="0"/>
              <a:t> Markupelemente um Verhalten)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221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Scaffolding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Erstellung</a:t>
            </a:r>
            <a:r>
              <a:rPr lang="de-DE" baseline="0" dirty="0">
                <a:sym typeface="Wingdings"/>
              </a:rPr>
              <a:t> eines Gerüsts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3CC87-18E6-904B-91DF-7AB1BE26DDE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61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0516015" cy="1224000"/>
          </a:xfrm>
        </p:spPr>
        <p:txBody>
          <a:bodyPr/>
          <a:lstStyle>
            <a:lvl1pPr>
              <a:lnSpc>
                <a:spcPts val="4000"/>
              </a:lnSpc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pic>
        <p:nvPicPr>
          <p:cNvPr id="1026" name="Picture 2" descr="C:\Users\Vanessa\Desktop\datev_2_7\log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800" y="374400"/>
            <a:ext cx="1393200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platzhalter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7" r="668" b="7667"/>
          <a:stretch/>
        </p:blipFill>
        <p:spPr>
          <a:xfrm>
            <a:off x="0" y="2054349"/>
            <a:ext cx="13004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12266013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-2" y="2091598"/>
            <a:ext cx="13004801" cy="47925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EE9CECA-FE53-4E0D-AD22-D4AB49ECF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7A299E-41A7-4A08-81FA-6FBA6806F0A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9151A28C-FF21-4CC9-B28E-CF780807FE3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2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000" y="1569968"/>
            <a:ext cx="6845446" cy="5049907"/>
          </a:xfrm>
        </p:spPr>
        <p:txBody>
          <a:bodyPr lIns="129600">
            <a:noAutofit/>
          </a:bodyPr>
          <a:lstStyle>
            <a:lvl1pPr marL="358775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599"/>
            <a:ext cx="6845446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31" hasCustomPrompt="1"/>
          </p:nvPr>
        </p:nvSpPr>
        <p:spPr>
          <a:xfrm>
            <a:off x="7464599" y="0"/>
            <a:ext cx="5540201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332A91-9158-4543-9295-8484F133E10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426E4CE-7F9D-4A7E-A795-EDD7185E3A7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73459CEF-058C-4C7D-9907-D7A5E4B23A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88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641999" y="1569368"/>
            <a:ext cx="6005613" cy="5050507"/>
          </a:xfrm>
        </p:spPr>
        <p:txBody>
          <a:bodyPr lIns="129600">
            <a:noAutofit/>
          </a:bodyPr>
          <a:lstStyle>
            <a:lvl1pPr marL="360000" indent="-358775">
              <a:buClr>
                <a:srgbClr val="90D033"/>
              </a:buClr>
              <a:buFont typeface="Wingdings" panose="05000000000000000000" pitchFamily="2" charset="2"/>
              <a:buChar char=""/>
              <a:defRPr baseline="0">
                <a:latin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"/>
              <a:defRPr>
                <a:latin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>
                <a:latin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6641999" y="201600"/>
            <a:ext cx="6005613" cy="12204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3" hasCustomPrompt="1"/>
          </p:nvPr>
        </p:nvSpPr>
        <p:spPr>
          <a:xfrm>
            <a:off x="0" y="0"/>
            <a:ext cx="6502399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4A9B900-82AE-4D1E-B11E-155C1B8250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1953AE8-A571-4BCE-AF9C-CC7A649DD8C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CAD949-98D9-4F76-BE67-6629B37422C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99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-2"/>
            <a:ext cx="13010101" cy="688419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F48F7B5-AF2D-4886-B660-ACFD0F3CA06C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C01D3F89-6DF4-4DC1-ABFC-4B69E0299624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BFD42FBE-0754-4285-A3CE-566D22A33C5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83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0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69368"/>
            <a:ext cx="12267600" cy="50505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34AC82E-1F55-4D6D-B12A-7355E3927B0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5F90759-2A54-4A06-B304-DFA3C45AF30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AAA489C6-E63E-4078-89A4-7CC1709D720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77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4474443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Clr>
                <a:srgbClr val="90D033"/>
              </a:buClr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Clr>
                <a:srgbClr val="90D033"/>
              </a:buClr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Clr>
                <a:srgbClr val="90D033"/>
              </a:buClr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4A5A6B0-652D-48FC-AF73-17BD8D217D8E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39BA7E1-F103-432E-BC27-0127D2228DA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398A7F9-A765-46A7-B1D7-8FF6247ED6E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47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91740" y="2253526"/>
            <a:ext cx="10514472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91740" y="1569368"/>
            <a:ext cx="10514472" cy="5544712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99" y="1569368"/>
            <a:ext cx="12267601" cy="3801145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251BDE8-F6CD-4379-B02C-D58055E91CB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684EDD4-7234-4CF4-A5B8-FCC6419FE199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1EB7AF2-AEA0-439E-B5DA-DF760778341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Aufzählung-Fazit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2991" y="5561013"/>
            <a:ext cx="12267650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550" y="2140656"/>
            <a:ext cx="12267650" cy="322062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2E5ECD2-BEB5-47D1-A89E-69496048A8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DADA64D-3A7A-4438-9197-BD283065722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3D8A091A-178E-435F-9EA9-84BA66D378C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89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Abgerundetes Rechteck 7"/>
          <p:cNvSpPr/>
          <p:nvPr userDrawn="1"/>
        </p:nvSpPr>
        <p:spPr>
          <a:xfrm>
            <a:off x="381600" y="2253526"/>
            <a:ext cx="5126400" cy="48672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9" name="Abgerundetes Rechteck 8"/>
          <p:cNvSpPr/>
          <p:nvPr userDrawn="1"/>
        </p:nvSpPr>
        <p:spPr>
          <a:xfrm>
            <a:off x="908049" y="2145432"/>
            <a:ext cx="5472819" cy="3225081"/>
          </a:xfrm>
          <a:prstGeom prst="roundRect">
            <a:avLst>
              <a:gd name="adj" fmla="val 3128"/>
            </a:avLst>
          </a:prstGeom>
          <a:solidFill>
            <a:schemeClr val="bg1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0990" y="1569368"/>
            <a:ext cx="5996279" cy="380310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4028" y="1569369"/>
            <a:ext cx="6025172" cy="3803106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E75B6010-F5BB-4F22-8221-D75D21F6EB5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26547C97-5C9B-4C14-8D49-A5E83DFFB45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98B57AAA-67F4-4EFE-A062-411C04E4F8A2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44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Weiß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0603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9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774400" y="2250000"/>
            <a:ext cx="5122800" cy="4870800"/>
          </a:xfrm>
          <a:prstGeom prst="roundRect">
            <a:avLst>
              <a:gd name="adj" fmla="val 3128"/>
            </a:avLst>
          </a:prstGeom>
          <a:noFill/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3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619874" y="5561014"/>
            <a:ext cx="6029325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623050" y="2145432"/>
            <a:ext cx="6026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80990" y="2141538"/>
            <a:ext cx="5996279" cy="3230937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</a:defRPr>
            </a:lvl5pPr>
            <a:lvl6pPr marL="2286000">
              <a:defRPr/>
            </a:lvl6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C7C8404-609B-40A1-85F0-0C1D3C5C6357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3C29D00E-B305-494B-A605-238A832848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FC7C27A-51A6-4577-BAAE-22B90EFD1D16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3004800" cy="7315200"/>
          </a:xfrm>
          <a:prstGeom prst="rect">
            <a:avLst/>
          </a:prstGeom>
          <a:solidFill>
            <a:srgbClr val="8CD250"/>
          </a:solidFill>
          <a:ln>
            <a:solidFill>
              <a:srgbClr val="8CD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13004800" cy="7315200"/>
          </a:xfrm>
        </p:spPr>
        <p:txBody>
          <a:bodyPr/>
          <a:lstStyle>
            <a:lvl1pPr>
              <a:defRPr>
                <a:latin typeface="Segoe UI" pitchFamily="34" charset="0"/>
              </a:defRPr>
            </a:lvl1pPr>
            <a:lvl9pPr>
              <a:defRPr baseline="0"/>
            </a:lvl9pPr>
          </a:lstStyle>
          <a:p>
            <a:pPr lvl="0"/>
            <a:r>
              <a:rPr lang="de-DE" dirty="0"/>
              <a:t>   </a:t>
            </a:r>
          </a:p>
        </p:txBody>
      </p:sp>
      <p:sp>
        <p:nvSpPr>
          <p:cNvPr id="9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-6875" y="201216"/>
            <a:ext cx="13011675" cy="1832400"/>
          </a:xfrm>
          <a:prstGeom prst="rect">
            <a:avLst/>
          </a:prstGeom>
          <a:solidFill>
            <a:schemeClr val="bg1"/>
          </a:solidFill>
          <a:effectLst>
            <a:outerShdw blurRad="190500" dist="38100" dir="2700000" algn="ctr" rotWithShape="0">
              <a:schemeClr val="tx1">
                <a:alpha val="7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81549" y="201216"/>
            <a:ext cx="10516015" cy="1224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44"/>
          <p:cNvSpPr>
            <a:spLocks noGrp="1"/>
          </p:cNvSpPr>
          <p:nvPr>
            <p:ph type="body" sz="quarter" idx="23" hasCustomPrompt="1"/>
          </p:nvPr>
        </p:nvSpPr>
        <p:spPr>
          <a:xfrm>
            <a:off x="11314800" y="374400"/>
            <a:ext cx="1393200" cy="139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799"/>
            <a:ext cx="10514472" cy="504000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290945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2145432"/>
            <a:ext cx="12267600" cy="4474443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3D616DE-E3B4-4D35-BB61-A1FFAD7A5AA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009571DE-76C3-4B92-A98C-31AD1C84E9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A873DEEA-A3E3-4201-A6F9-C92D0EB9E73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54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E1F9E44-CCA9-4032-B773-94D7E2DF8ED5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D3B4066-4E5D-4AAB-A33C-01B8A1CAA20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52AE4811-CB7B-4E63-92A7-E2967B6AEBE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4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AEDF8C5-F6FB-4119-B6A3-908B246DAB0B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CCDEB9D-85DD-4CF0-96C7-BA711D11F2B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18E80D9-3450-43BD-94A9-22C9BF91B1C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3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ün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5E7B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5D8C277-6F42-4B11-AB90-EBE3A1238A85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815A052-9443-41A9-9F46-0AA437EEDDA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F7C50D9-9DEA-4EFD-ACE3-677BBD4DEB55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382214" y="2145433"/>
            <a:ext cx="12266985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2145432"/>
            <a:ext cx="12271200" cy="4440779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8" y="1432800"/>
            <a:ext cx="12267651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1226760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6B4135B1-E114-41F0-9C64-3A26186B834F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84D81854-B37F-4ADF-A34F-BF0CCA2926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EE17D9C-06FE-45C8-B312-4C5617C4900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10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s-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381600" y="1565276"/>
            <a:ext cx="12267600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78000" y="1565276"/>
            <a:ext cx="12271200" cy="5020936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48" y="5561014"/>
            <a:ext cx="1226760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2"/>
            <a:ext cx="1226760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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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xmlns="" id="{F92E0490-C295-4C99-B9D1-6310B9164EDD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xmlns="" id="{DD98C48F-3C69-4703-B4CC-632DDDDB497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1968527D-44A1-407F-99A6-2ACAB46FBD2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546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_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2145434"/>
            <a:ext cx="6029325" cy="4474441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2145432"/>
            <a:ext cx="6029325" cy="4440704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2145434"/>
            <a:ext cx="6000150" cy="4474442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2145433"/>
            <a:ext cx="6000043" cy="4440780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432800"/>
            <a:ext cx="12267650" cy="581025"/>
          </a:xfrm>
          <a:prstGeom prst="rect">
            <a:avLst/>
          </a:prstGeom>
        </p:spPr>
        <p:txBody>
          <a:bodyPr lIns="129600" tIns="64800" rIns="129600" bIns="64800">
            <a:noAutofit/>
          </a:bodyPr>
          <a:lstStyle>
            <a:lvl1pPr marL="0" indent="0">
              <a:buNone/>
              <a:defRPr sz="280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2145432"/>
            <a:ext cx="6000150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2145432"/>
            <a:ext cx="6029326" cy="3225081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AFAB162-0FDB-4A37-A4FD-CBFC89474486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46B12C25-0691-43C5-8596-6B8AD003987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C5C2594-4A54-4AE0-88EE-FB17FDD4570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7179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Graue-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 userDrawn="1"/>
        </p:nvSpPr>
        <p:spPr>
          <a:xfrm>
            <a:off x="6625850" y="1565276"/>
            <a:ext cx="6029325" cy="5054599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0" name="Abgerundetes Rechteck 19"/>
          <p:cNvSpPr/>
          <p:nvPr userDrawn="1"/>
        </p:nvSpPr>
        <p:spPr>
          <a:xfrm>
            <a:off x="6625850" y="1565275"/>
            <a:ext cx="6029325" cy="5020861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1" name="Abgerundetes Rechteck 10"/>
          <p:cNvSpPr/>
          <p:nvPr userDrawn="1"/>
        </p:nvSpPr>
        <p:spPr>
          <a:xfrm>
            <a:off x="381600" y="1565276"/>
            <a:ext cx="6000150" cy="5054600"/>
          </a:xfrm>
          <a:prstGeom prst="roundRect">
            <a:avLst>
              <a:gd name="adj" fmla="val 3128"/>
            </a:avLst>
          </a:prstGeom>
          <a:solidFill>
            <a:srgbClr val="90D033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381706" y="1565275"/>
            <a:ext cx="6000043" cy="5020938"/>
          </a:xfrm>
          <a:prstGeom prst="roundRect">
            <a:avLst>
              <a:gd name="adj" fmla="val 3128"/>
            </a:avLst>
          </a:prstGeom>
          <a:solidFill>
            <a:srgbClr val="D9D9D9"/>
          </a:solidFill>
          <a:ln w="1524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153598" rIns="130046" bIns="153598" rtlCol="0" anchor="t"/>
          <a:lstStyle/>
          <a:p>
            <a:pPr eaLnBrk="0" hangingPunct="0">
              <a:spcBef>
                <a:spcPts val="853"/>
              </a:spcBef>
              <a:buClr>
                <a:srgbClr val="8CD33C"/>
              </a:buClr>
              <a:buSzPct val="100000"/>
              <a:tabLst>
                <a:tab pos="507993" algn="l"/>
              </a:tabLst>
            </a:pPr>
            <a:endParaRPr lang="de-DE" sz="2600" b="1" dirty="0">
              <a:solidFill>
                <a:schemeClr val="tx1"/>
              </a:solidFill>
              <a:latin typeface="Segoe UI" pitchFamily="34" charset="0"/>
              <a:ea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50" y="201600"/>
            <a:ext cx="12267650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31" hasCustomPrompt="1"/>
          </p:nvPr>
        </p:nvSpPr>
        <p:spPr>
          <a:xfrm>
            <a:off x="381550" y="5561014"/>
            <a:ext cx="6000150" cy="1058862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381600" y="1574511"/>
            <a:ext cx="6000150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619874" y="5561014"/>
            <a:ext cx="6029326" cy="105886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619874" y="1574511"/>
            <a:ext cx="6029326" cy="3805238"/>
          </a:xfrm>
          <a:prstGeom prst="rect">
            <a:avLst/>
          </a:prstGeom>
        </p:spPr>
        <p:txBody>
          <a:bodyPr lIns="129600">
            <a:noAutofit/>
          </a:bodyPr>
          <a:lstStyle>
            <a:lvl1pPr marL="360363" indent="-360363">
              <a:buFont typeface="Wingdings" panose="05000000000000000000" pitchFamily="2" charset="2"/>
              <a:buChar char="n"/>
              <a:defRPr sz="24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20000" indent="-360000">
              <a:buSzPct val="65000"/>
              <a:buFont typeface="Wingdings" panose="05000000000000000000" pitchFamily="2" charset="2"/>
              <a:buChar char="n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08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440000" indent="-360000">
              <a:buFont typeface="Segoe UI" panose="020B0502040204020203" pitchFamily="34" charset="0"/>
              <a:buChar char="–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00000" indent="-360000">
              <a:buFont typeface="Segoe UI" panose="020B0502040204020203" pitchFamily="34" charset="0"/>
              <a:buChar char="•"/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>
              <a:defRPr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1D6952B-45CB-46FF-9F9B-1F98CC25541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C08D0C6-0E40-46E2-9D6C-74181D953DF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A500A2A-E0AD-4AD6-AB58-61BF900F0E2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550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nur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548" y="201600"/>
            <a:ext cx="12267651" cy="1224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181F7F8-D379-4070-8216-3B81228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8E0E4FD-5CC1-4D23-A3E8-7DAB1134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6D72C792-B02A-4A44-BF65-9B261DE5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434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983149" y="1569369"/>
            <a:ext cx="3528269" cy="482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datev.de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facebook.com/datev</a:t>
            </a:r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twitter.com/datev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95" y="3739307"/>
            <a:ext cx="1051547" cy="105154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1749240"/>
            <a:ext cx="1067996" cy="1044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3741731"/>
            <a:ext cx="1067995" cy="10679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5753570"/>
            <a:ext cx="1051549" cy="85526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1809310"/>
            <a:ext cx="1035033" cy="1035982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726536" y="1569369"/>
            <a:ext cx="3528269" cy="491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plus.google.com/+datev</a:t>
            </a:r>
            <a:br>
              <a:rPr lang="de-DE" sz="2000" dirty="0"/>
            </a:br>
            <a:endParaRPr lang="de-DE" sz="2000" dirty="0"/>
          </a:p>
          <a:p>
            <a:pPr indent="7938">
              <a:lnSpc>
                <a:spcPts val="7400"/>
              </a:lnSpc>
              <a:spcBef>
                <a:spcPts val="600"/>
              </a:spcBef>
            </a:pPr>
            <a:r>
              <a:rPr lang="de-DE" sz="2000" dirty="0"/>
              <a:t>instagram.com/</a:t>
            </a:r>
            <a:r>
              <a:rPr lang="de-DE" sz="2000" noProof="0" dirty="0"/>
              <a:t>dateveg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youtube.com/datev</a:t>
            </a:r>
          </a:p>
        </p:txBody>
      </p:sp>
      <p:pic>
        <p:nvPicPr>
          <p:cNvPr id="13" name="Bild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8" y="5745832"/>
            <a:ext cx="1028124" cy="72390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1E6CA30-BA19-47F1-BFEE-B5E43CC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xmlns="" id="{06236A5B-AF48-4E5C-BD02-27BC73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xmlns="" id="{6C539E6F-C163-4DFD-A93D-F463843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8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5561013"/>
            <a:ext cx="12261301" cy="1062721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marR="0" indent="-360000" algn="l" defTabSz="13004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0D033"/>
              </a:buClr>
              <a:buSzPct val="80000"/>
              <a:buFont typeface="Wingdings" panose="05000000000000000000" pitchFamily="2" charset="2"/>
              <a:buChar char=""/>
              <a:tabLst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33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4595864"/>
            <a:ext cx="12261301" cy="965149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3950307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719817"/>
            <a:ext cx="1226316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7" hasCustomPrompt="1"/>
          </p:nvPr>
        </p:nvSpPr>
        <p:spPr>
          <a:xfrm>
            <a:off x="0" y="-1"/>
            <a:ext cx="13004800" cy="2577481"/>
          </a:xfrm>
          <a:solidFill>
            <a:srgbClr val="90D033"/>
          </a:solidFill>
        </p:spPr>
        <p:txBody>
          <a:bodyPr/>
          <a:lstStyle>
            <a:lvl1pPr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E9F2D5EB-EB07-4AC4-94D4-FA6BD7E8739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947F1BF2-5B5A-4E3F-9A69-A7FC06CEE6DA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0D6E36A-E68C-4CFF-A1B3-ADE80884E18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66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nessa\Desktop\datev_2_7\logoclaim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6" y="1846800"/>
            <a:ext cx="5577518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5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409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712400" y="1857600"/>
            <a:ext cx="5576400" cy="36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84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4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600" y="1432800"/>
            <a:ext cx="12261250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381600" y="201600"/>
            <a:ext cx="12261250" cy="1224000"/>
          </a:xfrm>
        </p:spPr>
        <p:txBody>
          <a:bodyPr lIns="129600"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6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9" y="5561013"/>
            <a:ext cx="12259382" cy="106337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0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9" y="4501478"/>
            <a:ext cx="12259382" cy="105953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37" hasCustomPrompt="1"/>
          </p:nvPr>
        </p:nvSpPr>
        <p:spPr>
          <a:xfrm>
            <a:off x="-1" y="2073275"/>
            <a:ext cx="13004801" cy="2295316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68DD9D8-7FE8-48F0-AE91-AE98EA3DCA20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DD743ADB-89F1-48B5-A397-7FB83734730F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9AACC46-EA1E-4E6F-8F9D-AC4B57F0990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6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1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12261301" cy="1224000"/>
          </a:xfrm>
        </p:spPr>
        <p:txBody>
          <a:bodyPr>
            <a:noAutofit/>
          </a:bodyPr>
          <a:lstStyle>
            <a:lvl1pPr marL="0" indent="0"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48" y="3369619"/>
            <a:ext cx="12261301" cy="921600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 baseline="0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5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48" y="2073423"/>
            <a:ext cx="12261301" cy="1288941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4413771"/>
            <a:ext cx="13004800" cy="2472803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39EC82D5-F468-46F1-8BE2-F62E4D04C5C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32A29AE2-1FA8-458C-9BDD-E35CA69A934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DC4135BE-88E8-4C4B-B3FF-FC61855E0C9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9" y="1432800"/>
            <a:ext cx="6560301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3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600"/>
            <a:ext cx="6561962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381599" y="4521696"/>
            <a:ext cx="6560301" cy="2098179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</p:txBody>
      </p:sp>
      <p:sp>
        <p:nvSpPr>
          <p:cNvPr id="21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381598" y="2073424"/>
            <a:ext cx="6561963" cy="2448272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35" hasCustomPrompt="1"/>
          </p:nvPr>
        </p:nvSpPr>
        <p:spPr>
          <a:xfrm>
            <a:off x="7155463" y="0"/>
            <a:ext cx="5849337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2621BA8-D298-4AAA-B27E-2D57025967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9687A69-8E9C-4168-AA2A-7D487587D19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36244A4-4C24-4CD2-82E9-C547A6F8C84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5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60927" y="1431706"/>
            <a:ext cx="6582879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4" name="Titel 4"/>
          <p:cNvSpPr>
            <a:spLocks noGrp="1"/>
          </p:cNvSpPr>
          <p:nvPr>
            <p:ph type="title" hasCustomPrompt="1"/>
          </p:nvPr>
        </p:nvSpPr>
        <p:spPr>
          <a:xfrm>
            <a:off x="6060926" y="201216"/>
            <a:ext cx="6582879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059488" y="4669732"/>
            <a:ext cx="6582879" cy="1950143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059488" y="2073424"/>
            <a:ext cx="6582879" cy="2596308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Fließtexte, Aufzählungen oder auch Merksätze.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5845986" cy="6619875"/>
          </a:xfrm>
          <a:prstGeom prst="rect">
            <a:avLst/>
          </a:prstGeo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BF6F2AC7-7673-45B2-B727-C8AE32F0AB5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92A772BA-DCE7-4C4E-83BA-CF4FFCC183E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E51D4D1D-A3D0-476F-93F4-F41207D0539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89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24638" y="1432800"/>
            <a:ext cx="6018212" cy="503583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5" name="Titel 4"/>
          <p:cNvSpPr>
            <a:spLocks noGrp="1"/>
          </p:cNvSpPr>
          <p:nvPr>
            <p:ph type="title" hasCustomPrompt="1"/>
          </p:nvPr>
        </p:nvSpPr>
        <p:spPr>
          <a:xfrm>
            <a:off x="6625020" y="201600"/>
            <a:ext cx="6018212" cy="12192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Übers. (Max 2 Zeilen)</a:t>
            </a:r>
          </a:p>
        </p:txBody>
      </p:sp>
      <p:sp>
        <p:nvSpPr>
          <p:cNvPr id="2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6624638" y="4715420"/>
            <a:ext cx="6018212" cy="1904455"/>
          </a:xfrm>
          <a:prstGeom prst="rect">
            <a:avLst/>
          </a:prstGeom>
        </p:spPr>
        <p:txBody>
          <a:bodyPr lIns="129600" tIns="65023" rIns="130046" bIns="65023">
            <a:noAutofit/>
          </a:bodyPr>
          <a:lstStyle>
            <a:lvl1pPr marL="360000" indent="-360000">
              <a:buClr>
                <a:srgbClr val="90D033"/>
              </a:buClr>
              <a:buSzPct val="80000"/>
              <a:buFont typeface="Wingdings" panose="05000000000000000000" pitchFamily="2" charset="2"/>
              <a:buChar char="è"/>
              <a:defRPr sz="2400" b="1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  <a:lvl2pPr marL="720000" indent="-360000">
              <a:buClr>
                <a:srgbClr val="90D033"/>
              </a:buClr>
              <a:buFont typeface="Wingdings" panose="05000000000000000000" pitchFamily="2" charset="2"/>
              <a:buChar char="è"/>
              <a:defRPr sz="2400" b="1">
                <a:latin typeface="Segoe UI" pitchFamily="34" charset="0"/>
              </a:defRPr>
            </a:lvl2pPr>
          </a:lstStyle>
          <a:p>
            <a:pPr lvl="0"/>
            <a:r>
              <a:rPr lang="de-DE" dirty="0"/>
              <a:t>Fazit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33" hasCustomPrompt="1"/>
          </p:nvPr>
        </p:nvSpPr>
        <p:spPr>
          <a:xfrm>
            <a:off x="6624638" y="2073424"/>
            <a:ext cx="6018212" cy="2641996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-406394">
              <a:spcAft>
                <a:spcPts val="0"/>
              </a:spcAft>
              <a:buFontTx/>
              <a:buNone/>
              <a:defRPr sz="2400" b="0" baseline="0">
                <a:solidFill>
                  <a:schemeClr val="tx1"/>
                </a:solidFill>
                <a:latin typeface="Segoe UI" pitchFamily="34" charset="0"/>
                <a:ea typeface="Segoe UI" panose="020B0502040204020203" pitchFamily="34" charset="0"/>
                <a:cs typeface="Segoe UI" pitchFamily="34" charset="0"/>
              </a:defRPr>
            </a:lvl1pPr>
          </a:lstStyle>
          <a:p>
            <a:pPr lvl="0"/>
            <a:r>
              <a:rPr lang="de-DE" dirty="0"/>
              <a:t>Dieser Bereich steht für ausführliche, beschreibende Inhalte zur Verfügung. Verwendet werden können Fließtexte und Aufzählungen.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34" hasCustomPrompt="1"/>
          </p:nvPr>
        </p:nvSpPr>
        <p:spPr>
          <a:xfrm>
            <a:off x="0" y="0"/>
            <a:ext cx="6410325" cy="6619875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7D39D12-6498-4172-8CA5-163DBEBBD0CB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xmlns="" id="{F310451D-2AF2-4222-AA5C-04DDCF6CA55F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546ADD4-A434-4A15-B639-BB089713658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Variation_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-2"/>
            <a:ext cx="13004800" cy="6886577"/>
          </a:xfrm>
          <a:solidFill>
            <a:srgbClr val="90D033"/>
          </a:solidFill>
        </p:spPr>
        <p:txBody>
          <a:bodyPr/>
          <a:lstStyle>
            <a:lvl1pPr marL="127363" indent="0">
              <a:buNone/>
              <a:defRPr>
                <a:latin typeface="Segoe UI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extplatzhalt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75517"/>
            <a:ext cx="13003200" cy="1833508"/>
          </a:xfrm>
          <a:prstGeom prst="rect">
            <a:avLst/>
          </a:prstGeom>
          <a:solidFill>
            <a:srgbClr val="FFFFFF"/>
          </a:solidFill>
          <a:effectLst>
            <a:outerShdw blurRad="190500" dist="38100" dir="2700000" algn="ctr" rotWithShape="0">
              <a:schemeClr val="bg1">
                <a:alpha val="70000"/>
              </a:schemeClr>
            </a:outerShdw>
          </a:effectLst>
        </p:spPr>
        <p:txBody>
          <a:bodyPr lIns="130046" tIns="65023" rIns="130046" bIns="65023"/>
          <a:lstStyle>
            <a:lvl1pPr marL="0" indent="0">
              <a:buNone/>
              <a:defRPr>
                <a:latin typeface="Segoe UI" pitchFamily="34" charset="0"/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81598" y="1432800"/>
            <a:ext cx="12264145" cy="576225"/>
          </a:xfrm>
          <a:prstGeom prst="rect">
            <a:avLst/>
          </a:prstGeom>
        </p:spPr>
        <p:txBody>
          <a:bodyPr lIns="130046" tIns="65023" rIns="130046" bIns="65023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cs typeface="Segoe UI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0" name="Titel 4"/>
          <p:cNvSpPr>
            <a:spLocks noGrp="1"/>
          </p:cNvSpPr>
          <p:nvPr>
            <p:ph type="title" hasCustomPrompt="1"/>
          </p:nvPr>
        </p:nvSpPr>
        <p:spPr>
          <a:xfrm>
            <a:off x="381599" y="201216"/>
            <a:ext cx="12266013" cy="1224000"/>
          </a:xfrm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19FBC2B-4138-47A7-96C3-6075667C774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93B0760-28CB-4559-9AEF-4866F2FCE0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xmlns="" id="{A263DBAA-5BAE-421E-BCAE-39992A39B6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Relationship Id="rId31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.xml"/><Relationship Id="rId3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4.xml"/><Relationship Id="rId3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2588" y="1706563"/>
            <a:ext cx="12266611" cy="490378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2588" y="212725"/>
            <a:ext cx="12266612" cy="1208089"/>
          </a:xfrm>
          <a:prstGeom prst="rect">
            <a:avLst/>
          </a:prstGeom>
        </p:spPr>
        <p:txBody>
          <a:bodyPr vert="horz" lIns="129600" tIns="45720" rIns="129600" bIns="45720" rtlCol="0" anchor="ctr">
            <a:normAutofit/>
          </a:bodyPr>
          <a:lstStyle/>
          <a:p>
            <a:r>
              <a:rPr lang="de-DE" dirty="0"/>
              <a:t>Headline: Überschrift </a:t>
            </a:r>
            <a:br>
              <a:rPr lang="de-DE" dirty="0"/>
            </a:br>
            <a:r>
              <a:rPr lang="de-DE" dirty="0"/>
              <a:t>(Max 2 Zeilen)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8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54" r:id="rId3"/>
    <p:sldLayoutId id="2147483655" r:id="rId4"/>
    <p:sldLayoutId id="2147483712" r:id="rId5"/>
    <p:sldLayoutId id="2147483658" r:id="rId6"/>
    <p:sldLayoutId id="2147483659" r:id="rId7"/>
    <p:sldLayoutId id="2147483660" r:id="rId8"/>
    <p:sldLayoutId id="2147483713" r:id="rId9"/>
    <p:sldLayoutId id="2147483714" r:id="rId10"/>
    <p:sldLayoutId id="2147483680" r:id="rId11"/>
    <p:sldLayoutId id="2147483681" r:id="rId12"/>
    <p:sldLayoutId id="2147483715" r:id="rId13"/>
    <p:sldLayoutId id="2147483704" r:id="rId14"/>
    <p:sldLayoutId id="2147483701" r:id="rId15"/>
    <p:sldLayoutId id="2147483705" r:id="rId16"/>
    <p:sldLayoutId id="2147483702" r:id="rId17"/>
    <p:sldLayoutId id="2147483706" r:id="rId18"/>
    <p:sldLayoutId id="2147483703" r:id="rId19"/>
    <p:sldLayoutId id="2147483687" r:id="rId20"/>
    <p:sldLayoutId id="2147483710" r:id="rId21"/>
    <p:sldLayoutId id="2147483688" r:id="rId22"/>
    <p:sldLayoutId id="2147483716" r:id="rId23"/>
    <p:sldLayoutId id="2147483708" r:id="rId24"/>
    <p:sldLayoutId id="2147483717" r:id="rId25"/>
    <p:sldLayoutId id="2147483709" r:id="rId26"/>
    <p:sldLayoutId id="2147483718" r:id="rId27"/>
    <p:sldLayoutId id="2147483690" r:id="rId28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1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1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240" userDrawn="1">
          <p15:clr>
            <a:srgbClr val="A4A3A4"/>
          </p15:clr>
        </p15:guide>
        <p15:guide id="4" pos="7952" userDrawn="1">
          <p15:clr>
            <a:srgbClr val="A4A3A4"/>
          </p15:clr>
        </p15:guide>
        <p15:guide id="5" orient="horz" pos="4322" userDrawn="1">
          <p15:clr>
            <a:srgbClr val="A4A3A4"/>
          </p15:clr>
        </p15:guide>
        <p15:guide id="6" orient="horz" pos="898" userDrawn="1">
          <p15:clr>
            <a:srgbClr val="A4A3A4"/>
          </p15:clr>
        </p15:guide>
        <p15:guide id="7" orient="horz" pos="4164" userDrawn="1">
          <p15:clr>
            <a:srgbClr val="A4A3A4"/>
          </p15:clr>
        </p15:guide>
        <p15:guide id="8" orient="horz" pos="1351" userDrawn="1">
          <p15:clr>
            <a:srgbClr val="A4A3A4"/>
          </p15:clr>
        </p15:guide>
        <p15:guide id="9" orient="horz" pos="3506" userDrawn="1">
          <p15:clr>
            <a:srgbClr val="A4A3A4"/>
          </p15:clr>
        </p15:guide>
        <p15:guide id="10" orient="horz" pos="452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876917"/>
            <a:ext cx="1261872" cy="429139"/>
          </a:xfrm>
          <a:prstGeom prst="rect">
            <a:avLst/>
          </a:prstGeom>
        </p:spPr>
        <p:txBody>
          <a:bodyPr vert="horz" lIns="396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0893969" y="6876000"/>
            <a:ext cx="1002086" cy="429139"/>
          </a:xfrm>
          <a:prstGeom prst="rect">
            <a:avLst/>
          </a:prstGeom>
          <a:noFill/>
        </p:spPr>
        <p:txBody>
          <a:bodyPr wrap="square" lIns="72000" tIns="72000" rtlCol="0" anchor="ctr" anchorCtr="0">
            <a:noAutofit/>
          </a:bodyPr>
          <a:lstStyle/>
          <a:p>
            <a:r>
              <a:rPr lang="de-DE" sz="1100" kern="0" spc="0" dirty="0"/>
              <a:t>DATEV</a:t>
            </a:r>
            <a:r>
              <a:rPr lang="de-DE" sz="1100" kern="0" spc="0" baseline="0" dirty="0"/>
              <a:t>  eG</a:t>
            </a:r>
            <a:endParaRPr lang="de-DE" sz="1100" kern="0" spc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1258564" y="6876917"/>
            <a:ext cx="8772222" cy="429139"/>
          </a:xfrm>
          <a:prstGeom prst="rect">
            <a:avLst/>
          </a:prstGeom>
        </p:spPr>
        <p:txBody>
          <a:bodyPr vert="horz" lIns="144000" tIns="72000" rIns="9144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909816" y="6876000"/>
            <a:ext cx="1094984" cy="428400"/>
          </a:xfrm>
          <a:prstGeom prst="rect">
            <a:avLst/>
          </a:prstGeom>
        </p:spPr>
        <p:txBody>
          <a:bodyPr vert="horz" lIns="252000" tIns="72000" rIns="108000" bIns="45720" rtlCol="0" anchor="ctr"/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xmlns="" id="{251058B0-31BE-410A-BE50-41D5389B0AAB}"/>
              </a:ext>
            </a:extLst>
          </p:cNvPr>
          <p:cNvSpPr txBox="1">
            <a:spLocks/>
          </p:cNvSpPr>
          <p:nvPr userDrawn="1"/>
        </p:nvSpPr>
        <p:spPr>
          <a:xfrm>
            <a:off x="534988" y="365125"/>
            <a:ext cx="12266612" cy="1208089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de-DE" dirty="0"/>
              <a:t>Besuchen Sie uns</a:t>
            </a:r>
          </a:p>
        </p:txBody>
      </p:sp>
    </p:spTree>
    <p:extLst>
      <p:ext uri="{BB962C8B-B14F-4D97-AF65-F5344CB8AC3E}">
        <p14:creationId xmlns:p14="http://schemas.microsoft.com/office/powerpoint/2010/main" val="182765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4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4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04">
          <p15:clr>
            <a:srgbClr val="F26B43"/>
          </p15:clr>
        </p15:guide>
        <p15:guide id="2" pos="4096">
          <p15:clr>
            <a:srgbClr val="F26B43"/>
          </p15:clr>
        </p15:guide>
        <p15:guide id="3" pos="240">
          <p15:clr>
            <a:srgbClr val="A4A3A4"/>
          </p15:clr>
        </p15:guide>
        <p15:guide id="4" pos="7974">
          <p15:clr>
            <a:srgbClr val="A4A3A4"/>
          </p15:clr>
        </p15:guide>
        <p15:guide id="5" orient="horz" pos="4322">
          <p15:clr>
            <a:srgbClr val="A4A3A4"/>
          </p15:clr>
        </p15:guide>
        <p15:guide id="6" orient="horz" pos="898">
          <p15:clr>
            <a:srgbClr val="A4A3A4"/>
          </p15:clr>
        </p15:guide>
        <p15:guide id="7" orient="horz" pos="4164">
          <p15:clr>
            <a:srgbClr val="A4A3A4"/>
          </p15:clr>
        </p15:guide>
        <p15:guide id="8" orient="horz" pos="1351">
          <p15:clr>
            <a:srgbClr val="A4A3A4"/>
          </p15:clr>
        </p15:guide>
        <p15:guide id="9" orient="horz" pos="3506">
          <p15:clr>
            <a:srgbClr val="A4A3A4"/>
          </p15:clr>
        </p15:guide>
        <p15:guide id="10" orient="horz" pos="452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alle Rechte vorbehalten</a:t>
            </a:r>
          </a:p>
        </p:txBody>
      </p:sp>
    </p:spTree>
    <p:extLst>
      <p:ext uri="{BB962C8B-B14F-4D97-AF65-F5344CB8AC3E}">
        <p14:creationId xmlns:p14="http://schemas.microsoft.com/office/powerpoint/2010/main" val="572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 userDrawn="1">
          <p15:clr>
            <a:srgbClr val="F26B43"/>
          </p15:clr>
        </p15:guide>
        <p15:guide id="2" orient="horz" pos="230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 txBox="1">
            <a:spLocks/>
          </p:cNvSpPr>
          <p:nvPr userDrawn="1"/>
        </p:nvSpPr>
        <p:spPr>
          <a:xfrm>
            <a:off x="9469315" y="6875463"/>
            <a:ext cx="3179885" cy="439737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12736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pc="0" dirty="0"/>
              <a:t> © DATEV eG,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73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/>
  <p:txStyles>
    <p:titleStyle>
      <a:lvl1pPr algn="l" defTabSz="1300460" rtl="0" eaLnBrk="1" latinLnBrk="0" hangingPunct="1">
        <a:lnSpc>
          <a:spcPts val="4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Segoe UI" pitchFamily="34" charset="0"/>
        </a:defRPr>
      </a:lvl1pPr>
    </p:titleStyle>
    <p:bodyStyle>
      <a:lvl1pPr marL="487363" indent="-360000" algn="l" defTabSz="1300460" rtl="0" eaLnBrk="1" latinLnBrk="0" hangingPunct="1">
        <a:spcBef>
          <a:spcPct val="20000"/>
        </a:spcBef>
        <a:buClr>
          <a:srgbClr val="90D033"/>
        </a:buClr>
        <a:buSzPct val="100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84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 typeface="Wingdings" panose="05000000000000000000" pitchFamily="2" charset="2"/>
        <a:buChar char="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20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566000" indent="-360000" algn="l" defTabSz="1300460" rtl="0" eaLnBrk="1" latinLnBrk="0" hangingPunct="1">
        <a:spcBef>
          <a:spcPct val="20000"/>
        </a:spcBef>
        <a:buClr>
          <a:srgbClr val="90D033"/>
        </a:buClr>
        <a:buSzPct val="65000"/>
        <a:buFontTx/>
        <a:buBlip>
          <a:blip r:embed="rId3"/>
        </a:buBlip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1926000" indent="-360000" algn="l" defTabSz="1300460" rtl="0" eaLnBrk="1" latinLnBrk="0" hangingPunct="1">
        <a:spcBef>
          <a:spcPct val="20000"/>
        </a:spcBef>
        <a:buClr>
          <a:srgbClr val="90D033"/>
        </a:buClr>
        <a:buFont typeface="Segoe UI" panose="020B0502040204020203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anose="020B0502040204020203" pitchFamily="34" charset="0"/>
          <a:cs typeface="Segoe UI" pitchFamily="34" charset="0"/>
        </a:defRPr>
      </a:lvl5pPr>
      <a:lvl6pPr marL="228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6pPr>
      <a:lvl7pPr marL="264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7pPr>
      <a:lvl8pPr marL="300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>
          <a:solidFill>
            <a:schemeClr val="tx1"/>
          </a:solidFill>
          <a:latin typeface="Segoe UI"/>
          <a:ea typeface="+mn-ea"/>
          <a:cs typeface="Segoe UI"/>
        </a:defRPr>
      </a:lvl8pPr>
      <a:lvl9pPr marL="3366000" indent="-342000" algn="l" defTabSz="1300460" rtl="0" eaLnBrk="1" latinLnBrk="0" hangingPunct="1">
        <a:spcBef>
          <a:spcPct val="20000"/>
        </a:spcBef>
        <a:buClr>
          <a:srgbClr val="8CD250"/>
        </a:buClr>
        <a:buFontTx/>
        <a:buBlip>
          <a:blip r:embed="rId3"/>
        </a:buBlip>
        <a:defRPr sz="2600" kern="1200" baseline="0">
          <a:solidFill>
            <a:schemeClr val="tx1"/>
          </a:solidFill>
          <a:latin typeface="Segoe UI"/>
          <a:ea typeface="+mn-ea"/>
          <a:cs typeface="Segoe UI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96">
          <p15:clr>
            <a:srgbClr val="F26B43"/>
          </p15:clr>
        </p15:guide>
        <p15:guide id="2" orient="horz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li.angular.io/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aawada78/angular-workshop.g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ithub.com/aawada78/angular-workshop.g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rupp@datev.de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hyperlink" Target="mailto:assaad.awada@datev.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angular.io/" TargetMode="Externa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45003885-0277-4A8A-9B32-2C0872306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WebApps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Angular und Angular-CLI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EA92ABC8-8A1F-45BA-8C5F-D5DEF58C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Workshop </a:t>
            </a:r>
            <a:r>
              <a:rPr lang="mr-IN" dirty="0"/>
              <a:t>–</a:t>
            </a:r>
            <a:r>
              <a:rPr lang="de-DE" dirty="0"/>
              <a:t> Okt. 2017 </a:t>
            </a:r>
          </a:p>
        </p:txBody>
      </p:sp>
    </p:spTree>
    <p:extLst>
      <p:ext uri="{BB962C8B-B14F-4D97-AF65-F5344CB8AC3E}">
        <p14:creationId xmlns:p14="http://schemas.microsoft.com/office/powerpoint/2010/main" val="1110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Technische Übersicht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0" y="1425600"/>
            <a:ext cx="10771029" cy="545040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3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 mit 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de-DE" dirty="0"/>
              <a:t>Entwickler: Google (</a:t>
            </a:r>
            <a:r>
              <a:rPr lang="de-DE" dirty="0">
                <a:hlinkClick r:id="rId3"/>
              </a:rPr>
              <a:t>https://cli.angular.io/)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Angular-CLI </a:t>
            </a:r>
            <a:r>
              <a:rPr lang="mr-IN" dirty="0"/>
              <a:t>–</a:t>
            </a:r>
            <a:r>
              <a:rPr lang="de-DE" dirty="0"/>
              <a:t> Angular Command Line Interface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Tool für das </a:t>
            </a:r>
            <a:r>
              <a:rPr lang="de-DE" dirty="0" err="1"/>
              <a:t>Scaffolding</a:t>
            </a:r>
            <a:r>
              <a:rPr lang="de-DE" dirty="0"/>
              <a:t> von Angular Anwendungen und Anwendungsinhalten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Befehle: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Erstellen einer neuen Anwendung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Generierung von Klasse, Interfaces, Komponenten, Direktiven, etc.</a:t>
            </a:r>
            <a:endParaRPr lang="de-DE" dirty="0"/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 Start der Anwendung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7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 mit angular-cli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 defTabSz="914400">
              <a:spcBef>
                <a:spcPts val="0"/>
              </a:spcBef>
              <a:buClrTx/>
              <a:buSzTx/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5922947" cy="5050507"/>
          </a:xfrm>
        </p:spPr>
        <p:txBody>
          <a:bodyPr/>
          <a:lstStyle/>
          <a:p>
            <a:pPr lvl="0"/>
            <a:r>
              <a:rPr lang="de-DE" dirty="0"/>
              <a:t>Besteht aus </a:t>
            </a:r>
            <a:r>
              <a:rPr lang="de-DE" dirty="0" err="1"/>
              <a:t>Typescript</a:t>
            </a:r>
            <a:r>
              <a:rPr lang="de-DE" dirty="0"/>
              <a:t>-, HTML-Teil und Metadaten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Repräsentation im HTML Code als Tag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Erweitert das DOM um Ansichten 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Kommunikation über Binding-Mechanismen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Anlegen einer Komponente mittels 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7" y="1425600"/>
            <a:ext cx="4572879" cy="50062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82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7812000" cy="5050507"/>
          </a:xfrm>
        </p:spPr>
        <p:txBody>
          <a:bodyPr/>
          <a:lstStyle/>
          <a:p>
            <a:r>
              <a:rPr lang="de-DE" dirty="0" smtClean="0"/>
              <a:t>Service enthält Businesslogik</a:t>
            </a:r>
          </a:p>
          <a:p>
            <a:endParaRPr lang="de-DE" dirty="0"/>
          </a:p>
          <a:p>
            <a:r>
              <a:rPr lang="de-DE" dirty="0" smtClean="0"/>
              <a:t>Bietet Daten, Funktionen und Features anwendungsübergreifend an</a:t>
            </a:r>
          </a:p>
          <a:p>
            <a:endParaRPr lang="de-DE" dirty="0" smtClean="0"/>
          </a:p>
          <a:p>
            <a:r>
              <a:rPr lang="de-DE" dirty="0" smtClean="0"/>
              <a:t>Ein Service wird per </a:t>
            </a:r>
            <a:r>
              <a:rPr lang="de-DE" i="1" dirty="0" err="1" smtClean="0"/>
              <a:t>Dependency</a:t>
            </a:r>
            <a:r>
              <a:rPr lang="de-DE" i="1" dirty="0" smtClean="0"/>
              <a:t> </a:t>
            </a:r>
            <a:r>
              <a:rPr lang="de-DE" i="1" dirty="0" err="1" smtClean="0"/>
              <a:t>Injection</a:t>
            </a:r>
            <a:r>
              <a:rPr lang="de-DE" dirty="0" smtClean="0"/>
              <a:t> in eine Komponente injiziert</a:t>
            </a:r>
          </a:p>
          <a:p>
            <a:endParaRPr lang="de-DE" dirty="0" smtClean="0"/>
          </a:p>
          <a:p>
            <a:pPr lvl="0"/>
            <a:r>
              <a:rPr lang="de-DE" dirty="0" smtClean="0"/>
              <a:t>Ist ein </a:t>
            </a:r>
            <a:r>
              <a:rPr lang="de-DE" dirty="0" err="1" smtClean="0"/>
              <a:t>Singelton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Anlegen </a:t>
            </a:r>
            <a:r>
              <a:rPr lang="de-DE" dirty="0" smtClean="0"/>
              <a:t>eines Services mittels </a:t>
            </a:r>
            <a:r>
              <a:rPr lang="de-DE" dirty="0"/>
              <a:t>CLI </a:t>
            </a:r>
          </a:p>
          <a:p>
            <a:pPr lvl="1"/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&lt;</a:t>
            </a:r>
            <a:r>
              <a:rPr lang="de-DE" dirty="0" err="1"/>
              <a:t>name</a:t>
            </a:r>
            <a:r>
              <a:rPr lang="de-DE" dirty="0"/>
              <a:t>&gt;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51" y="1387777"/>
            <a:ext cx="3360565" cy="260913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327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 in 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Eigenständiges </a:t>
            </a:r>
            <a:r>
              <a:rPr lang="de-DE" dirty="0" err="1"/>
              <a:t>npm</a:t>
            </a:r>
            <a:r>
              <a:rPr lang="de-DE" dirty="0"/>
              <a:t>-Paket: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@angular/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Zentraler Anwendungsfall für Data-Binding (</a:t>
            </a:r>
            <a:r>
              <a:rPr lang="de-DE" dirty="0" err="1"/>
              <a:t>One</a:t>
            </a:r>
            <a:r>
              <a:rPr lang="de-DE" dirty="0"/>
              <a:t>-Way / </a:t>
            </a:r>
            <a:r>
              <a:rPr lang="de-DE" dirty="0" err="1"/>
              <a:t>Two</a:t>
            </a:r>
            <a:r>
              <a:rPr lang="de-DE" dirty="0"/>
              <a:t>-Way)</a:t>
            </a:r>
          </a:p>
          <a:p>
            <a:pPr>
              <a:lnSpc>
                <a:spcPct val="150000"/>
              </a:lnSpc>
            </a:pPr>
            <a:r>
              <a:rPr lang="de-DE" dirty="0"/>
              <a:t>Zwei grundsätzlich unterschiedliche Entwicklungsverfahren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Template-</a:t>
            </a:r>
            <a:r>
              <a:rPr lang="de-DE" b="1" dirty="0" err="1"/>
              <a:t>Driven</a:t>
            </a:r>
            <a:r>
              <a:rPr lang="de-DE" dirty="0"/>
              <a:t>: Deklarative (Markup-orientierte) Umsetzung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Model-</a:t>
            </a:r>
            <a:r>
              <a:rPr lang="de-DE" b="1" dirty="0" err="1"/>
              <a:t>Driven</a:t>
            </a:r>
            <a:r>
              <a:rPr lang="de-DE" dirty="0"/>
              <a:t>: Programmatische (Code-orientierte) Umsetzung</a:t>
            </a:r>
          </a:p>
          <a:p>
            <a:pPr>
              <a:lnSpc>
                <a:spcPct val="150000"/>
              </a:lnSpc>
            </a:pPr>
            <a:r>
              <a:rPr lang="de-DE" dirty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9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Integration mittels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FormsModule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Rein deklarative Realisierung im Markup durch Direktiven und lokale Template-Variablen</a:t>
            </a:r>
          </a:p>
          <a:p>
            <a:pPr>
              <a:lnSpc>
                <a:spcPct val="150000"/>
              </a:lnSpc>
            </a:pPr>
            <a:r>
              <a:rPr lang="de-DE" dirty="0"/>
              <a:t>Grundlage: </a:t>
            </a:r>
            <a:r>
              <a:rPr lang="de-DE" dirty="0" err="1"/>
              <a:t>Two</a:t>
            </a:r>
            <a:r>
              <a:rPr lang="de-DE" dirty="0"/>
              <a:t>-Way-Data-Binding via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des Testaufwands durch Verlagerung der Logik ins Markup</a:t>
            </a:r>
          </a:p>
          <a:p>
            <a:pPr>
              <a:lnSpc>
                <a:spcPct val="150000"/>
              </a:lnSpc>
            </a:pPr>
            <a:r>
              <a:rPr lang="de-DE" dirty="0"/>
              <a:t>Geeignet für schnelle Umsetzung einfacher Formulare</a:t>
            </a:r>
          </a:p>
          <a:p>
            <a:pPr>
              <a:lnSpc>
                <a:spcPct val="150000"/>
              </a:lnSpc>
            </a:pPr>
            <a:r>
              <a:rPr lang="de-DE" dirty="0"/>
              <a:t>Unterstützung für Property-Binding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dirty="0">
                <a:cs typeface="Consolas" panose="020B0609020204030204" pitchFamily="49" charset="0"/>
              </a:rPr>
              <a:t>Keine Direktive für Form Arrays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Live </a:t>
            </a:r>
            <a:r>
              <a:rPr lang="de-DE" sz="6600" dirty="0" err="1">
                <a:solidFill>
                  <a:schemeClr val="tx2"/>
                </a:solidFill>
                <a:latin typeface="+mj-lt"/>
              </a:rPr>
              <a:t>Coding</a:t>
            </a:r>
            <a:endParaRPr lang="de-DE" sz="6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0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Anrede</a:t>
            </a:r>
          </a:p>
          <a:p>
            <a:pPr>
              <a:lnSpc>
                <a:spcPct val="150000"/>
              </a:lnSpc>
            </a:pPr>
            <a:r>
              <a:rPr lang="de-DE" dirty="0"/>
              <a:t>Namensschilder</a:t>
            </a:r>
          </a:p>
          <a:p>
            <a:pPr>
              <a:lnSpc>
                <a:spcPct val="150000"/>
              </a:lnSpc>
            </a:pPr>
            <a:r>
              <a:rPr lang="de-DE" dirty="0"/>
              <a:t>Zeiten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Start 14:15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Pause 16:00 </a:t>
            </a:r>
            <a:r>
              <a:rPr lang="mr-IN" dirty="0"/>
              <a:t>–</a:t>
            </a:r>
            <a:r>
              <a:rPr lang="de-DE" dirty="0"/>
              <a:t> 16:15 Uhr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Ende 18:15 </a:t>
            </a:r>
            <a:r>
              <a:rPr lang="de-DE" dirty="0" smtClean="0"/>
              <a:t>Uhr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Praxisbeispiel: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github.com/aawada78/angular-workshop.git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471591C-E430-45E7-A587-2CEC0AF88DA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3ADFBD6-4690-496C-B9C9-0BEF0B938F74}" type="datetime1">
              <a:rPr lang="de-DE" smtClean="0"/>
              <a:t>15.10.17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488671B-A101-43AC-84F6-1F2F8515424C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E977D85-C22B-4016-AC2C-F3FDCE1BCBE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8661448-4A48-D446-A2DB-27E795148D9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7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6600" dirty="0">
                <a:solidFill>
                  <a:schemeClr val="tx2"/>
                </a:solidFill>
                <a:latin typeface="+mj-lt"/>
              </a:rPr>
              <a:t>Diskussion &amp; 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Vorstellung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 @DATEV</a:t>
            </a:r>
          </a:p>
          <a:p>
            <a:pPr>
              <a:lnSpc>
                <a:spcPct val="150000"/>
              </a:lnSpc>
            </a:pPr>
            <a:r>
              <a:rPr lang="de-DE" dirty="0"/>
              <a:t>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SPA mit angular-cli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Komponente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Service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Formulare in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Template-</a:t>
            </a:r>
            <a:r>
              <a:rPr lang="de-DE" dirty="0" err="1"/>
              <a:t>Driven</a:t>
            </a:r>
            <a:r>
              <a:rPr lang="de-DE" dirty="0"/>
              <a:t> Forms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0990" y="1569368"/>
            <a:ext cx="5996279" cy="51494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Assaad Awada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Projektleiter &amp; Senior Software Engineer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assaad.awada@datev.de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4"/>
          </p:nvPr>
        </p:nvSpPr>
        <p:spPr>
          <a:xfrm>
            <a:off x="6624028" y="1569368"/>
            <a:ext cx="6025172" cy="51494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Patrick Rupp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DATEV eG</a:t>
            </a:r>
          </a:p>
          <a:p>
            <a:pPr>
              <a:lnSpc>
                <a:spcPct val="150000"/>
              </a:lnSpc>
            </a:pPr>
            <a:r>
              <a:rPr lang="de-DE" dirty="0"/>
              <a:t>Systemarchitekt</a:t>
            </a:r>
          </a:p>
          <a:p>
            <a:pPr>
              <a:lnSpc>
                <a:spcPct val="150000"/>
              </a:lnSpc>
            </a:pPr>
            <a:r>
              <a:rPr lang="de-DE" dirty="0"/>
              <a:t>On-</a:t>
            </a:r>
            <a:r>
              <a:rPr lang="de-DE" dirty="0" err="1"/>
              <a:t>Premise</a:t>
            </a:r>
            <a:r>
              <a:rPr lang="de-DE" dirty="0"/>
              <a:t>, Online-Entwicklung</a:t>
            </a:r>
          </a:p>
          <a:p>
            <a:pPr>
              <a:lnSpc>
                <a:spcPct val="150000"/>
              </a:lnSpc>
            </a:pPr>
            <a:r>
              <a:rPr lang="de-DE" dirty="0"/>
              <a:t>Fokus: Onlineentwicklung, Angular</a:t>
            </a:r>
          </a:p>
          <a:p>
            <a:pPr>
              <a:lnSpc>
                <a:spcPct val="150000"/>
              </a:lnSpc>
            </a:pPr>
            <a:r>
              <a:rPr lang="de-DE" dirty="0"/>
              <a:t>Trainer für Angular-Entwicklung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3"/>
              </a:rPr>
              <a:t>Patrick.rupp@datev.de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r="11112"/>
          <a:stretch/>
        </p:blipFill>
        <p:spPr>
          <a:xfrm>
            <a:off x="5230604" y="1411303"/>
            <a:ext cx="1146665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Anfänge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Wenig Erfahrung mit </a:t>
            </a:r>
            <a:r>
              <a:rPr lang="de-DE" dirty="0" err="1"/>
              <a:t>AngularJS</a:t>
            </a:r>
            <a:r>
              <a:rPr lang="de-DE" dirty="0"/>
              <a:t>/Angular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Erste Version: </a:t>
            </a:r>
            <a:r>
              <a:rPr lang="de-DE" dirty="0" smtClean="0"/>
              <a:t>Angular2 </a:t>
            </a:r>
            <a:r>
              <a:rPr lang="de-DE" dirty="0"/>
              <a:t>Alpha 36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Lernprozess durch Debugging</a:t>
            </a:r>
          </a:p>
          <a:p>
            <a:pPr>
              <a:lnSpc>
                <a:spcPct val="150000"/>
              </a:lnSpc>
            </a:pPr>
            <a:r>
              <a:rPr lang="de-DE" dirty="0"/>
              <a:t>Hürden bei der Einführung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Luftspalt in der DATEV wegen Datenschutz und </a:t>
            </a:r>
            <a:r>
              <a:rPr lang="mr-IN" dirty="0"/>
              <a:t>–</a:t>
            </a:r>
            <a:r>
              <a:rPr lang="de-DE" dirty="0" err="1"/>
              <a:t>sicherheit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Anfängliche Entwicklung sehr schwierig und umständlich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Keine direkte Kommunikation zur </a:t>
            </a:r>
            <a:r>
              <a:rPr lang="de-DE" dirty="0" err="1"/>
              <a:t>npm</a:t>
            </a:r>
            <a:r>
              <a:rPr lang="de-DE" dirty="0"/>
              <a:t>-Registry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@DATEV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81600" y="1569368"/>
            <a:ext cx="9418383" cy="50505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Aktuelle Entwicklungssituation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Nutzung einer eigenen </a:t>
            </a:r>
            <a:r>
              <a:rPr lang="de-DE" dirty="0" err="1"/>
              <a:t>npm</a:t>
            </a:r>
            <a:r>
              <a:rPr lang="de-DE" dirty="0"/>
              <a:t>-Registry, die mit </a:t>
            </a:r>
            <a:r>
              <a:rPr lang="de-DE" dirty="0" err="1"/>
              <a:t>npmjs.com</a:t>
            </a:r>
            <a:r>
              <a:rPr lang="de-DE" dirty="0"/>
              <a:t> kommunizieren kann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Entwicklung von Angular-Komponenten im Modus Inner-Source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Angemeldete Community-Mitglieder: 82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Tatsächliche </a:t>
            </a:r>
            <a:r>
              <a:rPr lang="de-DE" dirty="0" err="1"/>
              <a:t>Contributer</a:t>
            </a:r>
            <a:r>
              <a:rPr lang="de-DE" dirty="0"/>
              <a:t>: 15</a:t>
            </a:r>
            <a:r>
              <a:rPr lang="de-DE" b="1" dirty="0">
                <a:latin typeface="Hannotate SC" charset="-122"/>
              </a:rPr>
              <a:t> </a:t>
            </a:r>
            <a:r>
              <a:rPr lang="de-DE" b="1" dirty="0"/>
              <a:t>↗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Nutzende Projekte: 50 </a:t>
            </a:r>
            <a:r>
              <a:rPr lang="de-DE" b="1" dirty="0"/>
              <a:t>↗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28" y="0"/>
            <a:ext cx="354547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Entwickler: Google (</a:t>
            </a:r>
            <a:r>
              <a:rPr lang="de-DE" dirty="0">
                <a:hlinkClick r:id="rId2"/>
              </a:rPr>
              <a:t>http://www.angular.io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Framework zur Entwicklung von </a:t>
            </a:r>
            <a:r>
              <a:rPr lang="de-DE" dirty="0" err="1"/>
              <a:t>SPA‘s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Keine Abwärtskompatibilität zu </a:t>
            </a:r>
            <a:r>
              <a:rPr lang="de-DE" dirty="0" err="1"/>
              <a:t>AngularJS</a:t>
            </a:r>
            <a:r>
              <a:rPr lang="de-DE" dirty="0"/>
              <a:t> 1.x</a:t>
            </a:r>
          </a:p>
          <a:p>
            <a:pPr>
              <a:lnSpc>
                <a:spcPct val="150000"/>
              </a:lnSpc>
            </a:pPr>
            <a:r>
              <a:rPr lang="de-DE" dirty="0"/>
              <a:t>Auf Basis von </a:t>
            </a:r>
            <a:r>
              <a:rPr lang="de-DE" dirty="0" err="1"/>
              <a:t>TypeScript</a:t>
            </a:r>
            <a:r>
              <a:rPr lang="de-DE" dirty="0"/>
              <a:t> programmiert</a:t>
            </a:r>
          </a:p>
          <a:p>
            <a:pPr>
              <a:lnSpc>
                <a:spcPct val="150000"/>
              </a:lnSpc>
            </a:pPr>
            <a:r>
              <a:rPr lang="de-DE" dirty="0"/>
              <a:t>Komponentenorientiert (Anlehnung an das W3C-Standard für Web Components)</a:t>
            </a:r>
          </a:p>
          <a:p>
            <a:pPr>
              <a:lnSpc>
                <a:spcPct val="150000"/>
              </a:lnSpc>
            </a:pPr>
            <a:r>
              <a:rPr lang="de-DE" dirty="0"/>
              <a:t>Breite Sprachunterstützung (ES 2015/16, 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Dart</a:t>
            </a:r>
            <a:r>
              <a:rPr lang="de-DE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Aktuelle Release Version 4.4.4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- SPA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de-DE" b="1" dirty="0"/>
              <a:t>S</a:t>
            </a:r>
            <a:r>
              <a:rPr lang="de-DE" dirty="0"/>
              <a:t>ingle </a:t>
            </a:r>
            <a:r>
              <a:rPr lang="de-DE" b="1" dirty="0"/>
              <a:t>P</a:t>
            </a:r>
            <a:r>
              <a:rPr lang="de-DE" dirty="0"/>
              <a:t>age </a:t>
            </a:r>
            <a:r>
              <a:rPr lang="de-DE" b="1" dirty="0" err="1"/>
              <a:t>A</a:t>
            </a:r>
            <a:r>
              <a:rPr lang="de-DE" dirty="0" err="1"/>
              <a:t>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Webanwendungen bestehend aus einer Seite</a:t>
            </a:r>
          </a:p>
          <a:p>
            <a:endParaRPr lang="de-DE" dirty="0"/>
          </a:p>
          <a:p>
            <a:r>
              <a:rPr lang="de-DE" dirty="0"/>
              <a:t>Inhalte werden dynamisch nachgeladen</a:t>
            </a:r>
          </a:p>
          <a:p>
            <a:endParaRPr lang="de-DE" dirty="0"/>
          </a:p>
          <a:p>
            <a:r>
              <a:rPr lang="de-DE" dirty="0"/>
              <a:t>Client-zentrierter Entwicklungsansatz</a:t>
            </a:r>
          </a:p>
          <a:p>
            <a:endParaRPr lang="de-DE" dirty="0"/>
          </a:p>
          <a:p>
            <a:r>
              <a:rPr lang="de-DE" dirty="0"/>
              <a:t>Reduzierung der Serverlast</a:t>
            </a:r>
          </a:p>
          <a:p>
            <a:endParaRPr lang="de-DE" dirty="0"/>
          </a:p>
          <a:p>
            <a:r>
              <a:rPr lang="de-DE" dirty="0" err="1"/>
              <a:t>WebClient</a:t>
            </a:r>
            <a:r>
              <a:rPr lang="de-DE" dirty="0"/>
              <a:t> ist selbständig und kann z.B. eine Offline-Unterstützung anbieten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2" descr="D:\Users\t01966a\Pictures\angul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42" y="1065312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Crossplattform</a:t>
            </a:r>
            <a:r>
              <a:rPr lang="de-DE" dirty="0"/>
              <a:t>, Performance &amp; </a:t>
            </a:r>
            <a:r>
              <a:rPr lang="de-DE" dirty="0" err="1"/>
              <a:t>Productivity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17C2562E-359A-3C42-BBEF-E02CE97BECB1}" type="datetimeFigureOut">
              <a:rPr lang="de-DE" smtClean="0"/>
              <a:pPr/>
              <a:t>15.10.17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de-DE"/>
              <a:t>Seite </a:t>
            </a:r>
            <a:fld id="{38661448-4A48-D446-A2DB-27E795148D9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7360"/>
            <a:ext cx="6420534" cy="41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88" y="1785392"/>
            <a:ext cx="4975937" cy="334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184004" y="6568223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Quelle: </a:t>
            </a:r>
            <a:r>
              <a:rPr lang="de-DE" sz="1400" dirty="0" err="1" smtClean="0"/>
              <a:t>angular.io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815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s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63C9DCCC-3E19-49B5-9C4A-CB51C462115D}"/>
    </a:ext>
  </a:extLst>
</a:theme>
</file>

<file path=ppt/theme/theme2.xml><?xml version="1.0" encoding="utf-8"?>
<a:theme xmlns:a="http://schemas.openxmlformats.org/drawingml/2006/main" name="Social Media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981A81BD-CAA1-4517-A807-B6457095F6BA}"/>
    </a:ext>
  </a:extLst>
</a:theme>
</file>

<file path=ppt/theme/theme3.xml><?xml version="1.0" encoding="utf-8"?>
<a:theme xmlns:a="http://schemas.openxmlformats.org/drawingml/2006/main" name="Abschlussfolie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48D05027-9789-4FD8-930F-A799A6519CB3}"/>
    </a:ext>
  </a:extLst>
</a:theme>
</file>

<file path=ppt/theme/theme4.xml><?xml version="1.0" encoding="utf-8"?>
<a:theme xmlns:a="http://schemas.openxmlformats.org/drawingml/2006/main" name="Abschlussfolie Englisch">
  <a:themeElements>
    <a:clrScheme name="Datev_v2">
      <a:dk1>
        <a:srgbClr val="000000"/>
      </a:dk1>
      <a:lt1>
        <a:srgbClr val="FFFFFF"/>
      </a:lt1>
      <a:dk2>
        <a:srgbClr val="039A9A"/>
      </a:dk2>
      <a:lt2>
        <a:srgbClr val="90D033"/>
      </a:lt2>
      <a:accent1>
        <a:srgbClr val="8CD150"/>
      </a:accent1>
      <a:accent2>
        <a:srgbClr val="00968C"/>
      </a:accent2>
      <a:accent3>
        <a:srgbClr val="EB8A00"/>
      </a:accent3>
      <a:accent4>
        <a:srgbClr val="BE2344"/>
      </a:accent4>
      <a:accent5>
        <a:srgbClr val="6B2865"/>
      </a:accent5>
      <a:accent6>
        <a:srgbClr val="3B6394"/>
      </a:accent6>
      <a:hlink>
        <a:srgbClr val="000000"/>
      </a:hlink>
      <a:folHlink>
        <a:srgbClr val="666666"/>
      </a:folHlink>
    </a:clrScheme>
    <a:fontScheme name="DATEV">
      <a:majorFont>
        <a:latin typeface="Compatil DATEV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CD250"/>
        </a:solidFill>
        <a:ln>
          <a:solidFill>
            <a:srgbClr val="8CD15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TEV-Folienmaster.potx" id="{E4CA5DBD-CAB5-42D5-ACC4-4915D3CEE4E0}" vid="{05DA346F-FB7D-4D8D-BE55-DD955D57BC98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DATEV-Folienmaster</Template>
  <TotalTime>0</TotalTime>
  <Words>565</Words>
  <Application>Microsoft Macintosh PowerPoint</Application>
  <PresentationFormat>Benutzerdefiniert</PresentationFormat>
  <Paragraphs>199</Paragraphs>
  <Slides>20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Compatil DATEV</vt:lpstr>
      <vt:lpstr>Consolas</vt:lpstr>
      <vt:lpstr>Hannotate SC</vt:lpstr>
      <vt:lpstr>Segoe UI</vt:lpstr>
      <vt:lpstr>Wingdings</vt:lpstr>
      <vt:lpstr>Arial</vt:lpstr>
      <vt:lpstr>Charts</vt:lpstr>
      <vt:lpstr>Social Media</vt:lpstr>
      <vt:lpstr>Abschlussfolie</vt:lpstr>
      <vt:lpstr>Abschlussfolie Englisch</vt:lpstr>
      <vt:lpstr>Angular Workshop – Okt. 2017 </vt:lpstr>
      <vt:lpstr>Organisatorisches</vt:lpstr>
      <vt:lpstr>Agenda</vt:lpstr>
      <vt:lpstr>Referenten</vt:lpstr>
      <vt:lpstr>Angular @DATEV</vt:lpstr>
      <vt:lpstr>Angular @DATEV</vt:lpstr>
      <vt:lpstr>Angular</vt:lpstr>
      <vt:lpstr>Angular - SPA</vt:lpstr>
      <vt:lpstr>Angular – Crossplattform, Performance &amp; Productivity</vt:lpstr>
      <vt:lpstr>Angular – Technische Übersicht</vt:lpstr>
      <vt:lpstr>SPA mit angular-cli</vt:lpstr>
      <vt:lpstr>SPA mit angular-cli</vt:lpstr>
      <vt:lpstr>Komponente</vt:lpstr>
      <vt:lpstr>Komponente</vt:lpstr>
      <vt:lpstr>Service</vt:lpstr>
      <vt:lpstr>Service</vt:lpstr>
      <vt:lpstr>Formulare in Angular</vt:lpstr>
      <vt:lpstr>Template-Driven Forms</vt:lpstr>
      <vt:lpstr>Template-Driven Forms</vt:lpstr>
      <vt:lpstr>PowerPoint-Präsentation</vt:lpstr>
    </vt:vector>
  </TitlesOfParts>
  <Manager/>
  <Company>DATEV eG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/>
  <dc:creator>Awada, Assaad</dc:creator>
  <cp:keywords/>
  <dc:description/>
  <cp:lastModifiedBy>Assaad Awada</cp:lastModifiedBy>
  <cp:revision>31</cp:revision>
  <dcterms:created xsi:type="dcterms:W3CDTF">2017-10-09T21:06:49Z</dcterms:created>
  <dcterms:modified xsi:type="dcterms:W3CDTF">2017-10-15T19:52:47Z</dcterms:modified>
  <cp:category/>
</cp:coreProperties>
</file>