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B0705-CDDA-4F75-8185-6B2BCEF7DA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6959B9-2BC5-4A11-98A5-AC634D98F5E6}">
      <dgm:prSet/>
      <dgm:spPr/>
      <dgm:t>
        <a:bodyPr/>
        <a:lstStyle/>
        <a:p>
          <a:r>
            <a:rPr lang="en-US"/>
            <a:t>Which state has the maximum alcoholic (ABV) beer? Which state has the most bitter (IBU) beer?</a:t>
          </a:r>
        </a:p>
      </dgm:t>
    </dgm:pt>
    <dgm:pt modelId="{D83F861D-120F-454A-B88A-D90FFB952665}" type="parTrans" cxnId="{73415CF0-5969-4C1A-B922-4A710744E9A3}">
      <dgm:prSet/>
      <dgm:spPr/>
      <dgm:t>
        <a:bodyPr/>
        <a:lstStyle/>
        <a:p>
          <a:endParaRPr lang="en-US"/>
        </a:p>
      </dgm:t>
    </dgm:pt>
    <dgm:pt modelId="{C77FA049-D7EE-4E98-8ED7-1A6FF4779A9F}" type="sibTrans" cxnId="{73415CF0-5969-4C1A-B922-4A710744E9A3}">
      <dgm:prSet/>
      <dgm:spPr/>
      <dgm:t>
        <a:bodyPr/>
        <a:lstStyle/>
        <a:p>
          <a:endParaRPr lang="en-US"/>
        </a:p>
      </dgm:t>
    </dgm:pt>
    <dgm:pt modelId="{F8584C77-2C9B-488A-8BD5-DED7725CF1FD}">
      <dgm:prSet/>
      <dgm:spPr/>
      <dgm:t>
        <a:bodyPr/>
        <a:lstStyle/>
        <a:p>
          <a:r>
            <a:rPr lang="en-US"/>
            <a:t>[1] "The state with the beer with maximum alcohol is -&gt; KY with an ABV of 0.125" [1] "The state with Most bitter beer is -&gt; OR with IBU of 138"</a:t>
          </a:r>
        </a:p>
      </dgm:t>
    </dgm:pt>
    <dgm:pt modelId="{DA03A78B-DC5D-40C7-A006-751A83049E8F}" type="parTrans" cxnId="{749D9F27-D913-49B1-A82D-FE53732E84AC}">
      <dgm:prSet/>
      <dgm:spPr/>
      <dgm:t>
        <a:bodyPr/>
        <a:lstStyle/>
        <a:p>
          <a:endParaRPr lang="en-US"/>
        </a:p>
      </dgm:t>
    </dgm:pt>
    <dgm:pt modelId="{CC87AED3-923D-4109-9ED1-3CB6F8F8E0E2}" type="sibTrans" cxnId="{749D9F27-D913-49B1-A82D-FE53732E84AC}">
      <dgm:prSet/>
      <dgm:spPr/>
      <dgm:t>
        <a:bodyPr/>
        <a:lstStyle/>
        <a:p>
          <a:endParaRPr lang="en-US"/>
        </a:p>
      </dgm:t>
    </dgm:pt>
    <dgm:pt modelId="{E7078A2B-DC4F-FE4C-84D8-3E1AF3DC6945}" type="pres">
      <dgm:prSet presAssocID="{DBBB0705-CDDA-4F75-8185-6B2BCEF7DA37}" presName="linear" presStyleCnt="0">
        <dgm:presLayoutVars>
          <dgm:animLvl val="lvl"/>
          <dgm:resizeHandles val="exact"/>
        </dgm:presLayoutVars>
      </dgm:prSet>
      <dgm:spPr/>
    </dgm:pt>
    <dgm:pt modelId="{BCEC7C10-A148-2742-8758-1A8BAC60C421}" type="pres">
      <dgm:prSet presAssocID="{A46959B9-2BC5-4A11-98A5-AC634D98F5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F7EBA4-60C4-2947-8264-E4A66D2B7B7B}" type="pres">
      <dgm:prSet presAssocID="{C77FA049-D7EE-4E98-8ED7-1A6FF4779A9F}" presName="spacer" presStyleCnt="0"/>
      <dgm:spPr/>
    </dgm:pt>
    <dgm:pt modelId="{32A6CE52-5F86-564F-B939-DFA2A0976CFD}" type="pres">
      <dgm:prSet presAssocID="{F8584C77-2C9B-488A-8BD5-DED7725CF1F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49D9F27-D913-49B1-A82D-FE53732E84AC}" srcId="{DBBB0705-CDDA-4F75-8185-6B2BCEF7DA37}" destId="{F8584C77-2C9B-488A-8BD5-DED7725CF1FD}" srcOrd="1" destOrd="0" parTransId="{DA03A78B-DC5D-40C7-A006-751A83049E8F}" sibTransId="{CC87AED3-923D-4109-9ED1-3CB6F8F8E0E2}"/>
    <dgm:cxn modelId="{B978B754-7D9F-B141-88AF-442DA5282777}" type="presOf" srcId="{F8584C77-2C9B-488A-8BD5-DED7725CF1FD}" destId="{32A6CE52-5F86-564F-B939-DFA2A0976CFD}" srcOrd="0" destOrd="0" presId="urn:microsoft.com/office/officeart/2005/8/layout/vList2"/>
    <dgm:cxn modelId="{CE23C381-DA88-1A49-8AB0-AD8A36FAD9AE}" type="presOf" srcId="{A46959B9-2BC5-4A11-98A5-AC634D98F5E6}" destId="{BCEC7C10-A148-2742-8758-1A8BAC60C421}" srcOrd="0" destOrd="0" presId="urn:microsoft.com/office/officeart/2005/8/layout/vList2"/>
    <dgm:cxn modelId="{B024FD8C-F8C5-7746-BEA9-5A699708DD46}" type="presOf" srcId="{DBBB0705-CDDA-4F75-8185-6B2BCEF7DA37}" destId="{E7078A2B-DC4F-FE4C-84D8-3E1AF3DC6945}" srcOrd="0" destOrd="0" presId="urn:microsoft.com/office/officeart/2005/8/layout/vList2"/>
    <dgm:cxn modelId="{73415CF0-5969-4C1A-B922-4A710744E9A3}" srcId="{DBBB0705-CDDA-4F75-8185-6B2BCEF7DA37}" destId="{A46959B9-2BC5-4A11-98A5-AC634D98F5E6}" srcOrd="0" destOrd="0" parTransId="{D83F861D-120F-454A-B88A-D90FFB952665}" sibTransId="{C77FA049-D7EE-4E98-8ED7-1A6FF4779A9F}"/>
    <dgm:cxn modelId="{EAC85E7A-B41E-944D-95A2-FE9BC2401E0E}" type="presParOf" srcId="{E7078A2B-DC4F-FE4C-84D8-3E1AF3DC6945}" destId="{BCEC7C10-A148-2742-8758-1A8BAC60C421}" srcOrd="0" destOrd="0" presId="urn:microsoft.com/office/officeart/2005/8/layout/vList2"/>
    <dgm:cxn modelId="{9140FA45-DF8A-BB43-AAC9-32934C488D53}" type="presParOf" srcId="{E7078A2B-DC4F-FE4C-84D8-3E1AF3DC6945}" destId="{2CF7EBA4-60C4-2947-8264-E4A66D2B7B7B}" srcOrd="1" destOrd="0" presId="urn:microsoft.com/office/officeart/2005/8/layout/vList2"/>
    <dgm:cxn modelId="{4BDE6604-9AF8-824B-AB92-35578521D611}" type="presParOf" srcId="{E7078A2B-DC4F-FE4C-84D8-3E1AF3DC6945}" destId="{32A6CE52-5F86-564F-B939-DFA2A0976C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B01E7-67B3-4797-A194-AFB51A4E04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54CE66-FF99-4BC6-AD16-65DE2A95BD3D}">
      <dgm:prSet/>
      <dgm:spPr/>
      <dgm:t>
        <a:bodyPr/>
        <a:lstStyle/>
        <a:p>
          <a:r>
            <a:rPr lang="en-US"/>
            <a:t>Comment on the summary statistics and distribution of the ABV variable</a:t>
          </a:r>
        </a:p>
      </dgm:t>
    </dgm:pt>
    <dgm:pt modelId="{CB9FBA4D-111E-4F05-AE8C-2C6BB339C9B2}" type="parTrans" cxnId="{92F16B90-0EE6-4914-9C92-812F374F0145}">
      <dgm:prSet/>
      <dgm:spPr/>
      <dgm:t>
        <a:bodyPr/>
        <a:lstStyle/>
        <a:p>
          <a:endParaRPr lang="en-US"/>
        </a:p>
      </dgm:t>
    </dgm:pt>
    <dgm:pt modelId="{9963710F-88BD-43CD-862B-96720E84427E}" type="sibTrans" cxnId="{92F16B90-0EE6-4914-9C92-812F374F0145}">
      <dgm:prSet/>
      <dgm:spPr/>
      <dgm:t>
        <a:bodyPr/>
        <a:lstStyle/>
        <a:p>
          <a:endParaRPr lang="en-US"/>
        </a:p>
      </dgm:t>
    </dgm:pt>
    <dgm:pt modelId="{D0E47DFD-14A9-45DD-B9D5-0CD4DB97C539}">
      <dgm:prSet/>
      <dgm:spPr/>
      <dgm:t>
        <a:bodyPr/>
        <a:lstStyle/>
        <a:p>
          <a:r>
            <a:rPr lang="en-US"/>
            <a:t>Min. 1st Qu. Median Mean 3rd Qu. Max. 0.02700 0.05000 0.05700 0.05992 0.06800 0.12500 </a:t>
          </a:r>
        </a:p>
      </dgm:t>
    </dgm:pt>
    <dgm:pt modelId="{043A8D76-291C-4EBB-AB0C-0B382BFF60B5}" type="parTrans" cxnId="{1D38B2DF-4B0F-4F44-95FD-3A8C54FBDE67}">
      <dgm:prSet/>
      <dgm:spPr/>
      <dgm:t>
        <a:bodyPr/>
        <a:lstStyle/>
        <a:p>
          <a:endParaRPr lang="en-US"/>
        </a:p>
      </dgm:t>
    </dgm:pt>
    <dgm:pt modelId="{B5332934-D91F-40C0-B948-BB321FA375CA}" type="sibTrans" cxnId="{1D38B2DF-4B0F-4F44-95FD-3A8C54FBDE67}">
      <dgm:prSet/>
      <dgm:spPr/>
      <dgm:t>
        <a:bodyPr/>
        <a:lstStyle/>
        <a:p>
          <a:endParaRPr lang="en-US"/>
        </a:p>
      </dgm:t>
    </dgm:pt>
    <dgm:pt modelId="{EEF0E8EF-8E14-E740-8142-C2DC7D646F4F}" type="pres">
      <dgm:prSet presAssocID="{328B01E7-67B3-4797-A194-AFB51A4E04FB}" presName="linear" presStyleCnt="0">
        <dgm:presLayoutVars>
          <dgm:animLvl val="lvl"/>
          <dgm:resizeHandles val="exact"/>
        </dgm:presLayoutVars>
      </dgm:prSet>
      <dgm:spPr/>
    </dgm:pt>
    <dgm:pt modelId="{D26846E7-EE50-0142-B121-6CB3483EEC97}" type="pres">
      <dgm:prSet presAssocID="{5B54CE66-FF99-4BC6-AD16-65DE2A95BD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A4E40A-5280-C942-8DB2-28F61E604362}" type="pres">
      <dgm:prSet presAssocID="{9963710F-88BD-43CD-862B-96720E84427E}" presName="spacer" presStyleCnt="0"/>
      <dgm:spPr/>
    </dgm:pt>
    <dgm:pt modelId="{204A6B86-09A5-2048-AC95-E8A5C9B70E3B}" type="pres">
      <dgm:prSet presAssocID="{D0E47DFD-14A9-45DD-B9D5-0CD4DB97C5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91854F-0838-B445-A5D3-B3F834BD7CFB}" type="presOf" srcId="{5B54CE66-FF99-4BC6-AD16-65DE2A95BD3D}" destId="{D26846E7-EE50-0142-B121-6CB3483EEC97}" srcOrd="0" destOrd="0" presId="urn:microsoft.com/office/officeart/2005/8/layout/vList2"/>
    <dgm:cxn modelId="{EA758B8D-1E33-4D45-A8E2-451AC6DC68AD}" type="presOf" srcId="{328B01E7-67B3-4797-A194-AFB51A4E04FB}" destId="{EEF0E8EF-8E14-E740-8142-C2DC7D646F4F}" srcOrd="0" destOrd="0" presId="urn:microsoft.com/office/officeart/2005/8/layout/vList2"/>
    <dgm:cxn modelId="{92F16B90-0EE6-4914-9C92-812F374F0145}" srcId="{328B01E7-67B3-4797-A194-AFB51A4E04FB}" destId="{5B54CE66-FF99-4BC6-AD16-65DE2A95BD3D}" srcOrd="0" destOrd="0" parTransId="{CB9FBA4D-111E-4F05-AE8C-2C6BB339C9B2}" sibTransId="{9963710F-88BD-43CD-862B-96720E84427E}"/>
    <dgm:cxn modelId="{BA8B6DA0-2E29-1143-9493-4A0D7A2BADC8}" type="presOf" srcId="{D0E47DFD-14A9-45DD-B9D5-0CD4DB97C539}" destId="{204A6B86-09A5-2048-AC95-E8A5C9B70E3B}" srcOrd="0" destOrd="0" presId="urn:microsoft.com/office/officeart/2005/8/layout/vList2"/>
    <dgm:cxn modelId="{1D38B2DF-4B0F-4F44-95FD-3A8C54FBDE67}" srcId="{328B01E7-67B3-4797-A194-AFB51A4E04FB}" destId="{D0E47DFD-14A9-45DD-B9D5-0CD4DB97C539}" srcOrd="1" destOrd="0" parTransId="{043A8D76-291C-4EBB-AB0C-0B382BFF60B5}" sibTransId="{B5332934-D91F-40C0-B948-BB321FA375CA}"/>
    <dgm:cxn modelId="{BDC5DAAB-9B34-BD46-83DC-22AB12B7E989}" type="presParOf" srcId="{EEF0E8EF-8E14-E740-8142-C2DC7D646F4F}" destId="{D26846E7-EE50-0142-B121-6CB3483EEC97}" srcOrd="0" destOrd="0" presId="urn:microsoft.com/office/officeart/2005/8/layout/vList2"/>
    <dgm:cxn modelId="{DD011E5E-E01F-1445-8E9A-D1A3F69F20FD}" type="presParOf" srcId="{EEF0E8EF-8E14-E740-8142-C2DC7D646F4F}" destId="{11A4E40A-5280-C942-8DB2-28F61E604362}" srcOrd="1" destOrd="0" presId="urn:microsoft.com/office/officeart/2005/8/layout/vList2"/>
    <dgm:cxn modelId="{B3D1C25F-AF22-9A43-8AF0-7E6B658D5A03}" type="presParOf" srcId="{EEF0E8EF-8E14-E740-8142-C2DC7D646F4F}" destId="{204A6B86-09A5-2048-AC95-E8A5C9B70E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C7C10-A148-2742-8758-1A8BAC60C421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Which state has the maximum alcoholic (ABV) beer? Which state has the most bitter (IBU) beer?</a:t>
          </a:r>
        </a:p>
      </dsp:txBody>
      <dsp:txXfrm>
        <a:off x="138414" y="198185"/>
        <a:ext cx="6236775" cy="2558593"/>
      </dsp:txXfrm>
    </dsp:sp>
    <dsp:sp modelId="{32A6CE52-5F86-564F-B939-DFA2A0976CFD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[1] "The state with the beer with maximum alcohol is -&gt; KY with an ABV of 0.125" [1] "The state with Most bitter beer is -&gt; OR with IBU of 138"</a:t>
          </a:r>
        </a:p>
      </dsp:txBody>
      <dsp:txXfrm>
        <a:off x="138414" y="3128646"/>
        <a:ext cx="6236775" cy="255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846E7-EE50-0142-B121-6CB3483EEC97}">
      <dsp:nvSpPr>
        <dsp:cNvPr id="0" name=""/>
        <dsp:cNvSpPr/>
      </dsp:nvSpPr>
      <dsp:spPr>
        <a:xfrm>
          <a:off x="0" y="66875"/>
          <a:ext cx="6513603" cy="28182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Comment on the summary statistics and distribution of the ABV variable</a:t>
          </a:r>
        </a:p>
      </dsp:txBody>
      <dsp:txXfrm>
        <a:off x="137575" y="204450"/>
        <a:ext cx="6238453" cy="2543087"/>
      </dsp:txXfrm>
    </dsp:sp>
    <dsp:sp modelId="{204A6B86-09A5-2048-AC95-E8A5C9B70E3B}">
      <dsp:nvSpPr>
        <dsp:cNvPr id="0" name=""/>
        <dsp:cNvSpPr/>
      </dsp:nvSpPr>
      <dsp:spPr>
        <a:xfrm>
          <a:off x="0" y="3000313"/>
          <a:ext cx="6513603" cy="281823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Min. 1st Qu. Median Mean 3rd Qu. Max. 0.02700 0.05000 0.05700 0.05992 0.06800 0.12500 </a:t>
          </a:r>
        </a:p>
      </dsp:txBody>
      <dsp:txXfrm>
        <a:off x="137575" y="3137888"/>
        <a:ext cx="6238453" cy="254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A1E-144E-1D48-8315-2BD4B500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FAD0-972C-CD49-B15A-DCF84E63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33DF-D602-6C42-AA83-8AFB1DA5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0807-563B-D741-9EA2-1D38840F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2E5A-0098-9F47-BD52-FACE3040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2768-D896-474B-8820-242840A0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0055C-B326-324F-8691-B3B70C80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3AF8-68A4-D34D-9D03-FBDDCA18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A408-0D55-A54D-A170-1FA52B5A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3DAD-CDB3-5742-8E4A-5ADCFC1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5A051-DA44-1147-B033-24F2892B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6A42-0004-B94B-96BF-04DA8594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A7F2-24D0-DD48-BEB7-52A365F1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6D17-1E69-F140-994F-AF5ECD9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0276-C62F-104E-AA47-2E2E4EBE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EBA6-C8DA-AF41-AFBA-38D1F2B7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F601-4E8E-B343-ABEB-83186158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120-5EBD-324B-AC93-BAC663E3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DE4B-5BA2-814C-8A3E-4016CEF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365-28CD-6A4A-BEF3-75B9168A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7C7-A842-FE41-8E3C-605CB035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FE68-E531-F749-9409-5FE39426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7938-B029-294B-A295-A34985EA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0D04-5707-7247-9349-888B5E6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F6DD-CFD1-6443-9BC2-C6DF4BB1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9DA3-A36E-F24F-9F9E-02B9F551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F346-E81B-0F41-BC78-4026251BB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BEA35-BFBF-AF4C-B6EC-A71F92CB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70AC-6DA0-4B4A-BAF7-490D73F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859A-A54F-2E41-81EA-5BBF4FC7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E7D2-EDA7-CF41-9FF1-9166BA25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85BB-DA5A-5E49-B2B1-CB51D08D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B168-45BD-014B-A2EE-193A75A3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D008A-829A-D747-B481-FE3CF521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0FDB-E717-914F-A51A-F6297825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54540-0CC0-794F-8302-55B69E15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8860E-91A3-EB43-9102-42403CD1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60730-5193-D946-809B-CC1A07B0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DA7E0-C4E1-FF4A-A19B-24B62EF4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B7E2-F6A8-A44A-8379-221DD0E6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9EF8A-1400-B64B-A51E-173D032D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39746-A29D-CA46-9456-4B686AAC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A637-1A93-7442-9D77-C8B2E838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6A4D5-A731-364C-9CC7-EC8126D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D10C-C587-DA44-9D4B-AFF4D3D7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47AEF-A8AC-9A4D-B879-5417F19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A88D-3459-B94F-B5B2-2E93498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7DB2-DC84-564A-9D91-F60AAEB8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242F-2ED9-1E4C-B807-F79175AE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4737-200B-B54A-A124-AE70013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1800-80E0-364D-B898-39A7F61E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C784-AD1D-0E4C-B271-C192BEC0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C06E-96FC-B848-8E1F-B48653A4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7D0E0-68F1-FC4F-A92C-932D861F0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083C8-F90D-3846-952B-5E8C1045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3CAF8-4F4B-5F4C-BDC8-034BFC7C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5F1F-0EDD-C34B-8FCD-8D9C05F7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8E5C0-CDFA-F042-AA5B-8BE188E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CD271-1DFA-4F43-B211-57017292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C4CE-FE94-F040-AF7E-5C581B93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C47B-2485-BC41-AA76-14F3DEABD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3368-47AB-914D-9CCE-D0A4C0318C2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2DC6-D6F0-0A4C-90EC-6DC1A00E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3A6E-D84F-764C-8FDC-E7D27337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3F99-2015-0B42-90BA-523EFE91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8583-37D4-DF40-BC16-051142644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513A-BCB5-9840-9C0C-395F109A2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Suchismita</a:t>
            </a:r>
            <a:r>
              <a:rPr lang="en-US" dirty="0"/>
              <a:t> </a:t>
            </a:r>
            <a:r>
              <a:rPr lang="en-US" dirty="0" err="1"/>
              <a:t>Moharana</a:t>
            </a:r>
            <a:r>
              <a:rPr lang="en-US" dirty="0"/>
              <a:t> and Andy Walch</a:t>
            </a:r>
          </a:p>
        </p:txBody>
      </p:sp>
    </p:spTree>
    <p:extLst>
      <p:ext uri="{BB962C8B-B14F-4D97-AF65-F5344CB8AC3E}">
        <p14:creationId xmlns:p14="http://schemas.microsoft.com/office/powerpoint/2010/main" val="3374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C47B1-5B95-8C44-91F1-66DF0CB9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B053-0761-CA43-A459-42AF7B56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How many breweries are present in each state?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563237-122A-F441-8B08-22F261EE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56660"/>
            <a:ext cx="11496821" cy="31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1FB2-3C7F-1B48-97DE-327FDDE6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755C-D92A-9247-9392-D9F4566C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1220-8BAC-1B40-83D5-7F2B6366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2CAE-8870-254E-820C-FE3E5E612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Compute the median alcohol content and international bitterness unit for each state. Plot a bar chart to compare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15373A-32BD-664C-A60E-992CAAA2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9896"/>
            <a:ext cx="6250769" cy="3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3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222B-77A9-6A47-8AB9-B2DA011C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AAB01-B34D-4DD9-85A7-6A582E145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8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6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88413-16F0-4342-9699-03905F9E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9E7C8-0FB2-43AD-BFDA-90E40B530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5495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61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41196-C39C-064B-8E6E-389459A8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674B-1512-8346-9DA4-90C75366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 Is there an apparent relationship between the bitterness of the beer and its alcoholic content? Draw a scatter plot.  Make your best judgment of a relationship and EXPLAIN your answer.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FA8D87-C8B3-534D-A2EC-245ED2DD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06" y="1219203"/>
            <a:ext cx="7299822" cy="41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 1</vt:lpstr>
      <vt:lpstr>Q1</vt:lpstr>
      <vt:lpstr>Q3</vt:lpstr>
      <vt:lpstr>Q4</vt:lpstr>
      <vt:lpstr>Q5</vt:lpstr>
      <vt:lpstr>Q6</vt:lpstr>
      <vt:lpstr>Q7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Walch, Andrew</dc:creator>
  <cp:lastModifiedBy>Walch, Andrew</cp:lastModifiedBy>
  <cp:revision>1</cp:revision>
  <dcterms:created xsi:type="dcterms:W3CDTF">2019-10-22T20:39:44Z</dcterms:created>
  <dcterms:modified xsi:type="dcterms:W3CDTF">2019-10-22T20:40:44Z</dcterms:modified>
</cp:coreProperties>
</file>