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1"/>
  </p:notesMasterIdLst>
  <p:sldIdLst>
    <p:sldId id="580" r:id="rId2"/>
    <p:sldId id="603" r:id="rId3"/>
    <p:sldId id="602" r:id="rId4"/>
    <p:sldId id="593" r:id="rId5"/>
    <p:sldId id="596" r:id="rId6"/>
    <p:sldId id="599" r:id="rId7"/>
    <p:sldId id="597" r:id="rId8"/>
    <p:sldId id="601" r:id="rId9"/>
    <p:sldId id="52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211379-536D-4D3B-8522-91DFEE9EF887}" v="26" dt="2022-03-05T03:00:00.6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0"/>
    <p:restoredTop sz="72013" autoAdjust="0"/>
  </p:normalViewPr>
  <p:slideViewPr>
    <p:cSldViewPr snapToGrid="0" snapToObjects="1">
      <p:cViewPr varScale="1">
        <p:scale>
          <a:sx n="59" d="100"/>
          <a:sy n="59" d="100"/>
        </p:scale>
        <p:origin x="202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410EC1-3136-4E85-A122-A17DBAB772CB}" type="datetimeFigureOut">
              <a:rPr lang="en-US" smtClean="0"/>
              <a:t>3/1/2022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5548F-DB40-408D-8BD4-221E0B63755A}" type="slidenum">
              <a:rPr lang="en-US" smtClean="0"/>
              <a:t>‹#›</a:t>
            </a:fld>
            <a:endParaRPr lang="en-US"/>
          </a:p>
        </p:txBody>
      </p:sp>
    </p:spTree>
    <p:extLst>
      <p:ext uri="{BB962C8B-B14F-4D97-AF65-F5344CB8AC3E}">
        <p14:creationId xmlns:p14="http://schemas.microsoft.com/office/powerpoint/2010/main" val="2320418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well is Anheuser-Busch positioned to support America’s beer consumption? The following are the locations for all 13 AB breweries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Stars are the AB breweries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 Fairfield, California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 Los Angeles, California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 Fort Collins, Colorado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 Houston, Texas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 St. Louis, Missouri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 Cartersville, Georgia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 – Columbus, Ohio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 – Tampa, Florida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 – Jacksonville, Florida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 – Williamsburg, Virginia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 – Baldwinsville, New York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 – Newark, New Jersey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 – Merrimack, New Hampshire </a:t>
            </a:r>
          </a:p>
          <a:p>
            <a:endParaRPr lang="en-US" dirty="0"/>
          </a:p>
        </p:txBody>
      </p:sp>
      <p:sp>
        <p:nvSpPr>
          <p:cNvPr id="4" name="Slide Number Placeholder 3"/>
          <p:cNvSpPr>
            <a:spLocks noGrp="1"/>
          </p:cNvSpPr>
          <p:nvPr>
            <p:ph type="sldNum" sz="quarter" idx="5"/>
          </p:nvPr>
        </p:nvSpPr>
        <p:spPr/>
        <p:txBody>
          <a:bodyPr/>
          <a:lstStyle/>
          <a:p>
            <a:fld id="{1F85548F-DB40-408D-8BD4-221E0B63755A}" type="slidenum">
              <a:rPr lang="en-US" smtClean="0"/>
              <a:t>3</a:t>
            </a:fld>
            <a:endParaRPr lang="en-US"/>
          </a:p>
        </p:txBody>
      </p:sp>
    </p:spTree>
    <p:extLst>
      <p:ext uri="{BB962C8B-B14F-4D97-AF65-F5344CB8AC3E}">
        <p14:creationId xmlns:p14="http://schemas.microsoft.com/office/powerpoint/2010/main" val="701953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map shows how all American beer breweries are distributed.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Stars are the AB breweries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 Fairfield, California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 Los Angeles, California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 Fort Collins, Colorado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 Houston, Texas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 St. Louis, Missouri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 Cartersville, Georgia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 – Columbus, Ohio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 – Tampa, Florida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 – Jacksonville, Florida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 – Williamsburg, Virginia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 – Baldwinsville, New York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 – Newark, New Jersey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 – Merrimack, New Hampshire </a:t>
            </a:r>
          </a:p>
          <a:p>
            <a:endParaRPr lang="en-US" dirty="0"/>
          </a:p>
        </p:txBody>
      </p:sp>
      <p:sp>
        <p:nvSpPr>
          <p:cNvPr id="4" name="Slide Number Placeholder 3"/>
          <p:cNvSpPr>
            <a:spLocks noGrp="1"/>
          </p:cNvSpPr>
          <p:nvPr>
            <p:ph type="sldNum" sz="quarter" idx="5"/>
          </p:nvPr>
        </p:nvSpPr>
        <p:spPr/>
        <p:txBody>
          <a:bodyPr/>
          <a:lstStyle/>
          <a:p>
            <a:fld id="{1F85548F-DB40-408D-8BD4-221E0B63755A}" type="slidenum">
              <a:rPr lang="en-US" smtClean="0"/>
              <a:t>4</a:t>
            </a:fld>
            <a:endParaRPr lang="en-US"/>
          </a:p>
        </p:txBody>
      </p:sp>
    </p:spTree>
    <p:extLst>
      <p:ext uri="{BB962C8B-B14F-4D97-AF65-F5344CB8AC3E}">
        <p14:creationId xmlns:p14="http://schemas.microsoft.com/office/powerpoint/2010/main" val="2175439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Conducted a statistical test to determine if there is a relationship between IBU and ABV. Based on the results of this test, there is evidence that IBU and ABV are significantly correlated.</a:t>
            </a:r>
          </a:p>
          <a:p>
            <a:endParaRPr lang="en-US" dirty="0"/>
          </a:p>
        </p:txBody>
      </p:sp>
      <p:sp>
        <p:nvSpPr>
          <p:cNvPr id="4" name="Slide Number Placeholder 3"/>
          <p:cNvSpPr>
            <a:spLocks noGrp="1"/>
          </p:cNvSpPr>
          <p:nvPr>
            <p:ph type="sldNum" sz="quarter" idx="5"/>
          </p:nvPr>
        </p:nvSpPr>
        <p:spPr/>
        <p:txBody>
          <a:bodyPr/>
          <a:lstStyle/>
          <a:p>
            <a:fld id="{1F85548F-DB40-408D-8BD4-221E0B63755A}" type="slidenum">
              <a:rPr lang="en-US" smtClean="0"/>
              <a:t>5</a:t>
            </a:fld>
            <a:endParaRPr lang="en-US"/>
          </a:p>
        </p:txBody>
      </p:sp>
    </p:spTree>
    <p:extLst>
      <p:ext uri="{BB962C8B-B14F-4D97-AF65-F5344CB8AC3E}">
        <p14:creationId xmlns:p14="http://schemas.microsoft.com/office/powerpoint/2010/main" val="1508436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look at the map from a different perspective. Namely, see which states/regions had the highest median ABV (Alcohol By Volume). Maine had the highest MEDIAN at 6.7%. Whereas, Kentucky had the highest Maximum 12.5%  </a:t>
            </a:r>
          </a:p>
        </p:txBody>
      </p:sp>
      <p:sp>
        <p:nvSpPr>
          <p:cNvPr id="4" name="Slide Number Placeholder 3"/>
          <p:cNvSpPr>
            <a:spLocks noGrp="1"/>
          </p:cNvSpPr>
          <p:nvPr>
            <p:ph type="sldNum" sz="quarter" idx="5"/>
          </p:nvPr>
        </p:nvSpPr>
        <p:spPr/>
        <p:txBody>
          <a:bodyPr/>
          <a:lstStyle/>
          <a:p>
            <a:fld id="{1F85548F-DB40-408D-8BD4-221E0B63755A}" type="slidenum">
              <a:rPr lang="en-US" smtClean="0"/>
              <a:t>6</a:t>
            </a:fld>
            <a:endParaRPr lang="en-US"/>
          </a:p>
        </p:txBody>
      </p:sp>
    </p:spTree>
    <p:extLst>
      <p:ext uri="{BB962C8B-B14F-4D97-AF65-F5344CB8AC3E}">
        <p14:creationId xmlns:p14="http://schemas.microsoft.com/office/powerpoint/2010/main" val="574279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some of the heavy hitters on the ABV map followed over to the IBU map. This helps to show the possible correlation between IBU and ABV, that we previously discussed. </a:t>
            </a:r>
          </a:p>
        </p:txBody>
      </p:sp>
      <p:sp>
        <p:nvSpPr>
          <p:cNvPr id="4" name="Slide Number Placeholder 3"/>
          <p:cNvSpPr>
            <a:spLocks noGrp="1"/>
          </p:cNvSpPr>
          <p:nvPr>
            <p:ph type="sldNum" sz="quarter" idx="5"/>
          </p:nvPr>
        </p:nvSpPr>
        <p:spPr/>
        <p:txBody>
          <a:bodyPr/>
          <a:lstStyle/>
          <a:p>
            <a:fld id="{1F85548F-DB40-408D-8BD4-221E0B63755A}" type="slidenum">
              <a:rPr lang="en-US" smtClean="0"/>
              <a:t>7</a:t>
            </a:fld>
            <a:endParaRPr lang="en-US"/>
          </a:p>
        </p:txBody>
      </p:sp>
    </p:spTree>
    <p:extLst>
      <p:ext uri="{BB962C8B-B14F-4D97-AF65-F5344CB8AC3E}">
        <p14:creationId xmlns:p14="http://schemas.microsoft.com/office/powerpoint/2010/main" val="1171294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drill down a little further to see how ABV and IBU relates to different types of beer. As you can see, IPAs typically have higher IBU and ABV, followed closely by all the other types of Ales. Whereas, lagers/pilsners/ciders that make up the “other” category appear to have lower IBU and ABV.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in mind, here is how Anheuser-Busch's beers fall along this spectrum (animation).  The Majority of AB’s beers are lagers. That is, most of them fall into the blue (“other”) category. This may be something to make note of, that there could be an under tapped market in the IPA and other Ales industry for AB to consider pursuing to maintain a high competitive advantage. </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to condense this down, What this data shows us is that: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As IBU increases, ABV appears to increase and as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Different styles of beer appear to cluster at different stages of this linear relationship.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can we do with this information? We can use it to help predict where in America each AB beer is in most demand based on style and ABV/IBU values!!!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F85548F-DB40-408D-8BD4-221E0B63755A}" type="slidenum">
              <a:rPr lang="en-US" smtClean="0"/>
              <a:t>8</a:t>
            </a:fld>
            <a:endParaRPr lang="en-US"/>
          </a:p>
        </p:txBody>
      </p:sp>
    </p:spTree>
    <p:extLst>
      <p:ext uri="{BB962C8B-B14F-4D97-AF65-F5344CB8AC3E}">
        <p14:creationId xmlns:p14="http://schemas.microsoft.com/office/powerpoint/2010/main" val="2944028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vinepair.com/articles/map-states-drink-beer-america-2020/#:~:text=THE%20STATES%20THAT%20DRINK%20THE%20MOST%20BEER%20OVERALL,and%20New%20York%20trailing%20behind.%20Ranking%20The%20Stat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Case Study 1</a:t>
            </a:r>
          </a:p>
        </p:txBody>
      </p:sp>
      <p:sp>
        <p:nvSpPr>
          <p:cNvPr id="4" name="Subtitle 3"/>
          <p:cNvSpPr>
            <a:spLocks noGrp="1"/>
          </p:cNvSpPr>
          <p:nvPr>
            <p:ph type="subTitle" idx="1"/>
          </p:nvPr>
        </p:nvSpPr>
        <p:spPr>
          <a:xfrm>
            <a:off x="123092" y="4843762"/>
            <a:ext cx="2479431" cy="1119555"/>
          </a:xfrm>
        </p:spPr>
        <p:txBody>
          <a:bodyPr/>
          <a:lstStyle/>
          <a:p>
            <a:r>
              <a:rPr lang="en-IN" sz="1800" dirty="0"/>
              <a:t>Prepared </a:t>
            </a:r>
            <a:r>
              <a:rPr lang="en-IN" sz="1800"/>
              <a:t>By: </a:t>
            </a:r>
            <a:endParaRPr lang="en-IN" sz="1800" dirty="0"/>
          </a:p>
          <a:p>
            <a:r>
              <a:rPr lang="en-IN" sz="1800" dirty="0"/>
              <a:t>Andrew Walch</a:t>
            </a:r>
          </a:p>
          <a:p>
            <a:r>
              <a:rPr lang="en-IN" sz="1800" dirty="0"/>
              <a:t>Joshua Hudson </a:t>
            </a:r>
          </a:p>
        </p:txBody>
      </p:sp>
    </p:spTree>
    <p:extLst>
      <p:ext uri="{BB962C8B-B14F-4D97-AF65-F5344CB8AC3E}">
        <p14:creationId xmlns:p14="http://schemas.microsoft.com/office/powerpoint/2010/main" val="216783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C1CC-F09A-45EC-97A6-BF3A0AE8DC6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CAD3F06D-0C75-498D-A105-01590DFD96EB}"/>
              </a:ext>
            </a:extLst>
          </p:cNvPr>
          <p:cNvSpPr>
            <a:spLocks noGrp="1"/>
          </p:cNvSpPr>
          <p:nvPr>
            <p:ph idx="1"/>
          </p:nvPr>
        </p:nvSpPr>
        <p:spPr>
          <a:xfrm>
            <a:off x="457200" y="1600200"/>
            <a:ext cx="8229600" cy="5029200"/>
          </a:xfrm>
        </p:spPr>
        <p:txBody>
          <a:bodyPr/>
          <a:lstStyle/>
          <a:p>
            <a:r>
              <a:rPr lang="en-US" dirty="0"/>
              <a:t>American Beer Consumption</a:t>
            </a:r>
          </a:p>
          <a:p>
            <a:r>
              <a:rPr lang="en-US" dirty="0"/>
              <a:t>American Brewery Location</a:t>
            </a:r>
          </a:p>
          <a:p>
            <a:r>
              <a:rPr lang="en-US" dirty="0"/>
              <a:t>Study Beer Attributes</a:t>
            </a:r>
          </a:p>
          <a:p>
            <a:pPr lvl="1"/>
            <a:r>
              <a:rPr lang="en-US" dirty="0"/>
              <a:t>ABV vs IBU</a:t>
            </a:r>
          </a:p>
          <a:p>
            <a:r>
              <a:rPr lang="en-US" dirty="0"/>
              <a:t>ABV vs IBU Mapping</a:t>
            </a:r>
          </a:p>
          <a:p>
            <a:r>
              <a:rPr lang="en-US" dirty="0"/>
              <a:t>Study Beer Categories</a:t>
            </a:r>
          </a:p>
          <a:p>
            <a:pPr lvl="1"/>
            <a:r>
              <a:rPr lang="en-US" dirty="0"/>
              <a:t>IPA vs Ales vs Other</a:t>
            </a:r>
          </a:p>
          <a:p>
            <a:r>
              <a:rPr lang="en-US" dirty="0"/>
              <a:t>Competitive Advantage Mapping</a:t>
            </a:r>
          </a:p>
          <a:p>
            <a:r>
              <a:rPr lang="en-US" dirty="0"/>
              <a:t>Summary</a:t>
            </a:r>
          </a:p>
          <a:p>
            <a:pPr lvl="1"/>
            <a:endParaRPr lang="en-US" dirty="0"/>
          </a:p>
          <a:p>
            <a:pPr lvl="1"/>
            <a:endParaRPr lang="en-US" dirty="0"/>
          </a:p>
        </p:txBody>
      </p:sp>
    </p:spTree>
    <p:extLst>
      <p:ext uri="{BB962C8B-B14F-4D97-AF65-F5344CB8AC3E}">
        <p14:creationId xmlns:p14="http://schemas.microsoft.com/office/powerpoint/2010/main" val="2660904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American Beer Consumption</a:t>
            </a:r>
          </a:p>
        </p:txBody>
      </p:sp>
      <p:pic>
        <p:nvPicPr>
          <p:cNvPr id="14" name="Picture 13">
            <a:extLst>
              <a:ext uri="{FF2B5EF4-FFF2-40B4-BE49-F238E27FC236}">
                <a16:creationId xmlns:a16="http://schemas.microsoft.com/office/drawing/2014/main" id="{662ECB16-01B2-4A33-B421-A5A8F8504507}"/>
              </a:ext>
            </a:extLst>
          </p:cNvPr>
          <p:cNvPicPr>
            <a:picLocks noChangeAspect="1"/>
          </p:cNvPicPr>
          <p:nvPr/>
        </p:nvPicPr>
        <p:blipFill rotWithShape="1">
          <a:blip r:embed="rId3"/>
          <a:srcRect t="6540"/>
          <a:stretch/>
        </p:blipFill>
        <p:spPr>
          <a:xfrm>
            <a:off x="129368" y="1513135"/>
            <a:ext cx="9144000" cy="5145392"/>
          </a:xfrm>
          <a:prstGeom prst="rect">
            <a:avLst/>
          </a:prstGeom>
        </p:spPr>
      </p:pic>
      <p:sp>
        <p:nvSpPr>
          <p:cNvPr id="38" name="Star: 5 Points 37">
            <a:extLst>
              <a:ext uri="{FF2B5EF4-FFF2-40B4-BE49-F238E27FC236}">
                <a16:creationId xmlns:a16="http://schemas.microsoft.com/office/drawing/2014/main" id="{55010297-C8E6-4BCC-8274-11DA942FEF00}"/>
              </a:ext>
            </a:extLst>
          </p:cNvPr>
          <p:cNvSpPr/>
          <p:nvPr/>
        </p:nvSpPr>
        <p:spPr>
          <a:xfrm>
            <a:off x="5781732" y="4986065"/>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tar: 5 Points 38">
            <a:extLst>
              <a:ext uri="{FF2B5EF4-FFF2-40B4-BE49-F238E27FC236}">
                <a16:creationId xmlns:a16="http://schemas.microsoft.com/office/drawing/2014/main" id="{A8DB73C7-9C13-4FB6-BE56-E0FC5B928C23}"/>
              </a:ext>
            </a:extLst>
          </p:cNvPr>
          <p:cNvSpPr/>
          <p:nvPr/>
        </p:nvSpPr>
        <p:spPr>
          <a:xfrm>
            <a:off x="1687809" y="4037836"/>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tar: 5 Points 39">
            <a:extLst>
              <a:ext uri="{FF2B5EF4-FFF2-40B4-BE49-F238E27FC236}">
                <a16:creationId xmlns:a16="http://schemas.microsoft.com/office/drawing/2014/main" id="{B0EE9578-EF06-4DC0-97C7-590D004BF5C7}"/>
              </a:ext>
            </a:extLst>
          </p:cNvPr>
          <p:cNvSpPr/>
          <p:nvPr/>
        </p:nvSpPr>
        <p:spPr>
          <a:xfrm>
            <a:off x="6657040" y="3112895"/>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tar: 5 Points 40">
            <a:extLst>
              <a:ext uri="{FF2B5EF4-FFF2-40B4-BE49-F238E27FC236}">
                <a16:creationId xmlns:a16="http://schemas.microsoft.com/office/drawing/2014/main" id="{E252E81D-1EFA-47B6-AE6B-474BEABEAACE}"/>
              </a:ext>
            </a:extLst>
          </p:cNvPr>
          <p:cNvSpPr/>
          <p:nvPr/>
        </p:nvSpPr>
        <p:spPr>
          <a:xfrm>
            <a:off x="3191566" y="3116931"/>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tar: 5 Points 41">
            <a:extLst>
              <a:ext uri="{FF2B5EF4-FFF2-40B4-BE49-F238E27FC236}">
                <a16:creationId xmlns:a16="http://schemas.microsoft.com/office/drawing/2014/main" id="{D0232876-D6B6-48DE-9B1A-5448661DC911}"/>
              </a:ext>
            </a:extLst>
          </p:cNvPr>
          <p:cNvSpPr/>
          <p:nvPr/>
        </p:nvSpPr>
        <p:spPr>
          <a:xfrm>
            <a:off x="4230592" y="4517478"/>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tar: 5 Points 42">
            <a:extLst>
              <a:ext uri="{FF2B5EF4-FFF2-40B4-BE49-F238E27FC236}">
                <a16:creationId xmlns:a16="http://schemas.microsoft.com/office/drawing/2014/main" id="{0A6712CA-7D08-4BB0-BDE1-5FC04DFA20AA}"/>
              </a:ext>
            </a:extLst>
          </p:cNvPr>
          <p:cNvSpPr/>
          <p:nvPr/>
        </p:nvSpPr>
        <p:spPr>
          <a:xfrm>
            <a:off x="5611028" y="3158544"/>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tar: 5 Points 43">
            <a:extLst>
              <a:ext uri="{FF2B5EF4-FFF2-40B4-BE49-F238E27FC236}">
                <a16:creationId xmlns:a16="http://schemas.microsoft.com/office/drawing/2014/main" id="{34779777-8F4F-4D0B-A778-8057B80972C6}"/>
              </a:ext>
            </a:extLst>
          </p:cNvPr>
          <p:cNvSpPr/>
          <p:nvPr/>
        </p:nvSpPr>
        <p:spPr>
          <a:xfrm>
            <a:off x="5781732" y="4536303"/>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tar: 5 Points 44">
            <a:extLst>
              <a:ext uri="{FF2B5EF4-FFF2-40B4-BE49-F238E27FC236}">
                <a16:creationId xmlns:a16="http://schemas.microsoft.com/office/drawing/2014/main" id="{88A64079-D95D-487D-B92A-3148B61F78C9}"/>
              </a:ext>
            </a:extLst>
          </p:cNvPr>
          <p:cNvSpPr/>
          <p:nvPr/>
        </p:nvSpPr>
        <p:spPr>
          <a:xfrm>
            <a:off x="6935068" y="2649123"/>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Star: 5 Points 45">
            <a:extLst>
              <a:ext uri="{FF2B5EF4-FFF2-40B4-BE49-F238E27FC236}">
                <a16:creationId xmlns:a16="http://schemas.microsoft.com/office/drawing/2014/main" id="{899586A7-E0DB-4642-B54A-E237363D78CC}"/>
              </a:ext>
            </a:extLst>
          </p:cNvPr>
          <p:cNvSpPr/>
          <p:nvPr/>
        </p:nvSpPr>
        <p:spPr>
          <a:xfrm>
            <a:off x="6315633" y="3525835"/>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tar: 5 Points 46">
            <a:extLst>
              <a:ext uri="{FF2B5EF4-FFF2-40B4-BE49-F238E27FC236}">
                <a16:creationId xmlns:a16="http://schemas.microsoft.com/office/drawing/2014/main" id="{558D4B15-0C2A-4E66-AE17-EE7BED3E02FC}"/>
              </a:ext>
            </a:extLst>
          </p:cNvPr>
          <p:cNvSpPr/>
          <p:nvPr/>
        </p:nvSpPr>
        <p:spPr>
          <a:xfrm>
            <a:off x="1383981" y="3746408"/>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tar: 5 Points 47">
            <a:extLst>
              <a:ext uri="{FF2B5EF4-FFF2-40B4-BE49-F238E27FC236}">
                <a16:creationId xmlns:a16="http://schemas.microsoft.com/office/drawing/2014/main" id="{77375682-C282-41FD-85F4-ED0B09477311}"/>
              </a:ext>
            </a:extLst>
          </p:cNvPr>
          <p:cNvSpPr/>
          <p:nvPr/>
        </p:nvSpPr>
        <p:spPr>
          <a:xfrm>
            <a:off x="6399432" y="2723526"/>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tar: 5 Points 48">
            <a:extLst>
              <a:ext uri="{FF2B5EF4-FFF2-40B4-BE49-F238E27FC236}">
                <a16:creationId xmlns:a16="http://schemas.microsoft.com/office/drawing/2014/main" id="{D6DCBAE0-E869-4FAF-8210-30E5803F0940}"/>
              </a:ext>
            </a:extLst>
          </p:cNvPr>
          <p:cNvSpPr/>
          <p:nvPr/>
        </p:nvSpPr>
        <p:spPr>
          <a:xfrm>
            <a:off x="5467949" y="4021275"/>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tar: 5 Points 49">
            <a:extLst>
              <a:ext uri="{FF2B5EF4-FFF2-40B4-BE49-F238E27FC236}">
                <a16:creationId xmlns:a16="http://schemas.microsoft.com/office/drawing/2014/main" id="{2AAFCDF8-1B8D-4056-A45C-62972A737B41}"/>
              </a:ext>
            </a:extLst>
          </p:cNvPr>
          <p:cNvSpPr/>
          <p:nvPr/>
        </p:nvSpPr>
        <p:spPr>
          <a:xfrm>
            <a:off x="4753599" y="3346435"/>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BFE31EBB-9A2E-4D51-8A4A-83609AC30182}"/>
              </a:ext>
            </a:extLst>
          </p:cNvPr>
          <p:cNvSpPr txBox="1"/>
          <p:nvPr/>
        </p:nvSpPr>
        <p:spPr>
          <a:xfrm>
            <a:off x="50309" y="6404611"/>
            <a:ext cx="9349055" cy="253916"/>
          </a:xfrm>
          <a:prstGeom prst="rect">
            <a:avLst/>
          </a:prstGeom>
          <a:noFill/>
        </p:spPr>
        <p:txBody>
          <a:bodyPr wrap="square">
            <a:spAutoFit/>
          </a:bodyPr>
          <a:lstStyle/>
          <a:p>
            <a:r>
              <a:rPr lang="en-US" sz="1050" dirty="0"/>
              <a:t>2018 data from online </a:t>
            </a:r>
            <a:r>
              <a:rPr lang="en-US" sz="1050" dirty="0" err="1"/>
              <a:t>VinePair</a:t>
            </a:r>
            <a:r>
              <a:rPr lang="en-US" sz="1050" dirty="0"/>
              <a:t> article published in 2020: </a:t>
            </a:r>
            <a:r>
              <a:rPr lang="en-US" sz="1050" dirty="0">
                <a:hlinkClick r:id="rId4"/>
              </a:rPr>
              <a:t>https://vinepair.com/articles/map-states-drink-beer-america</a:t>
            </a:r>
            <a:endParaRPr lang="en-US" sz="1050" dirty="0"/>
          </a:p>
        </p:txBody>
      </p:sp>
    </p:spTree>
    <p:extLst>
      <p:ext uri="{BB962C8B-B14F-4D97-AF65-F5344CB8AC3E}">
        <p14:creationId xmlns:p14="http://schemas.microsoft.com/office/powerpoint/2010/main" val="324047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500"/>
                                        <p:tgtEl>
                                          <p:spTgt spid="4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fade">
                                      <p:cBhvr>
                                        <p:cTn id="6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American Brewery Distribution</a:t>
            </a:r>
          </a:p>
        </p:txBody>
      </p:sp>
      <p:pic>
        <p:nvPicPr>
          <p:cNvPr id="8" name="Picture 7">
            <a:extLst>
              <a:ext uri="{FF2B5EF4-FFF2-40B4-BE49-F238E27FC236}">
                <a16:creationId xmlns:a16="http://schemas.microsoft.com/office/drawing/2014/main" id="{E578AFEA-E173-4780-83AC-EE035D78A5AE}"/>
              </a:ext>
            </a:extLst>
          </p:cNvPr>
          <p:cNvPicPr>
            <a:picLocks noChangeAspect="1"/>
          </p:cNvPicPr>
          <p:nvPr/>
        </p:nvPicPr>
        <p:blipFill>
          <a:blip r:embed="rId3"/>
          <a:stretch>
            <a:fillRect/>
          </a:stretch>
        </p:blipFill>
        <p:spPr>
          <a:xfrm>
            <a:off x="221852" y="1371599"/>
            <a:ext cx="8700295" cy="5260063"/>
          </a:xfrm>
          <a:prstGeom prst="rect">
            <a:avLst/>
          </a:prstGeom>
        </p:spPr>
      </p:pic>
      <p:sp>
        <p:nvSpPr>
          <p:cNvPr id="3" name="Star: 5 Points 2">
            <a:extLst>
              <a:ext uri="{FF2B5EF4-FFF2-40B4-BE49-F238E27FC236}">
                <a16:creationId xmlns:a16="http://schemas.microsoft.com/office/drawing/2014/main" id="{091E366A-63FB-490A-9925-2153C8A2B42A}"/>
              </a:ext>
            </a:extLst>
          </p:cNvPr>
          <p:cNvSpPr/>
          <p:nvPr/>
        </p:nvSpPr>
        <p:spPr>
          <a:xfrm>
            <a:off x="5781732" y="4986065"/>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A7224A7D-8664-400C-B458-9C6CAC4EB1E0}"/>
              </a:ext>
            </a:extLst>
          </p:cNvPr>
          <p:cNvSpPr/>
          <p:nvPr/>
        </p:nvSpPr>
        <p:spPr>
          <a:xfrm>
            <a:off x="1687809" y="4037836"/>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ar: 5 Points 9">
            <a:extLst>
              <a:ext uri="{FF2B5EF4-FFF2-40B4-BE49-F238E27FC236}">
                <a16:creationId xmlns:a16="http://schemas.microsoft.com/office/drawing/2014/main" id="{64FD4000-786F-4F75-973F-59AE39C1AD21}"/>
              </a:ext>
            </a:extLst>
          </p:cNvPr>
          <p:cNvSpPr/>
          <p:nvPr/>
        </p:nvSpPr>
        <p:spPr>
          <a:xfrm>
            <a:off x="6657040" y="3112895"/>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ar: 5 Points 10">
            <a:extLst>
              <a:ext uri="{FF2B5EF4-FFF2-40B4-BE49-F238E27FC236}">
                <a16:creationId xmlns:a16="http://schemas.microsoft.com/office/drawing/2014/main" id="{ECCB063D-024B-4294-92B9-9A2B25CE94FB}"/>
              </a:ext>
            </a:extLst>
          </p:cNvPr>
          <p:cNvSpPr/>
          <p:nvPr/>
        </p:nvSpPr>
        <p:spPr>
          <a:xfrm>
            <a:off x="3191566" y="3116931"/>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3142393C-B1E7-41A2-8B94-840186482314}"/>
              </a:ext>
            </a:extLst>
          </p:cNvPr>
          <p:cNvSpPr/>
          <p:nvPr/>
        </p:nvSpPr>
        <p:spPr>
          <a:xfrm>
            <a:off x="4230592" y="4517478"/>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B48BF686-173E-4604-963D-8EE17A388272}"/>
              </a:ext>
            </a:extLst>
          </p:cNvPr>
          <p:cNvSpPr/>
          <p:nvPr/>
        </p:nvSpPr>
        <p:spPr>
          <a:xfrm>
            <a:off x="5611028" y="3158544"/>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0F3B2267-446B-4EC6-8FE8-F7D00A3EF8A7}"/>
              </a:ext>
            </a:extLst>
          </p:cNvPr>
          <p:cNvSpPr/>
          <p:nvPr/>
        </p:nvSpPr>
        <p:spPr>
          <a:xfrm>
            <a:off x="5781732" y="4536303"/>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tar: 5 Points 17">
            <a:extLst>
              <a:ext uri="{FF2B5EF4-FFF2-40B4-BE49-F238E27FC236}">
                <a16:creationId xmlns:a16="http://schemas.microsoft.com/office/drawing/2014/main" id="{121E7826-839A-4551-9B0D-AE095E7993F9}"/>
              </a:ext>
            </a:extLst>
          </p:cNvPr>
          <p:cNvSpPr/>
          <p:nvPr/>
        </p:nvSpPr>
        <p:spPr>
          <a:xfrm>
            <a:off x="6935068" y="2649123"/>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E5EDAA20-4638-42CC-A238-7D47CDC55389}"/>
              </a:ext>
            </a:extLst>
          </p:cNvPr>
          <p:cNvSpPr/>
          <p:nvPr/>
        </p:nvSpPr>
        <p:spPr>
          <a:xfrm>
            <a:off x="6315633" y="3525835"/>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tar: 5 Points 19">
            <a:extLst>
              <a:ext uri="{FF2B5EF4-FFF2-40B4-BE49-F238E27FC236}">
                <a16:creationId xmlns:a16="http://schemas.microsoft.com/office/drawing/2014/main" id="{9164FF8C-1946-46E3-AA8B-7DE5ACAACBD6}"/>
              </a:ext>
            </a:extLst>
          </p:cNvPr>
          <p:cNvSpPr/>
          <p:nvPr/>
        </p:nvSpPr>
        <p:spPr>
          <a:xfrm>
            <a:off x="1383981" y="3746408"/>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tar: 5 Points 20">
            <a:extLst>
              <a:ext uri="{FF2B5EF4-FFF2-40B4-BE49-F238E27FC236}">
                <a16:creationId xmlns:a16="http://schemas.microsoft.com/office/drawing/2014/main" id="{6779F0A5-7254-4536-B96E-C4B1A02A3394}"/>
              </a:ext>
            </a:extLst>
          </p:cNvPr>
          <p:cNvSpPr/>
          <p:nvPr/>
        </p:nvSpPr>
        <p:spPr>
          <a:xfrm>
            <a:off x="6399432" y="2723526"/>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tar: 5 Points 21">
            <a:extLst>
              <a:ext uri="{FF2B5EF4-FFF2-40B4-BE49-F238E27FC236}">
                <a16:creationId xmlns:a16="http://schemas.microsoft.com/office/drawing/2014/main" id="{7FEE3D5C-7B4F-4072-ABA4-9D962073477F}"/>
              </a:ext>
            </a:extLst>
          </p:cNvPr>
          <p:cNvSpPr/>
          <p:nvPr/>
        </p:nvSpPr>
        <p:spPr>
          <a:xfrm>
            <a:off x="5467949" y="4021275"/>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tar: 5 Points 22">
            <a:extLst>
              <a:ext uri="{FF2B5EF4-FFF2-40B4-BE49-F238E27FC236}">
                <a16:creationId xmlns:a16="http://schemas.microsoft.com/office/drawing/2014/main" id="{114B8EBB-1B25-48F1-8B49-E643369A8076}"/>
              </a:ext>
            </a:extLst>
          </p:cNvPr>
          <p:cNvSpPr/>
          <p:nvPr/>
        </p:nvSpPr>
        <p:spPr>
          <a:xfrm>
            <a:off x="4753599" y="3346435"/>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39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1" grpId="0" animBg="1"/>
      <p:bldP spid="12" grpId="0" animBg="1"/>
      <p:bldP spid="13" grpId="0" animBg="1"/>
      <p:bldP spid="17" grpId="0" animBg="1"/>
      <p:bldP spid="18" grpId="0" animBg="1"/>
      <p:bldP spid="19" grpId="0" animBg="1"/>
      <p:bldP spid="20" grpId="0" animBg="1"/>
      <p:bldP spid="21" grpId="0" animBg="1"/>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0E49-12B0-4694-9348-7DFC5BAFF6FB}"/>
              </a:ext>
            </a:extLst>
          </p:cNvPr>
          <p:cNvSpPr>
            <a:spLocks noGrp="1"/>
          </p:cNvSpPr>
          <p:nvPr>
            <p:ph type="title"/>
          </p:nvPr>
        </p:nvSpPr>
        <p:spPr/>
        <p:txBody>
          <a:bodyPr/>
          <a:lstStyle/>
          <a:p>
            <a:r>
              <a:rPr lang="en-US" dirty="0"/>
              <a:t>IBU vs ABV</a:t>
            </a:r>
          </a:p>
        </p:txBody>
      </p:sp>
      <p:pic>
        <p:nvPicPr>
          <p:cNvPr id="12" name="Picture 11">
            <a:extLst>
              <a:ext uri="{FF2B5EF4-FFF2-40B4-BE49-F238E27FC236}">
                <a16:creationId xmlns:a16="http://schemas.microsoft.com/office/drawing/2014/main" id="{4ADD6017-C5D2-431A-AF3B-E352B19090E7}"/>
              </a:ext>
            </a:extLst>
          </p:cNvPr>
          <p:cNvPicPr>
            <a:picLocks noChangeAspect="1"/>
          </p:cNvPicPr>
          <p:nvPr/>
        </p:nvPicPr>
        <p:blipFill rotWithShape="1">
          <a:blip r:embed="rId3"/>
          <a:srcRect t="21787"/>
          <a:stretch/>
        </p:blipFill>
        <p:spPr>
          <a:xfrm>
            <a:off x="5581" y="1770634"/>
            <a:ext cx="9069608" cy="4387909"/>
          </a:xfrm>
          <a:prstGeom prst="rect">
            <a:avLst/>
          </a:prstGeom>
        </p:spPr>
      </p:pic>
      <p:sp>
        <p:nvSpPr>
          <p:cNvPr id="13" name="TextBox 12">
            <a:extLst>
              <a:ext uri="{FF2B5EF4-FFF2-40B4-BE49-F238E27FC236}">
                <a16:creationId xmlns:a16="http://schemas.microsoft.com/office/drawing/2014/main" id="{03112F5F-83E6-403A-8777-32EE394F3528}"/>
              </a:ext>
            </a:extLst>
          </p:cNvPr>
          <p:cNvSpPr txBox="1"/>
          <p:nvPr/>
        </p:nvSpPr>
        <p:spPr>
          <a:xfrm>
            <a:off x="2258002" y="4616306"/>
            <a:ext cx="2624904" cy="830997"/>
          </a:xfrm>
          <a:prstGeom prst="rect">
            <a:avLst/>
          </a:prstGeom>
          <a:solidFill>
            <a:schemeClr val="bg1"/>
          </a:solidFill>
        </p:spPr>
        <p:txBody>
          <a:bodyPr wrap="square">
            <a:spAutoFit/>
          </a:bodyPr>
          <a:lstStyle/>
          <a:p>
            <a:r>
              <a:rPr lang="en-US" sz="1200" u="sng" dirty="0"/>
              <a:t>Spearman Test for Correlation</a:t>
            </a:r>
            <a:r>
              <a:rPr lang="en-US" sz="1200" dirty="0"/>
              <a:t>:</a:t>
            </a:r>
          </a:p>
          <a:p>
            <a:r>
              <a:rPr lang="en-US" sz="1200" dirty="0"/>
              <a:t>Alpha = 0.05</a:t>
            </a:r>
          </a:p>
          <a:p>
            <a:r>
              <a:rPr lang="en-US" sz="1200" dirty="0"/>
              <a:t>P-value = 2.2e-16</a:t>
            </a:r>
          </a:p>
          <a:p>
            <a:r>
              <a:rPr lang="en-US" sz="1200" dirty="0"/>
              <a:t>Correlation Coefficient = 0.6707224</a:t>
            </a:r>
          </a:p>
        </p:txBody>
      </p:sp>
      <p:sp>
        <p:nvSpPr>
          <p:cNvPr id="15" name="Rectangle 14">
            <a:extLst>
              <a:ext uri="{FF2B5EF4-FFF2-40B4-BE49-F238E27FC236}">
                <a16:creationId xmlns:a16="http://schemas.microsoft.com/office/drawing/2014/main" id="{343ED3C5-4DE7-4693-9BB6-CD2679BB17D9}"/>
              </a:ext>
            </a:extLst>
          </p:cNvPr>
          <p:cNvSpPr/>
          <p:nvPr/>
        </p:nvSpPr>
        <p:spPr>
          <a:xfrm>
            <a:off x="7748778" y="1731537"/>
            <a:ext cx="1326411" cy="43488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D0058B1B-57D6-4CC7-BFC6-9DA35D5752D9}"/>
              </a:ext>
            </a:extLst>
          </p:cNvPr>
          <p:cNvPicPr>
            <a:picLocks noChangeAspect="1"/>
          </p:cNvPicPr>
          <p:nvPr/>
        </p:nvPicPr>
        <p:blipFill rotWithShape="1">
          <a:blip r:embed="rId4"/>
          <a:srcRect t="15670"/>
          <a:stretch/>
        </p:blipFill>
        <p:spPr>
          <a:xfrm>
            <a:off x="752622" y="1410697"/>
            <a:ext cx="5948954" cy="320840"/>
          </a:xfrm>
          <a:prstGeom prst="rect">
            <a:avLst/>
          </a:prstGeom>
        </p:spPr>
      </p:pic>
      <p:sp>
        <p:nvSpPr>
          <p:cNvPr id="20" name="TextBox 19">
            <a:extLst>
              <a:ext uri="{FF2B5EF4-FFF2-40B4-BE49-F238E27FC236}">
                <a16:creationId xmlns:a16="http://schemas.microsoft.com/office/drawing/2014/main" id="{3704CA86-E83B-40EE-B61A-75A0A32D58B3}"/>
              </a:ext>
            </a:extLst>
          </p:cNvPr>
          <p:cNvSpPr txBox="1"/>
          <p:nvPr/>
        </p:nvSpPr>
        <p:spPr>
          <a:xfrm>
            <a:off x="3783106" y="1731537"/>
            <a:ext cx="3965672" cy="954107"/>
          </a:xfrm>
          <a:prstGeom prst="rect">
            <a:avLst/>
          </a:prstGeom>
          <a:solidFill>
            <a:schemeClr val="bg1"/>
          </a:solidFill>
        </p:spPr>
        <p:txBody>
          <a:bodyPr wrap="square">
            <a:spAutoFit/>
          </a:bodyPr>
          <a:lstStyle/>
          <a:p>
            <a:r>
              <a:rPr lang="en-US" sz="1400" u="sng" dirty="0"/>
              <a:t>ABV Value Summary Statistics</a:t>
            </a:r>
          </a:p>
          <a:p>
            <a:r>
              <a:rPr lang="en-US" sz="1400" dirty="0"/>
              <a:t>Min = 0.027	1</a:t>
            </a:r>
            <a:r>
              <a:rPr lang="en-US" sz="1400" baseline="30000" dirty="0"/>
              <a:t>st</a:t>
            </a:r>
            <a:r>
              <a:rPr lang="en-US" sz="1400" dirty="0"/>
              <a:t> Quartile = 0.050</a:t>
            </a:r>
          </a:p>
          <a:p>
            <a:r>
              <a:rPr lang="en-US" sz="1400" dirty="0"/>
              <a:t>Mean = 0.06 	Median = 0.057	</a:t>
            </a:r>
          </a:p>
          <a:p>
            <a:r>
              <a:rPr lang="en-US" sz="1400" dirty="0"/>
              <a:t>Max = 0.125	3</a:t>
            </a:r>
            <a:r>
              <a:rPr lang="en-US" sz="1400" baseline="30000" dirty="0"/>
              <a:t>rd</a:t>
            </a:r>
            <a:r>
              <a:rPr lang="en-US" sz="1400" dirty="0"/>
              <a:t> Quartile = 0.068</a:t>
            </a:r>
          </a:p>
        </p:txBody>
      </p:sp>
    </p:spTree>
    <p:extLst>
      <p:ext uri="{BB962C8B-B14F-4D97-AF65-F5344CB8AC3E}">
        <p14:creationId xmlns:p14="http://schemas.microsoft.com/office/powerpoint/2010/main" val="428408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Median ABV for Each State</a:t>
            </a:r>
          </a:p>
        </p:txBody>
      </p:sp>
      <p:pic>
        <p:nvPicPr>
          <p:cNvPr id="10" name="Picture 9">
            <a:extLst>
              <a:ext uri="{FF2B5EF4-FFF2-40B4-BE49-F238E27FC236}">
                <a16:creationId xmlns:a16="http://schemas.microsoft.com/office/drawing/2014/main" id="{C42E6B60-E9D3-4F8E-82DA-B53AB402DF28}"/>
              </a:ext>
            </a:extLst>
          </p:cNvPr>
          <p:cNvPicPr>
            <a:picLocks noChangeAspect="1"/>
          </p:cNvPicPr>
          <p:nvPr/>
        </p:nvPicPr>
        <p:blipFill>
          <a:blip r:embed="rId3"/>
          <a:stretch>
            <a:fillRect/>
          </a:stretch>
        </p:blipFill>
        <p:spPr>
          <a:xfrm>
            <a:off x="0" y="1697651"/>
            <a:ext cx="9074531" cy="4450689"/>
          </a:xfrm>
          <a:prstGeom prst="rect">
            <a:avLst/>
          </a:prstGeom>
        </p:spPr>
      </p:pic>
      <p:sp>
        <p:nvSpPr>
          <p:cNvPr id="11" name="TextBox 10">
            <a:extLst>
              <a:ext uri="{FF2B5EF4-FFF2-40B4-BE49-F238E27FC236}">
                <a16:creationId xmlns:a16="http://schemas.microsoft.com/office/drawing/2014/main" id="{8933F6C0-88B4-4D44-AC34-EDB890032B78}"/>
              </a:ext>
            </a:extLst>
          </p:cNvPr>
          <p:cNvSpPr txBox="1"/>
          <p:nvPr/>
        </p:nvSpPr>
        <p:spPr>
          <a:xfrm>
            <a:off x="858129" y="5926796"/>
            <a:ext cx="3186332" cy="646331"/>
          </a:xfrm>
          <a:prstGeom prst="rect">
            <a:avLst/>
          </a:prstGeom>
          <a:solidFill>
            <a:schemeClr val="bg1"/>
          </a:solidFill>
        </p:spPr>
        <p:txBody>
          <a:bodyPr wrap="square" rtlCol="0">
            <a:spAutoFit/>
          </a:bodyPr>
          <a:lstStyle/>
          <a:p>
            <a:r>
              <a:rPr lang="en-US" dirty="0">
                <a:solidFill>
                  <a:srgbClr val="FF0000"/>
                </a:solidFill>
              </a:rPr>
              <a:t>Brewery with the max ABV beer was in KY ~ 12.5%</a:t>
            </a:r>
          </a:p>
        </p:txBody>
      </p:sp>
      <p:cxnSp>
        <p:nvCxnSpPr>
          <p:cNvPr id="13" name="Straight Arrow Connector 12">
            <a:extLst>
              <a:ext uri="{FF2B5EF4-FFF2-40B4-BE49-F238E27FC236}">
                <a16:creationId xmlns:a16="http://schemas.microsoft.com/office/drawing/2014/main" id="{76B13E36-B0B6-45A0-AB9F-866F6854C37A}"/>
              </a:ext>
            </a:extLst>
          </p:cNvPr>
          <p:cNvCxnSpPr>
            <a:cxnSpLocks/>
            <a:stCxn id="11" idx="0"/>
          </p:cNvCxnSpPr>
          <p:nvPr/>
        </p:nvCxnSpPr>
        <p:spPr>
          <a:xfrm flipV="1">
            <a:off x="2451295" y="3812345"/>
            <a:ext cx="2952610" cy="21144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64B0095-979C-40F0-A3DF-C8E8AE60A721}"/>
              </a:ext>
            </a:extLst>
          </p:cNvPr>
          <p:cNvSpPr txBox="1"/>
          <p:nvPr/>
        </p:nvSpPr>
        <p:spPr>
          <a:xfrm>
            <a:off x="3668455" y="1342430"/>
            <a:ext cx="3470900" cy="646331"/>
          </a:xfrm>
          <a:prstGeom prst="rect">
            <a:avLst/>
          </a:prstGeom>
          <a:solidFill>
            <a:schemeClr val="bg1"/>
          </a:solidFill>
        </p:spPr>
        <p:txBody>
          <a:bodyPr wrap="square" rtlCol="0">
            <a:spAutoFit/>
          </a:bodyPr>
          <a:lstStyle/>
          <a:p>
            <a:r>
              <a:rPr lang="en-US" dirty="0">
                <a:solidFill>
                  <a:srgbClr val="FF0000"/>
                </a:solidFill>
              </a:rPr>
              <a:t>Maine had the highest median ABV in the USA ~ 6.7%</a:t>
            </a:r>
          </a:p>
        </p:txBody>
      </p:sp>
      <p:cxnSp>
        <p:nvCxnSpPr>
          <p:cNvPr id="15" name="Straight Arrow Connector 14">
            <a:extLst>
              <a:ext uri="{FF2B5EF4-FFF2-40B4-BE49-F238E27FC236}">
                <a16:creationId xmlns:a16="http://schemas.microsoft.com/office/drawing/2014/main" id="{5B1878B0-28AB-4FE8-A56E-F7BBCF1623AD}"/>
              </a:ext>
            </a:extLst>
          </p:cNvPr>
          <p:cNvCxnSpPr>
            <a:cxnSpLocks/>
          </p:cNvCxnSpPr>
          <p:nvPr/>
        </p:nvCxnSpPr>
        <p:spPr>
          <a:xfrm>
            <a:off x="5439508" y="1988761"/>
            <a:ext cx="2157046" cy="5609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8FB4421-BA1C-479D-86EB-557F2C32AE6B}"/>
              </a:ext>
            </a:extLst>
          </p:cNvPr>
          <p:cNvSpPr txBox="1"/>
          <p:nvPr/>
        </p:nvSpPr>
        <p:spPr>
          <a:xfrm>
            <a:off x="6579045" y="5190364"/>
            <a:ext cx="2491803" cy="1200329"/>
          </a:xfrm>
          <a:prstGeom prst="rect">
            <a:avLst/>
          </a:prstGeom>
          <a:solidFill>
            <a:schemeClr val="bg1"/>
          </a:solidFill>
        </p:spPr>
        <p:txBody>
          <a:bodyPr wrap="square" rtlCol="0">
            <a:spAutoFit/>
          </a:bodyPr>
          <a:lstStyle/>
          <a:p>
            <a:r>
              <a:rPr lang="en-US" dirty="0">
                <a:solidFill>
                  <a:srgbClr val="FF0000"/>
                </a:solidFill>
              </a:rPr>
              <a:t>West Virginia, Georgia, and Florida high median ABV values.</a:t>
            </a:r>
          </a:p>
        </p:txBody>
      </p:sp>
      <p:cxnSp>
        <p:nvCxnSpPr>
          <p:cNvPr id="20" name="Straight Arrow Connector 19">
            <a:extLst>
              <a:ext uri="{FF2B5EF4-FFF2-40B4-BE49-F238E27FC236}">
                <a16:creationId xmlns:a16="http://schemas.microsoft.com/office/drawing/2014/main" id="{3AB32377-207C-4D42-93AB-CA913309CABE}"/>
              </a:ext>
            </a:extLst>
          </p:cNvPr>
          <p:cNvCxnSpPr>
            <a:cxnSpLocks/>
          </p:cNvCxnSpPr>
          <p:nvPr/>
        </p:nvCxnSpPr>
        <p:spPr>
          <a:xfrm flipH="1" flipV="1">
            <a:off x="6115987" y="4557010"/>
            <a:ext cx="1708960" cy="633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9C0F34D-A240-4512-90B0-C685A77FCC7E}"/>
              </a:ext>
            </a:extLst>
          </p:cNvPr>
          <p:cNvCxnSpPr>
            <a:cxnSpLocks/>
            <a:stCxn id="18" idx="0"/>
          </p:cNvCxnSpPr>
          <p:nvPr/>
        </p:nvCxnSpPr>
        <p:spPr>
          <a:xfrm flipH="1" flipV="1">
            <a:off x="6295869" y="3666322"/>
            <a:ext cx="1529078" cy="15240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A0BCE10-1E9C-4F02-B4DD-0A58D87196DB}"/>
              </a:ext>
            </a:extLst>
          </p:cNvPr>
          <p:cNvCxnSpPr>
            <a:cxnSpLocks/>
            <a:stCxn id="18" idx="0"/>
          </p:cNvCxnSpPr>
          <p:nvPr/>
        </p:nvCxnSpPr>
        <p:spPr>
          <a:xfrm flipH="1" flipV="1">
            <a:off x="6295869" y="5013046"/>
            <a:ext cx="1529078" cy="1773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15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Median IBU for Each State</a:t>
            </a:r>
          </a:p>
        </p:txBody>
      </p:sp>
      <p:pic>
        <p:nvPicPr>
          <p:cNvPr id="11" name="Picture 10">
            <a:extLst>
              <a:ext uri="{FF2B5EF4-FFF2-40B4-BE49-F238E27FC236}">
                <a16:creationId xmlns:a16="http://schemas.microsoft.com/office/drawing/2014/main" id="{7F24C48E-764D-48B6-B260-61B98D6DDFD7}"/>
              </a:ext>
            </a:extLst>
          </p:cNvPr>
          <p:cNvPicPr>
            <a:picLocks noChangeAspect="1"/>
          </p:cNvPicPr>
          <p:nvPr/>
        </p:nvPicPr>
        <p:blipFill>
          <a:blip r:embed="rId3"/>
          <a:stretch>
            <a:fillRect/>
          </a:stretch>
        </p:blipFill>
        <p:spPr>
          <a:xfrm>
            <a:off x="0" y="1667636"/>
            <a:ext cx="9070848" cy="4548327"/>
          </a:xfrm>
          <a:prstGeom prst="rect">
            <a:avLst/>
          </a:prstGeom>
        </p:spPr>
      </p:pic>
      <p:sp>
        <p:nvSpPr>
          <p:cNvPr id="16" name="TextBox 15">
            <a:extLst>
              <a:ext uri="{FF2B5EF4-FFF2-40B4-BE49-F238E27FC236}">
                <a16:creationId xmlns:a16="http://schemas.microsoft.com/office/drawing/2014/main" id="{6B3B1E2F-59B4-4273-B94B-E08105BB48E0}"/>
              </a:ext>
            </a:extLst>
          </p:cNvPr>
          <p:cNvSpPr txBox="1"/>
          <p:nvPr/>
        </p:nvSpPr>
        <p:spPr>
          <a:xfrm>
            <a:off x="3668455" y="1342430"/>
            <a:ext cx="3470900" cy="646331"/>
          </a:xfrm>
          <a:prstGeom prst="rect">
            <a:avLst/>
          </a:prstGeom>
          <a:solidFill>
            <a:schemeClr val="bg1"/>
          </a:solidFill>
        </p:spPr>
        <p:txBody>
          <a:bodyPr wrap="square" rtlCol="0">
            <a:spAutoFit/>
          </a:bodyPr>
          <a:lstStyle/>
          <a:p>
            <a:r>
              <a:rPr lang="en-US" dirty="0">
                <a:solidFill>
                  <a:srgbClr val="FF0000"/>
                </a:solidFill>
              </a:rPr>
              <a:t>Maine had the highest IBU median in the USA ~ 61</a:t>
            </a:r>
          </a:p>
        </p:txBody>
      </p:sp>
      <p:cxnSp>
        <p:nvCxnSpPr>
          <p:cNvPr id="17" name="Straight Arrow Connector 16">
            <a:extLst>
              <a:ext uri="{FF2B5EF4-FFF2-40B4-BE49-F238E27FC236}">
                <a16:creationId xmlns:a16="http://schemas.microsoft.com/office/drawing/2014/main" id="{589EB742-CE73-4015-B620-14283A058570}"/>
              </a:ext>
            </a:extLst>
          </p:cNvPr>
          <p:cNvCxnSpPr>
            <a:cxnSpLocks/>
          </p:cNvCxnSpPr>
          <p:nvPr/>
        </p:nvCxnSpPr>
        <p:spPr>
          <a:xfrm>
            <a:off x="5439508" y="1988761"/>
            <a:ext cx="2063261" cy="6463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A1E260D-BB63-4EE1-BFD1-4A2782F13FD3}"/>
              </a:ext>
            </a:extLst>
          </p:cNvPr>
          <p:cNvSpPr txBox="1"/>
          <p:nvPr/>
        </p:nvSpPr>
        <p:spPr>
          <a:xfrm>
            <a:off x="6579045" y="5190364"/>
            <a:ext cx="2491803" cy="1200329"/>
          </a:xfrm>
          <a:prstGeom prst="rect">
            <a:avLst/>
          </a:prstGeom>
          <a:solidFill>
            <a:schemeClr val="bg1"/>
          </a:solidFill>
        </p:spPr>
        <p:txBody>
          <a:bodyPr wrap="square" rtlCol="0">
            <a:spAutoFit/>
          </a:bodyPr>
          <a:lstStyle/>
          <a:p>
            <a:r>
              <a:rPr lang="en-US" dirty="0">
                <a:solidFill>
                  <a:srgbClr val="FF0000"/>
                </a:solidFill>
              </a:rPr>
              <a:t>West Virginia, Georgia, and Florida high median IBU values.</a:t>
            </a:r>
          </a:p>
        </p:txBody>
      </p:sp>
      <p:cxnSp>
        <p:nvCxnSpPr>
          <p:cNvPr id="29" name="Straight Arrow Connector 28">
            <a:extLst>
              <a:ext uri="{FF2B5EF4-FFF2-40B4-BE49-F238E27FC236}">
                <a16:creationId xmlns:a16="http://schemas.microsoft.com/office/drawing/2014/main" id="{DCCADA37-DB63-4D1D-8301-4D7C047F4EB0}"/>
              </a:ext>
            </a:extLst>
          </p:cNvPr>
          <p:cNvCxnSpPr>
            <a:cxnSpLocks/>
          </p:cNvCxnSpPr>
          <p:nvPr/>
        </p:nvCxnSpPr>
        <p:spPr>
          <a:xfrm flipH="1" flipV="1">
            <a:off x="6115987" y="4557010"/>
            <a:ext cx="1708960" cy="633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8068CD5-3D22-4CDC-83F8-B70BAA07669B}"/>
              </a:ext>
            </a:extLst>
          </p:cNvPr>
          <p:cNvCxnSpPr>
            <a:cxnSpLocks/>
          </p:cNvCxnSpPr>
          <p:nvPr/>
        </p:nvCxnSpPr>
        <p:spPr>
          <a:xfrm flipH="1" flipV="1">
            <a:off x="6295869" y="3666322"/>
            <a:ext cx="1529078" cy="15240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6CC099E-FFF0-4F34-9E99-E98D6FCC3F62}"/>
              </a:ext>
            </a:extLst>
          </p:cNvPr>
          <p:cNvCxnSpPr>
            <a:cxnSpLocks/>
          </p:cNvCxnSpPr>
          <p:nvPr/>
        </p:nvCxnSpPr>
        <p:spPr>
          <a:xfrm flipH="1" flipV="1">
            <a:off x="6295869" y="5013046"/>
            <a:ext cx="1529078" cy="1773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7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600FDA-D2CB-4F5A-8A28-FD3969791200}"/>
              </a:ext>
            </a:extLst>
          </p:cNvPr>
          <p:cNvPicPr>
            <a:picLocks noChangeAspect="1"/>
          </p:cNvPicPr>
          <p:nvPr/>
        </p:nvPicPr>
        <p:blipFill rotWithShape="1">
          <a:blip r:embed="rId3"/>
          <a:srcRect/>
          <a:stretch/>
        </p:blipFill>
        <p:spPr>
          <a:xfrm>
            <a:off x="511300" y="1371600"/>
            <a:ext cx="8121399" cy="5029200"/>
          </a:xfrm>
          <a:prstGeom prst="rect">
            <a:avLst/>
          </a:prstGeom>
        </p:spPr>
      </p:pic>
      <p:sp>
        <p:nvSpPr>
          <p:cNvPr id="11" name="Title 1">
            <a:extLst>
              <a:ext uri="{FF2B5EF4-FFF2-40B4-BE49-F238E27FC236}">
                <a16:creationId xmlns:a16="http://schemas.microsoft.com/office/drawing/2014/main" id="{DFA6AEB9-FEC6-419B-8D52-647546CE47D6}"/>
              </a:ext>
            </a:extLst>
          </p:cNvPr>
          <p:cNvSpPr>
            <a:spLocks noGrp="1"/>
          </p:cNvSpPr>
          <p:nvPr>
            <p:ph type="title"/>
          </p:nvPr>
        </p:nvSpPr>
        <p:spPr>
          <a:xfrm>
            <a:off x="457200" y="228600"/>
            <a:ext cx="8229600" cy="1143000"/>
          </a:xfrm>
        </p:spPr>
        <p:txBody>
          <a:bodyPr/>
          <a:lstStyle/>
          <a:p>
            <a:r>
              <a:rPr lang="en-US" dirty="0"/>
              <a:t>IBU vs ABV</a:t>
            </a:r>
          </a:p>
        </p:txBody>
      </p:sp>
      <p:sp>
        <p:nvSpPr>
          <p:cNvPr id="13" name="Oval 12">
            <a:extLst>
              <a:ext uri="{FF2B5EF4-FFF2-40B4-BE49-F238E27FC236}">
                <a16:creationId xmlns:a16="http://schemas.microsoft.com/office/drawing/2014/main" id="{4CF017A3-2A01-4BF8-8C5B-762D0D1405D0}"/>
              </a:ext>
            </a:extLst>
          </p:cNvPr>
          <p:cNvSpPr/>
          <p:nvPr/>
        </p:nvSpPr>
        <p:spPr>
          <a:xfrm>
            <a:off x="2110154" y="3699803"/>
            <a:ext cx="98474" cy="1125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D146F53-C702-467C-96E7-D831EFAFEF3A}"/>
              </a:ext>
            </a:extLst>
          </p:cNvPr>
          <p:cNvSpPr/>
          <p:nvPr/>
        </p:nvSpPr>
        <p:spPr>
          <a:xfrm>
            <a:off x="1980223" y="4217963"/>
            <a:ext cx="98474" cy="1125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2B6A544-D79A-43A9-9C78-0BA911FAA517}"/>
              </a:ext>
            </a:extLst>
          </p:cNvPr>
          <p:cNvSpPr/>
          <p:nvPr/>
        </p:nvSpPr>
        <p:spPr>
          <a:xfrm>
            <a:off x="1827649" y="4217963"/>
            <a:ext cx="98474" cy="1125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78FB42A-8C86-41C4-814B-8AC1BCCB35CF}"/>
              </a:ext>
            </a:extLst>
          </p:cNvPr>
          <p:cNvSpPr/>
          <p:nvPr/>
        </p:nvSpPr>
        <p:spPr>
          <a:xfrm>
            <a:off x="2839329" y="4217963"/>
            <a:ext cx="98474" cy="11254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81BAE5-5C25-4645-B1F2-3DF65230A575}"/>
              </a:ext>
            </a:extLst>
          </p:cNvPr>
          <p:cNvSpPr/>
          <p:nvPr/>
        </p:nvSpPr>
        <p:spPr>
          <a:xfrm>
            <a:off x="2311302" y="4161692"/>
            <a:ext cx="98474" cy="11254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E360810-9EDC-4DF5-BDA3-61AF3912F213}"/>
              </a:ext>
            </a:extLst>
          </p:cNvPr>
          <p:cNvSpPr/>
          <p:nvPr/>
        </p:nvSpPr>
        <p:spPr>
          <a:xfrm>
            <a:off x="2283904" y="4149606"/>
            <a:ext cx="98474" cy="11254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BA78FBA-B98F-4E0E-AC91-27D33CF9EE39}"/>
              </a:ext>
            </a:extLst>
          </p:cNvPr>
          <p:cNvSpPr/>
          <p:nvPr/>
        </p:nvSpPr>
        <p:spPr>
          <a:xfrm>
            <a:off x="2308577" y="4205877"/>
            <a:ext cx="98474" cy="11254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998D56-2704-43EC-9809-677B315A453B}"/>
              </a:ext>
            </a:extLst>
          </p:cNvPr>
          <p:cNvSpPr/>
          <p:nvPr/>
        </p:nvSpPr>
        <p:spPr>
          <a:xfrm>
            <a:off x="2132064" y="4093335"/>
            <a:ext cx="98474" cy="11254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3426471-9809-4850-BB11-1C913870F645}"/>
              </a:ext>
            </a:extLst>
          </p:cNvPr>
          <p:cNvSpPr/>
          <p:nvPr/>
        </p:nvSpPr>
        <p:spPr>
          <a:xfrm>
            <a:off x="2185990" y="4161692"/>
            <a:ext cx="98474" cy="11254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D24069B-46F7-4E3D-A941-F546DE94C1C3}"/>
              </a:ext>
            </a:extLst>
          </p:cNvPr>
          <p:cNvSpPr/>
          <p:nvPr/>
        </p:nvSpPr>
        <p:spPr>
          <a:xfrm>
            <a:off x="2069461" y="4304351"/>
            <a:ext cx="98474" cy="11254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204FD5B-6FAE-4761-B2AF-B67CC63D4D81}"/>
              </a:ext>
            </a:extLst>
          </p:cNvPr>
          <p:cNvSpPr/>
          <p:nvPr/>
        </p:nvSpPr>
        <p:spPr>
          <a:xfrm>
            <a:off x="2123387" y="4474599"/>
            <a:ext cx="98474" cy="11254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BBC4180-83F3-4C99-9639-2C613D922870}"/>
              </a:ext>
            </a:extLst>
          </p:cNvPr>
          <p:cNvSpPr/>
          <p:nvPr/>
        </p:nvSpPr>
        <p:spPr>
          <a:xfrm>
            <a:off x="1824924" y="4276215"/>
            <a:ext cx="98474" cy="11254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3C4E06D-3403-445E-95D1-8C7BCF15DF50}"/>
              </a:ext>
            </a:extLst>
          </p:cNvPr>
          <p:cNvSpPr/>
          <p:nvPr/>
        </p:nvSpPr>
        <p:spPr>
          <a:xfrm>
            <a:off x="1607438" y="4416529"/>
            <a:ext cx="98474" cy="11254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273996D-2F4D-422F-B89E-A8AF768BA677}"/>
              </a:ext>
            </a:extLst>
          </p:cNvPr>
          <p:cNvSpPr/>
          <p:nvPr/>
        </p:nvSpPr>
        <p:spPr>
          <a:xfrm>
            <a:off x="1831261" y="5545643"/>
            <a:ext cx="98474" cy="11254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89899DA-B2A4-4FA0-8A52-2EFC345B3914}"/>
              </a:ext>
            </a:extLst>
          </p:cNvPr>
          <p:cNvSpPr/>
          <p:nvPr/>
        </p:nvSpPr>
        <p:spPr>
          <a:xfrm>
            <a:off x="2082135" y="4122188"/>
            <a:ext cx="98474" cy="11254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47DAAF9-C44C-417E-90C9-34E6806476FF}"/>
              </a:ext>
            </a:extLst>
          </p:cNvPr>
          <p:cNvSpPr/>
          <p:nvPr/>
        </p:nvSpPr>
        <p:spPr>
          <a:xfrm>
            <a:off x="3701866" y="3812345"/>
            <a:ext cx="98474" cy="11254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AD017A5-8466-47FC-8A35-BEC220F8917B}"/>
              </a:ext>
            </a:extLst>
          </p:cNvPr>
          <p:cNvSpPr/>
          <p:nvPr/>
        </p:nvSpPr>
        <p:spPr>
          <a:xfrm>
            <a:off x="2685281" y="2446243"/>
            <a:ext cx="98474" cy="11254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52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1000"/>
                                        <p:tgtEl>
                                          <p:spTgt spid="22"/>
                                        </p:tgtEl>
                                      </p:cBhvr>
                                    </p:animEffect>
                                    <p:anim calcmode="lin" valueType="num">
                                      <p:cBhvr>
                                        <p:cTn id="53" dur="1000" fill="hold"/>
                                        <p:tgtEl>
                                          <p:spTgt spid="22"/>
                                        </p:tgtEl>
                                        <p:attrNameLst>
                                          <p:attrName>ppt_x</p:attrName>
                                        </p:attrNameLst>
                                      </p:cBhvr>
                                      <p:tavLst>
                                        <p:tav tm="0">
                                          <p:val>
                                            <p:strVal val="#ppt_x"/>
                                          </p:val>
                                        </p:tav>
                                        <p:tav tm="100000">
                                          <p:val>
                                            <p:strVal val="#ppt_x"/>
                                          </p:val>
                                        </p:tav>
                                      </p:tavLst>
                                    </p:anim>
                                    <p:anim calcmode="lin" valueType="num">
                                      <p:cBhvr>
                                        <p:cTn id="54" dur="1000" fill="hold"/>
                                        <p:tgtEl>
                                          <p:spTgt spid="2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1000"/>
                                        <p:tgtEl>
                                          <p:spTgt spid="23"/>
                                        </p:tgtEl>
                                      </p:cBhvr>
                                    </p:animEffect>
                                    <p:anim calcmode="lin" valueType="num">
                                      <p:cBhvr>
                                        <p:cTn id="58" dur="1000" fill="hold"/>
                                        <p:tgtEl>
                                          <p:spTgt spid="23"/>
                                        </p:tgtEl>
                                        <p:attrNameLst>
                                          <p:attrName>ppt_x</p:attrName>
                                        </p:attrNameLst>
                                      </p:cBhvr>
                                      <p:tavLst>
                                        <p:tav tm="0">
                                          <p:val>
                                            <p:strVal val="#ppt_x"/>
                                          </p:val>
                                        </p:tav>
                                        <p:tav tm="100000">
                                          <p:val>
                                            <p:strVal val="#ppt_x"/>
                                          </p:val>
                                        </p:tav>
                                      </p:tavLst>
                                    </p:anim>
                                    <p:anim calcmode="lin" valueType="num">
                                      <p:cBhvr>
                                        <p:cTn id="59" dur="1000" fill="hold"/>
                                        <p:tgtEl>
                                          <p:spTgt spid="2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anim calcmode="lin" valueType="num">
                                      <p:cBhvr>
                                        <p:cTn id="63" dur="1000" fill="hold"/>
                                        <p:tgtEl>
                                          <p:spTgt spid="24"/>
                                        </p:tgtEl>
                                        <p:attrNameLst>
                                          <p:attrName>ppt_x</p:attrName>
                                        </p:attrNameLst>
                                      </p:cBhvr>
                                      <p:tavLst>
                                        <p:tav tm="0">
                                          <p:val>
                                            <p:strVal val="#ppt_x"/>
                                          </p:val>
                                        </p:tav>
                                        <p:tav tm="100000">
                                          <p:val>
                                            <p:strVal val="#ppt_x"/>
                                          </p:val>
                                        </p:tav>
                                      </p:tavLst>
                                    </p:anim>
                                    <p:anim calcmode="lin" valueType="num">
                                      <p:cBhvr>
                                        <p:cTn id="64" dur="1000" fill="hold"/>
                                        <p:tgtEl>
                                          <p:spTgt spid="2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1000"/>
                                        <p:tgtEl>
                                          <p:spTgt spid="26"/>
                                        </p:tgtEl>
                                      </p:cBhvr>
                                    </p:animEffect>
                                    <p:anim calcmode="lin" valueType="num">
                                      <p:cBhvr>
                                        <p:cTn id="73" dur="1000" fill="hold"/>
                                        <p:tgtEl>
                                          <p:spTgt spid="26"/>
                                        </p:tgtEl>
                                        <p:attrNameLst>
                                          <p:attrName>ppt_x</p:attrName>
                                        </p:attrNameLst>
                                      </p:cBhvr>
                                      <p:tavLst>
                                        <p:tav tm="0">
                                          <p:val>
                                            <p:strVal val="#ppt_x"/>
                                          </p:val>
                                        </p:tav>
                                        <p:tav tm="100000">
                                          <p:val>
                                            <p:strVal val="#ppt_x"/>
                                          </p:val>
                                        </p:tav>
                                      </p:tavLst>
                                    </p:anim>
                                    <p:anim calcmode="lin" valueType="num">
                                      <p:cBhvr>
                                        <p:cTn id="74" dur="1000" fill="hold"/>
                                        <p:tgtEl>
                                          <p:spTgt spid="2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1000"/>
                                        <p:tgtEl>
                                          <p:spTgt spid="30"/>
                                        </p:tgtEl>
                                      </p:cBhvr>
                                    </p:animEffect>
                                    <p:anim calcmode="lin" valueType="num">
                                      <p:cBhvr>
                                        <p:cTn id="78" dur="1000" fill="hold"/>
                                        <p:tgtEl>
                                          <p:spTgt spid="30"/>
                                        </p:tgtEl>
                                        <p:attrNameLst>
                                          <p:attrName>ppt_x</p:attrName>
                                        </p:attrNameLst>
                                      </p:cBhvr>
                                      <p:tavLst>
                                        <p:tav tm="0">
                                          <p:val>
                                            <p:strVal val="#ppt_x"/>
                                          </p:val>
                                        </p:tav>
                                        <p:tav tm="100000">
                                          <p:val>
                                            <p:strVal val="#ppt_x"/>
                                          </p:val>
                                        </p:tav>
                                      </p:tavLst>
                                    </p:anim>
                                    <p:anim calcmode="lin" valueType="num">
                                      <p:cBhvr>
                                        <p:cTn id="79" dur="1000" fill="hold"/>
                                        <p:tgtEl>
                                          <p:spTgt spid="30"/>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1000"/>
                                        <p:tgtEl>
                                          <p:spTgt spid="31"/>
                                        </p:tgtEl>
                                      </p:cBhvr>
                                    </p:animEffect>
                                    <p:anim calcmode="lin" valueType="num">
                                      <p:cBhvr>
                                        <p:cTn id="83" dur="1000" fill="hold"/>
                                        <p:tgtEl>
                                          <p:spTgt spid="31"/>
                                        </p:tgtEl>
                                        <p:attrNameLst>
                                          <p:attrName>ppt_x</p:attrName>
                                        </p:attrNameLst>
                                      </p:cBhvr>
                                      <p:tavLst>
                                        <p:tav tm="0">
                                          <p:val>
                                            <p:strVal val="#ppt_x"/>
                                          </p:val>
                                        </p:tav>
                                        <p:tav tm="100000">
                                          <p:val>
                                            <p:strVal val="#ppt_x"/>
                                          </p:val>
                                        </p:tav>
                                      </p:tavLst>
                                    </p:anim>
                                    <p:anim calcmode="lin" valueType="num">
                                      <p:cBhvr>
                                        <p:cTn id="84" dur="1000" fill="hold"/>
                                        <p:tgtEl>
                                          <p:spTgt spid="3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1000"/>
                                        <p:tgtEl>
                                          <p:spTgt spid="32"/>
                                        </p:tgtEl>
                                      </p:cBhvr>
                                    </p:animEffect>
                                    <p:anim calcmode="lin" valueType="num">
                                      <p:cBhvr>
                                        <p:cTn id="88" dur="1000" fill="hold"/>
                                        <p:tgtEl>
                                          <p:spTgt spid="32"/>
                                        </p:tgtEl>
                                        <p:attrNameLst>
                                          <p:attrName>ppt_x</p:attrName>
                                        </p:attrNameLst>
                                      </p:cBhvr>
                                      <p:tavLst>
                                        <p:tav tm="0">
                                          <p:val>
                                            <p:strVal val="#ppt_x"/>
                                          </p:val>
                                        </p:tav>
                                        <p:tav tm="100000">
                                          <p:val>
                                            <p:strVal val="#ppt_x"/>
                                          </p:val>
                                        </p:tav>
                                      </p:tavLst>
                                    </p:anim>
                                    <p:anim calcmode="lin" valueType="num">
                                      <p:cBhvr>
                                        <p:cTn id="8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30" grpId="0" animBg="1"/>
      <p:bldP spid="31"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5315</TotalTime>
  <Words>710</Words>
  <Application>Microsoft Office PowerPoint</Application>
  <PresentationFormat>On-screen Show (4:3)</PresentationFormat>
  <Paragraphs>81</Paragraphs>
  <Slides>9</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1_Body Slides</vt:lpstr>
      <vt:lpstr>Case Study 1</vt:lpstr>
      <vt:lpstr>Overview</vt:lpstr>
      <vt:lpstr>American Beer Consumption</vt:lpstr>
      <vt:lpstr>American Brewery Distribution</vt:lpstr>
      <vt:lpstr>IBU vs ABV</vt:lpstr>
      <vt:lpstr>Median ABV for Each State</vt:lpstr>
      <vt:lpstr>Median IBU for Each State</vt:lpstr>
      <vt:lpstr>IBU vs ABV</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Jerrica Hudson</cp:lastModifiedBy>
  <cp:revision>34</cp:revision>
  <dcterms:created xsi:type="dcterms:W3CDTF">2019-09-23T08:00:29Z</dcterms:created>
  <dcterms:modified xsi:type="dcterms:W3CDTF">2022-03-05T06:49:43Z</dcterms:modified>
</cp:coreProperties>
</file>