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wmf" ContentType="image/x-wm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10.wmf" ContentType="image/x-wmf"/>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6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75320"/>
            <a:ext cx="2710800" cy="390960"/>
          </a:xfrm>
          <a:prstGeom prst="rect">
            <a:avLst/>
          </a:prstGeom>
          <a:solidFill>
            <a:srgbClr val="1f4e79"/>
          </a:solidFill>
          <a:ln>
            <a:noFill/>
          </a:ln>
        </p:spPr>
        <p:style>
          <a:lnRef idx="0"/>
          <a:fillRef idx="0"/>
          <a:effectRef idx="0"/>
          <a:fontRef idx="minor"/>
        </p:style>
      </p:sp>
      <p:sp>
        <p:nvSpPr>
          <p:cNvPr id="1" name="CustomShape 2" hidden="1"/>
          <p:cNvSpPr/>
          <p:nvPr/>
        </p:nvSpPr>
        <p:spPr>
          <a:xfrm>
            <a:off x="2421720" y="6311880"/>
            <a:ext cx="6721920" cy="554400"/>
          </a:xfrm>
          <a:custGeom>
            <a:avLst/>
            <a:gdLst/>
            <a:ahLst/>
            <a:rect l="l" t="t" r="r" b="b"/>
            <a:pathLst>
              <a:path w="6722434" h="554758">
                <a:moveTo>
                  <a:pt x="212651" y="10632"/>
                </a:moveTo>
                <a:lnTo>
                  <a:pt x="6722434" y="0"/>
                </a:lnTo>
                <a:lnTo>
                  <a:pt x="6722434" y="554758"/>
                </a:lnTo>
                <a:lnTo>
                  <a:pt x="0" y="554758"/>
                </a:lnTo>
                <a:lnTo>
                  <a:pt x="212651" y="10632"/>
                </a:lnTo>
                <a:close/>
              </a:path>
            </a:pathLst>
          </a:custGeom>
          <a:solidFill>
            <a:srgbClr val="fabe00"/>
          </a:solidFill>
          <a:ln>
            <a:noFill/>
          </a:ln>
        </p:spPr>
        <p:style>
          <a:lnRef idx="0"/>
          <a:fillRef idx="0"/>
          <a:effectRef idx="0"/>
          <a:fontRef idx="minor"/>
        </p:style>
      </p:sp>
      <p:sp>
        <p:nvSpPr>
          <p:cNvPr id="2" name="CustomShape 3" hidden="1"/>
          <p:cNvSpPr/>
          <p:nvPr/>
        </p:nvSpPr>
        <p:spPr>
          <a:xfrm>
            <a:off x="6324120" y="80280"/>
            <a:ext cx="1788120" cy="765360"/>
          </a:xfrm>
          <a:custGeom>
            <a:avLst/>
            <a:gdLst/>
            <a:ahLst/>
            <a:rect l="0" t="0" r="r" b="b"/>
            <a:pathLst>
              <a:path w="4969" h="2128">
                <a:moveTo>
                  <a:pt x="443" y="0"/>
                </a:moveTo>
                <a:lnTo>
                  <a:pt x="443" y="0"/>
                </a:lnTo>
                <a:lnTo>
                  <a:pt x="420" y="1"/>
                </a:lnTo>
                <a:lnTo>
                  <a:pt x="397" y="2"/>
                </a:lnTo>
                <a:lnTo>
                  <a:pt x="374" y="5"/>
                </a:lnTo>
                <a:lnTo>
                  <a:pt x="351" y="10"/>
                </a:lnTo>
                <a:lnTo>
                  <a:pt x="328" y="15"/>
                </a:lnTo>
                <a:lnTo>
                  <a:pt x="306" y="22"/>
                </a:lnTo>
                <a:lnTo>
                  <a:pt x="284" y="29"/>
                </a:lnTo>
                <a:lnTo>
                  <a:pt x="263" y="38"/>
                </a:lnTo>
                <a:lnTo>
                  <a:pt x="242" y="48"/>
                </a:lnTo>
                <a:lnTo>
                  <a:pt x="222" y="59"/>
                </a:lnTo>
                <a:lnTo>
                  <a:pt x="202" y="71"/>
                </a:lnTo>
                <a:lnTo>
                  <a:pt x="183" y="85"/>
                </a:lnTo>
                <a:lnTo>
                  <a:pt x="164" y="99"/>
                </a:lnTo>
                <a:lnTo>
                  <a:pt x="147" y="114"/>
                </a:lnTo>
                <a:lnTo>
                  <a:pt x="130" y="130"/>
                </a:lnTo>
                <a:lnTo>
                  <a:pt x="114" y="147"/>
                </a:lnTo>
                <a:lnTo>
                  <a:pt x="99" y="164"/>
                </a:lnTo>
                <a:lnTo>
                  <a:pt x="85" y="183"/>
                </a:lnTo>
                <a:lnTo>
                  <a:pt x="71" y="202"/>
                </a:lnTo>
                <a:lnTo>
                  <a:pt x="59" y="221"/>
                </a:lnTo>
                <a:lnTo>
                  <a:pt x="48" y="242"/>
                </a:lnTo>
                <a:lnTo>
                  <a:pt x="38" y="263"/>
                </a:lnTo>
                <a:lnTo>
                  <a:pt x="29" y="284"/>
                </a:lnTo>
                <a:lnTo>
                  <a:pt x="22" y="306"/>
                </a:lnTo>
                <a:lnTo>
                  <a:pt x="15" y="328"/>
                </a:lnTo>
                <a:lnTo>
                  <a:pt x="10" y="351"/>
                </a:lnTo>
                <a:lnTo>
                  <a:pt x="5" y="374"/>
                </a:lnTo>
                <a:lnTo>
                  <a:pt x="2" y="397"/>
                </a:lnTo>
                <a:lnTo>
                  <a:pt x="1" y="420"/>
                </a:lnTo>
                <a:lnTo>
                  <a:pt x="0" y="443"/>
                </a:lnTo>
                <a:lnTo>
                  <a:pt x="0" y="1683"/>
                </a:lnTo>
                <a:lnTo>
                  <a:pt x="0" y="1683"/>
                </a:lnTo>
                <a:lnTo>
                  <a:pt x="1" y="1706"/>
                </a:lnTo>
                <a:lnTo>
                  <a:pt x="2" y="1729"/>
                </a:lnTo>
                <a:lnTo>
                  <a:pt x="5" y="1752"/>
                </a:lnTo>
                <a:lnTo>
                  <a:pt x="10" y="1775"/>
                </a:lnTo>
                <a:lnTo>
                  <a:pt x="15" y="1798"/>
                </a:lnTo>
                <a:lnTo>
                  <a:pt x="22" y="1820"/>
                </a:lnTo>
                <a:lnTo>
                  <a:pt x="29" y="1842"/>
                </a:lnTo>
                <a:lnTo>
                  <a:pt x="38" y="1863"/>
                </a:lnTo>
                <a:lnTo>
                  <a:pt x="48" y="1884"/>
                </a:lnTo>
                <a:lnTo>
                  <a:pt x="59" y="1905"/>
                </a:lnTo>
                <a:lnTo>
                  <a:pt x="71" y="1924"/>
                </a:lnTo>
                <a:lnTo>
                  <a:pt x="85" y="1943"/>
                </a:lnTo>
                <a:lnTo>
                  <a:pt x="99" y="1962"/>
                </a:lnTo>
                <a:lnTo>
                  <a:pt x="114" y="1979"/>
                </a:lnTo>
                <a:lnTo>
                  <a:pt x="130" y="1996"/>
                </a:lnTo>
                <a:lnTo>
                  <a:pt x="147" y="2012"/>
                </a:lnTo>
                <a:lnTo>
                  <a:pt x="164" y="2027"/>
                </a:lnTo>
                <a:lnTo>
                  <a:pt x="183" y="2041"/>
                </a:lnTo>
                <a:lnTo>
                  <a:pt x="202" y="2055"/>
                </a:lnTo>
                <a:lnTo>
                  <a:pt x="222" y="2067"/>
                </a:lnTo>
                <a:lnTo>
                  <a:pt x="242" y="2078"/>
                </a:lnTo>
                <a:lnTo>
                  <a:pt x="263" y="2088"/>
                </a:lnTo>
                <a:lnTo>
                  <a:pt x="284" y="2097"/>
                </a:lnTo>
                <a:lnTo>
                  <a:pt x="306" y="2104"/>
                </a:lnTo>
                <a:lnTo>
                  <a:pt x="328" y="2111"/>
                </a:lnTo>
                <a:lnTo>
                  <a:pt x="351" y="2116"/>
                </a:lnTo>
                <a:lnTo>
                  <a:pt x="374" y="2121"/>
                </a:lnTo>
                <a:lnTo>
                  <a:pt x="397" y="2124"/>
                </a:lnTo>
                <a:lnTo>
                  <a:pt x="420" y="2125"/>
                </a:lnTo>
                <a:lnTo>
                  <a:pt x="443" y="2126"/>
                </a:lnTo>
                <a:lnTo>
                  <a:pt x="4524" y="2127"/>
                </a:lnTo>
                <a:lnTo>
                  <a:pt x="4524" y="2127"/>
                </a:lnTo>
                <a:lnTo>
                  <a:pt x="4547" y="2126"/>
                </a:lnTo>
                <a:lnTo>
                  <a:pt x="4570" y="2125"/>
                </a:lnTo>
                <a:lnTo>
                  <a:pt x="4593" y="2122"/>
                </a:lnTo>
                <a:lnTo>
                  <a:pt x="4616" y="2117"/>
                </a:lnTo>
                <a:lnTo>
                  <a:pt x="4639" y="2112"/>
                </a:lnTo>
                <a:lnTo>
                  <a:pt x="4661" y="2105"/>
                </a:lnTo>
                <a:lnTo>
                  <a:pt x="4683" y="2098"/>
                </a:lnTo>
                <a:lnTo>
                  <a:pt x="4704" y="2089"/>
                </a:lnTo>
                <a:lnTo>
                  <a:pt x="4725" y="2079"/>
                </a:lnTo>
                <a:lnTo>
                  <a:pt x="4746" y="2068"/>
                </a:lnTo>
                <a:lnTo>
                  <a:pt x="4765" y="2056"/>
                </a:lnTo>
                <a:lnTo>
                  <a:pt x="4784" y="2042"/>
                </a:lnTo>
                <a:lnTo>
                  <a:pt x="4803" y="2028"/>
                </a:lnTo>
                <a:lnTo>
                  <a:pt x="4820" y="2013"/>
                </a:lnTo>
                <a:lnTo>
                  <a:pt x="4837" y="1997"/>
                </a:lnTo>
                <a:lnTo>
                  <a:pt x="4853" y="1980"/>
                </a:lnTo>
                <a:lnTo>
                  <a:pt x="4868" y="1963"/>
                </a:lnTo>
                <a:lnTo>
                  <a:pt x="4882" y="1944"/>
                </a:lnTo>
                <a:lnTo>
                  <a:pt x="4896" y="1925"/>
                </a:lnTo>
                <a:lnTo>
                  <a:pt x="4908" y="1905"/>
                </a:lnTo>
                <a:lnTo>
                  <a:pt x="4919" y="1885"/>
                </a:lnTo>
                <a:lnTo>
                  <a:pt x="4929" y="1864"/>
                </a:lnTo>
                <a:lnTo>
                  <a:pt x="4938" y="1843"/>
                </a:lnTo>
                <a:lnTo>
                  <a:pt x="4945" y="1821"/>
                </a:lnTo>
                <a:lnTo>
                  <a:pt x="4952" y="1799"/>
                </a:lnTo>
                <a:lnTo>
                  <a:pt x="4957" y="1776"/>
                </a:lnTo>
                <a:lnTo>
                  <a:pt x="4962" y="1753"/>
                </a:lnTo>
                <a:lnTo>
                  <a:pt x="4965" y="1730"/>
                </a:lnTo>
                <a:lnTo>
                  <a:pt x="4966" y="1707"/>
                </a:lnTo>
                <a:lnTo>
                  <a:pt x="4967" y="1684"/>
                </a:lnTo>
                <a:lnTo>
                  <a:pt x="4968" y="443"/>
                </a:lnTo>
                <a:lnTo>
                  <a:pt x="4968" y="443"/>
                </a:lnTo>
                <a:lnTo>
                  <a:pt x="4967" y="420"/>
                </a:lnTo>
                <a:lnTo>
                  <a:pt x="4966" y="397"/>
                </a:lnTo>
                <a:lnTo>
                  <a:pt x="4963" y="374"/>
                </a:lnTo>
                <a:lnTo>
                  <a:pt x="4958" y="351"/>
                </a:lnTo>
                <a:lnTo>
                  <a:pt x="4953" y="328"/>
                </a:lnTo>
                <a:lnTo>
                  <a:pt x="4946" y="306"/>
                </a:lnTo>
                <a:lnTo>
                  <a:pt x="4939" y="284"/>
                </a:lnTo>
                <a:lnTo>
                  <a:pt x="4930" y="263"/>
                </a:lnTo>
                <a:lnTo>
                  <a:pt x="4920" y="242"/>
                </a:lnTo>
                <a:lnTo>
                  <a:pt x="4909" y="222"/>
                </a:lnTo>
                <a:lnTo>
                  <a:pt x="4897" y="202"/>
                </a:lnTo>
                <a:lnTo>
                  <a:pt x="4883" y="183"/>
                </a:lnTo>
                <a:lnTo>
                  <a:pt x="4869" y="164"/>
                </a:lnTo>
                <a:lnTo>
                  <a:pt x="4854" y="147"/>
                </a:lnTo>
                <a:lnTo>
                  <a:pt x="4838" y="130"/>
                </a:lnTo>
                <a:lnTo>
                  <a:pt x="4821" y="114"/>
                </a:lnTo>
                <a:lnTo>
                  <a:pt x="4804" y="99"/>
                </a:lnTo>
                <a:lnTo>
                  <a:pt x="4785" y="85"/>
                </a:lnTo>
                <a:lnTo>
                  <a:pt x="4766" y="71"/>
                </a:lnTo>
                <a:lnTo>
                  <a:pt x="4747" y="59"/>
                </a:lnTo>
                <a:lnTo>
                  <a:pt x="4726" y="48"/>
                </a:lnTo>
                <a:lnTo>
                  <a:pt x="4705" y="38"/>
                </a:lnTo>
                <a:lnTo>
                  <a:pt x="4684" y="29"/>
                </a:lnTo>
                <a:lnTo>
                  <a:pt x="4662" y="22"/>
                </a:lnTo>
                <a:lnTo>
                  <a:pt x="4640" y="15"/>
                </a:lnTo>
                <a:lnTo>
                  <a:pt x="4617" y="10"/>
                </a:lnTo>
                <a:lnTo>
                  <a:pt x="4594" y="5"/>
                </a:lnTo>
                <a:lnTo>
                  <a:pt x="4571" y="2"/>
                </a:lnTo>
                <a:lnTo>
                  <a:pt x="4548" y="1"/>
                </a:lnTo>
                <a:lnTo>
                  <a:pt x="4525" y="0"/>
                </a:lnTo>
                <a:lnTo>
                  <a:pt x="443" y="0"/>
                </a:lnTo>
              </a:path>
            </a:pathLst>
          </a:custGeom>
          <a:solidFill>
            <a:srgbClr val="1f4e79"/>
          </a:solidFill>
          <a:ln>
            <a:noFill/>
          </a:ln>
        </p:spPr>
        <p:style>
          <a:lnRef idx="0"/>
          <a:fillRef idx="0"/>
          <a:effectRef idx="0"/>
          <a:fontRef idx="minor"/>
        </p:style>
      </p:sp>
      <p:sp>
        <p:nvSpPr>
          <p:cNvPr id="3" name="CustomShape 4" hidden="1"/>
          <p:cNvSpPr/>
          <p:nvPr/>
        </p:nvSpPr>
        <p:spPr>
          <a:xfrm>
            <a:off x="0" y="0"/>
            <a:ext cx="7374960" cy="924120"/>
          </a:xfrm>
          <a:custGeom>
            <a:avLst/>
            <a:gdLst/>
            <a:ahLst/>
            <a:rect l="l" t="t" r="r" b="b"/>
            <a:pathLst>
              <a:path w="7375359" h="924479">
                <a:moveTo>
                  <a:pt x="0" y="0"/>
                </a:moveTo>
                <a:lnTo>
                  <a:pt x="7375359" y="0"/>
                </a:lnTo>
                <a:lnTo>
                  <a:pt x="7003219" y="913846"/>
                </a:lnTo>
                <a:lnTo>
                  <a:pt x="0" y="924479"/>
                </a:lnTo>
                <a:lnTo>
                  <a:pt x="0" y="0"/>
                </a:lnTo>
                <a:close/>
              </a:path>
            </a:pathLst>
          </a:custGeom>
          <a:solidFill>
            <a:srgbClr val="fabe00"/>
          </a:solidFill>
          <a:ln>
            <a:noFill/>
          </a:ln>
        </p:spPr>
        <p:style>
          <a:lnRef idx="0"/>
          <a:fillRef idx="0"/>
          <a:effectRef idx="0"/>
          <a:fontRef idx="minor"/>
        </p:style>
      </p:sp>
      <p:sp>
        <p:nvSpPr>
          <p:cNvPr id="4" name="CustomShape 5" hidden="1"/>
          <p:cNvSpPr/>
          <p:nvPr/>
        </p:nvSpPr>
        <p:spPr>
          <a:xfrm>
            <a:off x="534600" y="6532560"/>
            <a:ext cx="18630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ffffff"/>
                </a:solidFill>
                <a:latin typeface="Calibri"/>
              </a:rPr>
              <a:t>www.batan.go.id</a:t>
            </a:r>
            <a:endParaRPr b="0" lang="en-US" sz="1200" spc="-1" strike="noStrike">
              <a:latin typeface="Arial"/>
            </a:endParaRPr>
          </a:p>
        </p:txBody>
      </p:sp>
      <p:sp>
        <p:nvSpPr>
          <p:cNvPr id="5" name="CustomShape 6" hidden="1"/>
          <p:cNvSpPr/>
          <p:nvPr/>
        </p:nvSpPr>
        <p:spPr>
          <a:xfrm>
            <a:off x="3987360" y="-21240"/>
            <a:ext cx="3158640" cy="6908760"/>
          </a:xfrm>
          <a:custGeom>
            <a:avLst/>
            <a:gdLst/>
            <a:ahLst/>
            <a:rect l="l" t="t" r="r" b="b"/>
            <a:pathLst>
              <a:path w="3159083" h="6909189">
                <a:moveTo>
                  <a:pt x="2934587" y="0"/>
                </a:moveTo>
                <a:lnTo>
                  <a:pt x="3159083" y="0"/>
                </a:lnTo>
                <a:lnTo>
                  <a:pt x="213865" y="6909189"/>
                </a:lnTo>
                <a:lnTo>
                  <a:pt x="0" y="6909188"/>
                </a:lnTo>
                <a:lnTo>
                  <a:pt x="2934587" y="0"/>
                </a:lnTo>
                <a:close/>
              </a:path>
            </a:pathLst>
          </a:custGeom>
          <a:solidFill>
            <a:srgbClr val="ffffff"/>
          </a:solidFill>
          <a:ln>
            <a:noFill/>
          </a:ln>
        </p:spPr>
        <p:style>
          <a:lnRef idx="0"/>
          <a:fillRef idx="0"/>
          <a:effectRef idx="0"/>
          <a:fontRef idx="minor"/>
        </p:style>
      </p:sp>
      <p:pic>
        <p:nvPicPr>
          <p:cNvPr id="6" name="Picture 18" descr=""/>
          <p:cNvPicPr/>
          <p:nvPr/>
        </p:nvPicPr>
        <p:blipFill>
          <a:blip r:embed="rId2"/>
          <a:stretch/>
        </p:blipFill>
        <p:spPr>
          <a:xfrm>
            <a:off x="7416360" y="158400"/>
            <a:ext cx="488160" cy="609120"/>
          </a:xfrm>
          <a:prstGeom prst="rect">
            <a:avLst/>
          </a:prstGeom>
          <a:ln>
            <a:noFill/>
          </a:ln>
        </p:spPr>
      </p:pic>
      <p:sp>
        <p:nvSpPr>
          <p:cNvPr id="7" name="CustomShape 7"/>
          <p:cNvSpPr/>
          <p:nvPr/>
        </p:nvSpPr>
        <p:spPr>
          <a:xfrm>
            <a:off x="0" y="1020600"/>
            <a:ext cx="6868440" cy="3689280"/>
          </a:xfrm>
          <a:custGeom>
            <a:avLst/>
            <a:gdLst/>
            <a:ahLst/>
            <a:rect l="l" t="t" r="r" b="b"/>
            <a:pathLst>
              <a:path w="6868634" h="3689498">
                <a:moveTo>
                  <a:pt x="0" y="0"/>
                </a:moveTo>
                <a:lnTo>
                  <a:pt x="6868634" y="0"/>
                </a:lnTo>
                <a:lnTo>
                  <a:pt x="5305648" y="3689498"/>
                </a:lnTo>
                <a:lnTo>
                  <a:pt x="0" y="3657600"/>
                </a:lnTo>
                <a:lnTo>
                  <a:pt x="0" y="0"/>
                </a:lnTo>
                <a:close/>
              </a:path>
            </a:pathLst>
          </a:custGeom>
          <a:gradFill rotWithShape="0">
            <a:gsLst>
              <a:gs pos="0">
                <a:srgbClr val="f3931d"/>
              </a:gs>
              <a:gs pos="100000">
                <a:srgbClr val="ffc000"/>
              </a:gs>
            </a:gsLst>
            <a:lin ang="13500000"/>
          </a:gradFill>
          <a:ln>
            <a:noFill/>
          </a:ln>
        </p:spPr>
        <p:style>
          <a:lnRef idx="0"/>
          <a:fillRef idx="0"/>
          <a:effectRef idx="0"/>
          <a:fontRef idx="minor"/>
        </p:style>
      </p:sp>
      <p:sp>
        <p:nvSpPr>
          <p:cNvPr id="8" name="CustomShape 8"/>
          <p:cNvSpPr/>
          <p:nvPr/>
        </p:nvSpPr>
        <p:spPr>
          <a:xfrm>
            <a:off x="0" y="6732360"/>
            <a:ext cx="9143640" cy="45360"/>
          </a:xfrm>
          <a:prstGeom prst="rect">
            <a:avLst/>
          </a:prstGeom>
          <a:solidFill>
            <a:srgbClr val="1f4e79"/>
          </a:solidFill>
          <a:ln>
            <a:noFill/>
          </a:ln>
        </p:spPr>
        <p:style>
          <a:lnRef idx="0"/>
          <a:fillRef idx="0"/>
          <a:effectRef idx="0"/>
          <a:fontRef idx="minor"/>
        </p:style>
      </p:sp>
      <p:sp>
        <p:nvSpPr>
          <p:cNvPr id="9" name="PlaceHolder 9"/>
          <p:cNvSpPr>
            <a:spLocks noGrp="1"/>
          </p:cNvSpPr>
          <p:nvPr>
            <p:ph type="title"/>
          </p:nvPr>
        </p:nvSpPr>
        <p:spPr>
          <a:xfrm>
            <a:off x="248400" y="1614600"/>
            <a:ext cx="5326920" cy="2501280"/>
          </a:xfrm>
          <a:prstGeom prst="rect">
            <a:avLst/>
          </a:prstGeom>
        </p:spPr>
        <p:txBody>
          <a:bodyPr/>
          <a:p>
            <a:pPr>
              <a:lnSpc>
                <a:spcPct val="90000"/>
              </a:lnSpc>
            </a:pPr>
            <a:r>
              <a:rPr b="0" lang="en-US" sz="6000" spc="-1" strike="noStrike">
                <a:solidFill>
                  <a:srgbClr val="1f4e79"/>
                </a:solidFill>
                <a:latin typeface="Franklin Gothic Medium Cond"/>
              </a:rPr>
              <a:t>Click to edit Master title style</a:t>
            </a:r>
            <a:endParaRPr b="0" lang="en-US" sz="6000" spc="-1" strike="noStrike">
              <a:solidFill>
                <a:srgbClr val="000000"/>
              </a:solidFill>
              <a:latin typeface="Calibri"/>
            </a:endParaRPr>
          </a:p>
        </p:txBody>
      </p:sp>
      <p:sp>
        <p:nvSpPr>
          <p:cNvPr id="10" name="CustomShape 10"/>
          <p:cNvSpPr/>
          <p:nvPr/>
        </p:nvSpPr>
        <p:spPr>
          <a:xfrm>
            <a:off x="4013640" y="3773880"/>
            <a:ext cx="5141160" cy="2348280"/>
          </a:xfrm>
          <a:custGeom>
            <a:avLst/>
            <a:gdLst/>
            <a:ahLst/>
            <a:rect l="l" t="t" r="r" b="b"/>
            <a:pathLst>
              <a:path w="5141348" h="2348528">
                <a:moveTo>
                  <a:pt x="1006522" y="3412"/>
                </a:moveTo>
                <a:lnTo>
                  <a:pt x="5141348" y="0"/>
                </a:lnTo>
                <a:lnTo>
                  <a:pt x="5141348" y="2348528"/>
                </a:lnTo>
                <a:lnTo>
                  <a:pt x="0" y="2345116"/>
                </a:lnTo>
                <a:lnTo>
                  <a:pt x="1006522" y="3412"/>
                </a:lnTo>
                <a:close/>
              </a:path>
            </a:pathLst>
          </a:custGeom>
          <a:solidFill>
            <a:srgbClr val="1f4e79"/>
          </a:solidFill>
          <a:ln>
            <a:noFill/>
          </a:ln>
        </p:spPr>
        <p:style>
          <a:lnRef idx="0"/>
          <a:fillRef idx="0"/>
          <a:effectRef idx="0"/>
          <a:fontRef idx="minor"/>
        </p:style>
      </p:sp>
      <p:sp>
        <p:nvSpPr>
          <p:cNvPr id="11" name="CustomShape 11"/>
          <p:cNvSpPr/>
          <p:nvPr/>
        </p:nvSpPr>
        <p:spPr>
          <a:xfrm>
            <a:off x="4231080" y="3779640"/>
            <a:ext cx="1239840" cy="2344320"/>
          </a:xfrm>
          <a:custGeom>
            <a:avLst/>
            <a:gdLst/>
            <a:ahLst/>
            <a:rect l="l" t="t" r="r" b="b"/>
            <a:pathLst>
              <a:path w="1240081" h="2368236">
                <a:moveTo>
                  <a:pt x="1012283" y="0"/>
                </a:moveTo>
                <a:lnTo>
                  <a:pt x="1240081" y="0"/>
                </a:lnTo>
                <a:lnTo>
                  <a:pt x="220387" y="2366359"/>
                </a:lnTo>
                <a:lnTo>
                  <a:pt x="0" y="2368236"/>
                </a:lnTo>
                <a:lnTo>
                  <a:pt x="1012283" y="0"/>
                </a:lnTo>
                <a:close/>
              </a:path>
            </a:pathLst>
          </a:custGeom>
          <a:solidFill>
            <a:srgbClr val="ffffff"/>
          </a:solidFill>
          <a:ln>
            <a:noFill/>
          </a:ln>
        </p:spPr>
        <p:style>
          <a:lnRef idx="0"/>
          <a:fillRef idx="0"/>
          <a:effectRef idx="0"/>
          <a:fontRef idx="minor"/>
        </p:style>
      </p:sp>
      <p:sp>
        <p:nvSpPr>
          <p:cNvPr id="12" name="CustomShape 12"/>
          <p:cNvSpPr/>
          <p:nvPr/>
        </p:nvSpPr>
        <p:spPr>
          <a:xfrm>
            <a:off x="8086680" y="3773880"/>
            <a:ext cx="847440" cy="1280520"/>
          </a:xfrm>
          <a:custGeom>
            <a:avLst/>
            <a:gdLst/>
            <a:ahLst/>
            <a:rect l="l" t="t" r="r" b="b"/>
            <a:pathLst>
              <a:path w="1134302" h="1280950">
                <a:moveTo>
                  <a:pt x="0" y="0"/>
                </a:moveTo>
                <a:lnTo>
                  <a:pt x="1133475" y="0"/>
                </a:lnTo>
                <a:cubicBezTo>
                  <a:pt x="1133751" y="363966"/>
                  <a:pt x="1134026" y="727932"/>
                  <a:pt x="1134302" y="1091898"/>
                </a:cubicBezTo>
                <a:cubicBezTo>
                  <a:pt x="1134302" y="1196309"/>
                  <a:pt x="1049661" y="1280950"/>
                  <a:pt x="945250" y="1280950"/>
                </a:cubicBezTo>
                <a:lnTo>
                  <a:pt x="189064" y="1280950"/>
                </a:lnTo>
                <a:cubicBezTo>
                  <a:pt x="84653" y="1280950"/>
                  <a:pt x="12" y="1196309"/>
                  <a:pt x="12" y="1091898"/>
                </a:cubicBezTo>
                <a:lnTo>
                  <a:pt x="0" y="0"/>
                </a:lnTo>
                <a:close/>
              </a:path>
            </a:pathLst>
          </a:custGeom>
          <a:solidFill>
            <a:srgbClr val="ffffff"/>
          </a:solidFill>
          <a:ln>
            <a:noFill/>
          </a:ln>
          <a:effectLst>
            <a:outerShdw algn="tl" dir="5400000" dist="76196">
              <a:srgbClr val="000000">
                <a:alpha val="31000"/>
              </a:srgbClr>
            </a:outerShdw>
          </a:effectLst>
        </p:spPr>
        <p:style>
          <a:lnRef idx="0"/>
          <a:fillRef idx="0"/>
          <a:effectRef idx="0"/>
          <a:fontRef idx="minor"/>
        </p:style>
      </p:sp>
      <p:pic>
        <p:nvPicPr>
          <p:cNvPr id="13" name="Picture 17" descr=""/>
          <p:cNvPicPr/>
          <p:nvPr/>
        </p:nvPicPr>
        <p:blipFill>
          <a:blip r:embed="rId3"/>
          <a:stretch/>
        </p:blipFill>
        <p:spPr>
          <a:xfrm>
            <a:off x="8154360" y="3976920"/>
            <a:ext cx="712080" cy="874800"/>
          </a:xfrm>
          <a:prstGeom prst="rect">
            <a:avLst/>
          </a:prstGeom>
          <a:ln>
            <a:noFill/>
          </a:ln>
        </p:spPr>
      </p:pic>
      <p:sp>
        <p:nvSpPr>
          <p:cNvPr id="14" name="PlaceHolder 13"/>
          <p:cNvSpPr>
            <a:spLocks noGrp="1"/>
          </p:cNvSpPr>
          <p:nvPr>
            <p:ph type="body"/>
          </p:nvPr>
        </p:nvSpPr>
        <p:spPr>
          <a:xfrm>
            <a:off x="248400" y="5386320"/>
            <a:ext cx="3378600" cy="736200"/>
          </a:xfrm>
          <a:prstGeom prst="rect">
            <a:avLst/>
          </a:prstGeom>
        </p:spPr>
        <p:txBody>
          <a:bodyPr/>
          <a:p>
            <a:pPr>
              <a:lnSpc>
                <a:spcPct val="90000"/>
              </a:lnSpc>
              <a:spcBef>
                <a:spcPts val="1001"/>
              </a:spcBef>
            </a:pPr>
            <a:r>
              <a:rPr b="0" lang="en-US" sz="1600" spc="-1" strike="noStrike">
                <a:solidFill>
                  <a:srgbClr val="1f4e79"/>
                </a:solidFill>
                <a:latin typeface="Franklin Gothic Medium Cond"/>
              </a:rPr>
              <a:t>Click to edit</a:t>
            </a:r>
            <a:endParaRPr b="0" lang="en-US" sz="1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0" y="6475320"/>
            <a:ext cx="2710800" cy="390960"/>
          </a:xfrm>
          <a:prstGeom prst="rect">
            <a:avLst/>
          </a:prstGeom>
          <a:solidFill>
            <a:srgbClr val="1f4e79"/>
          </a:solidFill>
          <a:ln>
            <a:noFill/>
          </a:ln>
        </p:spPr>
        <p:style>
          <a:lnRef idx="0"/>
          <a:fillRef idx="0"/>
          <a:effectRef idx="0"/>
          <a:fontRef idx="minor"/>
        </p:style>
      </p:sp>
      <p:sp>
        <p:nvSpPr>
          <p:cNvPr id="52" name="CustomShape 2"/>
          <p:cNvSpPr/>
          <p:nvPr/>
        </p:nvSpPr>
        <p:spPr>
          <a:xfrm>
            <a:off x="2421720" y="6311880"/>
            <a:ext cx="6721920" cy="554400"/>
          </a:xfrm>
          <a:custGeom>
            <a:avLst/>
            <a:gdLst/>
            <a:ahLst/>
            <a:rect l="l" t="t" r="r" b="b"/>
            <a:pathLst>
              <a:path w="6722434" h="554758">
                <a:moveTo>
                  <a:pt x="212651" y="10632"/>
                </a:moveTo>
                <a:lnTo>
                  <a:pt x="6722434" y="0"/>
                </a:lnTo>
                <a:lnTo>
                  <a:pt x="6722434" y="554758"/>
                </a:lnTo>
                <a:lnTo>
                  <a:pt x="0" y="554758"/>
                </a:lnTo>
                <a:lnTo>
                  <a:pt x="212651" y="10632"/>
                </a:lnTo>
                <a:close/>
              </a:path>
            </a:pathLst>
          </a:custGeom>
          <a:solidFill>
            <a:srgbClr val="fabe00"/>
          </a:solidFill>
          <a:ln>
            <a:noFill/>
          </a:ln>
        </p:spPr>
        <p:style>
          <a:lnRef idx="0"/>
          <a:fillRef idx="0"/>
          <a:effectRef idx="0"/>
          <a:fontRef idx="minor"/>
        </p:style>
      </p:sp>
      <p:sp>
        <p:nvSpPr>
          <p:cNvPr id="53" name="CustomShape 3"/>
          <p:cNvSpPr/>
          <p:nvPr/>
        </p:nvSpPr>
        <p:spPr>
          <a:xfrm>
            <a:off x="6324120" y="80280"/>
            <a:ext cx="1788120" cy="765360"/>
          </a:xfrm>
          <a:custGeom>
            <a:avLst/>
            <a:gdLst/>
            <a:ahLst/>
            <a:rect l="0" t="0" r="r" b="b"/>
            <a:pathLst>
              <a:path w="4969" h="2128">
                <a:moveTo>
                  <a:pt x="443" y="0"/>
                </a:moveTo>
                <a:lnTo>
                  <a:pt x="443" y="0"/>
                </a:lnTo>
                <a:lnTo>
                  <a:pt x="420" y="1"/>
                </a:lnTo>
                <a:lnTo>
                  <a:pt x="397" y="2"/>
                </a:lnTo>
                <a:lnTo>
                  <a:pt x="374" y="5"/>
                </a:lnTo>
                <a:lnTo>
                  <a:pt x="351" y="10"/>
                </a:lnTo>
                <a:lnTo>
                  <a:pt x="328" y="15"/>
                </a:lnTo>
                <a:lnTo>
                  <a:pt x="306" y="22"/>
                </a:lnTo>
                <a:lnTo>
                  <a:pt x="284" y="29"/>
                </a:lnTo>
                <a:lnTo>
                  <a:pt x="263" y="38"/>
                </a:lnTo>
                <a:lnTo>
                  <a:pt x="242" y="48"/>
                </a:lnTo>
                <a:lnTo>
                  <a:pt x="222" y="59"/>
                </a:lnTo>
                <a:lnTo>
                  <a:pt x="202" y="71"/>
                </a:lnTo>
                <a:lnTo>
                  <a:pt x="183" y="85"/>
                </a:lnTo>
                <a:lnTo>
                  <a:pt x="164" y="99"/>
                </a:lnTo>
                <a:lnTo>
                  <a:pt x="147" y="114"/>
                </a:lnTo>
                <a:lnTo>
                  <a:pt x="130" y="130"/>
                </a:lnTo>
                <a:lnTo>
                  <a:pt x="114" y="147"/>
                </a:lnTo>
                <a:lnTo>
                  <a:pt x="99" y="164"/>
                </a:lnTo>
                <a:lnTo>
                  <a:pt x="85" y="183"/>
                </a:lnTo>
                <a:lnTo>
                  <a:pt x="71" y="202"/>
                </a:lnTo>
                <a:lnTo>
                  <a:pt x="59" y="221"/>
                </a:lnTo>
                <a:lnTo>
                  <a:pt x="48" y="242"/>
                </a:lnTo>
                <a:lnTo>
                  <a:pt x="38" y="263"/>
                </a:lnTo>
                <a:lnTo>
                  <a:pt x="29" y="284"/>
                </a:lnTo>
                <a:lnTo>
                  <a:pt x="22" y="306"/>
                </a:lnTo>
                <a:lnTo>
                  <a:pt x="15" y="328"/>
                </a:lnTo>
                <a:lnTo>
                  <a:pt x="10" y="351"/>
                </a:lnTo>
                <a:lnTo>
                  <a:pt x="5" y="374"/>
                </a:lnTo>
                <a:lnTo>
                  <a:pt x="2" y="397"/>
                </a:lnTo>
                <a:lnTo>
                  <a:pt x="1" y="420"/>
                </a:lnTo>
                <a:lnTo>
                  <a:pt x="0" y="443"/>
                </a:lnTo>
                <a:lnTo>
                  <a:pt x="0" y="1683"/>
                </a:lnTo>
                <a:lnTo>
                  <a:pt x="0" y="1683"/>
                </a:lnTo>
                <a:lnTo>
                  <a:pt x="1" y="1706"/>
                </a:lnTo>
                <a:lnTo>
                  <a:pt x="2" y="1729"/>
                </a:lnTo>
                <a:lnTo>
                  <a:pt x="5" y="1752"/>
                </a:lnTo>
                <a:lnTo>
                  <a:pt x="10" y="1775"/>
                </a:lnTo>
                <a:lnTo>
                  <a:pt x="15" y="1798"/>
                </a:lnTo>
                <a:lnTo>
                  <a:pt x="22" y="1820"/>
                </a:lnTo>
                <a:lnTo>
                  <a:pt x="29" y="1842"/>
                </a:lnTo>
                <a:lnTo>
                  <a:pt x="38" y="1863"/>
                </a:lnTo>
                <a:lnTo>
                  <a:pt x="48" y="1884"/>
                </a:lnTo>
                <a:lnTo>
                  <a:pt x="59" y="1905"/>
                </a:lnTo>
                <a:lnTo>
                  <a:pt x="71" y="1924"/>
                </a:lnTo>
                <a:lnTo>
                  <a:pt x="85" y="1943"/>
                </a:lnTo>
                <a:lnTo>
                  <a:pt x="99" y="1962"/>
                </a:lnTo>
                <a:lnTo>
                  <a:pt x="114" y="1979"/>
                </a:lnTo>
                <a:lnTo>
                  <a:pt x="130" y="1996"/>
                </a:lnTo>
                <a:lnTo>
                  <a:pt x="147" y="2012"/>
                </a:lnTo>
                <a:lnTo>
                  <a:pt x="164" y="2027"/>
                </a:lnTo>
                <a:lnTo>
                  <a:pt x="183" y="2041"/>
                </a:lnTo>
                <a:lnTo>
                  <a:pt x="202" y="2055"/>
                </a:lnTo>
                <a:lnTo>
                  <a:pt x="222" y="2067"/>
                </a:lnTo>
                <a:lnTo>
                  <a:pt x="242" y="2078"/>
                </a:lnTo>
                <a:lnTo>
                  <a:pt x="263" y="2088"/>
                </a:lnTo>
                <a:lnTo>
                  <a:pt x="284" y="2097"/>
                </a:lnTo>
                <a:lnTo>
                  <a:pt x="306" y="2104"/>
                </a:lnTo>
                <a:lnTo>
                  <a:pt x="328" y="2111"/>
                </a:lnTo>
                <a:lnTo>
                  <a:pt x="351" y="2116"/>
                </a:lnTo>
                <a:lnTo>
                  <a:pt x="374" y="2121"/>
                </a:lnTo>
                <a:lnTo>
                  <a:pt x="397" y="2124"/>
                </a:lnTo>
                <a:lnTo>
                  <a:pt x="420" y="2125"/>
                </a:lnTo>
                <a:lnTo>
                  <a:pt x="443" y="2126"/>
                </a:lnTo>
                <a:lnTo>
                  <a:pt x="4524" y="2127"/>
                </a:lnTo>
                <a:lnTo>
                  <a:pt x="4524" y="2127"/>
                </a:lnTo>
                <a:lnTo>
                  <a:pt x="4547" y="2126"/>
                </a:lnTo>
                <a:lnTo>
                  <a:pt x="4570" y="2125"/>
                </a:lnTo>
                <a:lnTo>
                  <a:pt x="4593" y="2122"/>
                </a:lnTo>
                <a:lnTo>
                  <a:pt x="4616" y="2117"/>
                </a:lnTo>
                <a:lnTo>
                  <a:pt x="4639" y="2112"/>
                </a:lnTo>
                <a:lnTo>
                  <a:pt x="4661" y="2105"/>
                </a:lnTo>
                <a:lnTo>
                  <a:pt x="4683" y="2098"/>
                </a:lnTo>
                <a:lnTo>
                  <a:pt x="4704" y="2089"/>
                </a:lnTo>
                <a:lnTo>
                  <a:pt x="4725" y="2079"/>
                </a:lnTo>
                <a:lnTo>
                  <a:pt x="4746" y="2068"/>
                </a:lnTo>
                <a:lnTo>
                  <a:pt x="4765" y="2056"/>
                </a:lnTo>
                <a:lnTo>
                  <a:pt x="4784" y="2042"/>
                </a:lnTo>
                <a:lnTo>
                  <a:pt x="4803" y="2028"/>
                </a:lnTo>
                <a:lnTo>
                  <a:pt x="4820" y="2013"/>
                </a:lnTo>
                <a:lnTo>
                  <a:pt x="4837" y="1997"/>
                </a:lnTo>
                <a:lnTo>
                  <a:pt x="4853" y="1980"/>
                </a:lnTo>
                <a:lnTo>
                  <a:pt x="4868" y="1963"/>
                </a:lnTo>
                <a:lnTo>
                  <a:pt x="4882" y="1944"/>
                </a:lnTo>
                <a:lnTo>
                  <a:pt x="4896" y="1925"/>
                </a:lnTo>
                <a:lnTo>
                  <a:pt x="4908" y="1905"/>
                </a:lnTo>
                <a:lnTo>
                  <a:pt x="4919" y="1885"/>
                </a:lnTo>
                <a:lnTo>
                  <a:pt x="4929" y="1864"/>
                </a:lnTo>
                <a:lnTo>
                  <a:pt x="4938" y="1843"/>
                </a:lnTo>
                <a:lnTo>
                  <a:pt x="4945" y="1821"/>
                </a:lnTo>
                <a:lnTo>
                  <a:pt x="4952" y="1799"/>
                </a:lnTo>
                <a:lnTo>
                  <a:pt x="4957" y="1776"/>
                </a:lnTo>
                <a:lnTo>
                  <a:pt x="4962" y="1753"/>
                </a:lnTo>
                <a:lnTo>
                  <a:pt x="4965" y="1730"/>
                </a:lnTo>
                <a:lnTo>
                  <a:pt x="4966" y="1707"/>
                </a:lnTo>
                <a:lnTo>
                  <a:pt x="4967" y="1684"/>
                </a:lnTo>
                <a:lnTo>
                  <a:pt x="4968" y="443"/>
                </a:lnTo>
                <a:lnTo>
                  <a:pt x="4968" y="443"/>
                </a:lnTo>
                <a:lnTo>
                  <a:pt x="4967" y="420"/>
                </a:lnTo>
                <a:lnTo>
                  <a:pt x="4966" y="397"/>
                </a:lnTo>
                <a:lnTo>
                  <a:pt x="4963" y="374"/>
                </a:lnTo>
                <a:lnTo>
                  <a:pt x="4958" y="351"/>
                </a:lnTo>
                <a:lnTo>
                  <a:pt x="4953" y="328"/>
                </a:lnTo>
                <a:lnTo>
                  <a:pt x="4946" y="306"/>
                </a:lnTo>
                <a:lnTo>
                  <a:pt x="4939" y="284"/>
                </a:lnTo>
                <a:lnTo>
                  <a:pt x="4930" y="263"/>
                </a:lnTo>
                <a:lnTo>
                  <a:pt x="4920" y="242"/>
                </a:lnTo>
                <a:lnTo>
                  <a:pt x="4909" y="222"/>
                </a:lnTo>
                <a:lnTo>
                  <a:pt x="4897" y="202"/>
                </a:lnTo>
                <a:lnTo>
                  <a:pt x="4883" y="183"/>
                </a:lnTo>
                <a:lnTo>
                  <a:pt x="4869" y="164"/>
                </a:lnTo>
                <a:lnTo>
                  <a:pt x="4854" y="147"/>
                </a:lnTo>
                <a:lnTo>
                  <a:pt x="4838" y="130"/>
                </a:lnTo>
                <a:lnTo>
                  <a:pt x="4821" y="114"/>
                </a:lnTo>
                <a:lnTo>
                  <a:pt x="4804" y="99"/>
                </a:lnTo>
                <a:lnTo>
                  <a:pt x="4785" y="85"/>
                </a:lnTo>
                <a:lnTo>
                  <a:pt x="4766" y="71"/>
                </a:lnTo>
                <a:lnTo>
                  <a:pt x="4747" y="59"/>
                </a:lnTo>
                <a:lnTo>
                  <a:pt x="4726" y="48"/>
                </a:lnTo>
                <a:lnTo>
                  <a:pt x="4705" y="38"/>
                </a:lnTo>
                <a:lnTo>
                  <a:pt x="4684" y="29"/>
                </a:lnTo>
                <a:lnTo>
                  <a:pt x="4662" y="22"/>
                </a:lnTo>
                <a:lnTo>
                  <a:pt x="4640" y="15"/>
                </a:lnTo>
                <a:lnTo>
                  <a:pt x="4617" y="10"/>
                </a:lnTo>
                <a:lnTo>
                  <a:pt x="4594" y="5"/>
                </a:lnTo>
                <a:lnTo>
                  <a:pt x="4571" y="2"/>
                </a:lnTo>
                <a:lnTo>
                  <a:pt x="4548" y="1"/>
                </a:lnTo>
                <a:lnTo>
                  <a:pt x="4525" y="0"/>
                </a:lnTo>
                <a:lnTo>
                  <a:pt x="443" y="0"/>
                </a:lnTo>
              </a:path>
            </a:pathLst>
          </a:custGeom>
          <a:solidFill>
            <a:srgbClr val="1f4e79"/>
          </a:solidFill>
          <a:ln>
            <a:noFill/>
          </a:ln>
        </p:spPr>
        <p:style>
          <a:lnRef idx="0"/>
          <a:fillRef idx="0"/>
          <a:effectRef idx="0"/>
          <a:fontRef idx="minor"/>
        </p:style>
      </p:sp>
      <p:sp>
        <p:nvSpPr>
          <p:cNvPr id="54" name="CustomShape 4"/>
          <p:cNvSpPr/>
          <p:nvPr/>
        </p:nvSpPr>
        <p:spPr>
          <a:xfrm>
            <a:off x="0" y="0"/>
            <a:ext cx="7374960" cy="924120"/>
          </a:xfrm>
          <a:custGeom>
            <a:avLst/>
            <a:gdLst/>
            <a:ahLst/>
            <a:rect l="l" t="t" r="r" b="b"/>
            <a:pathLst>
              <a:path w="7375359" h="924479">
                <a:moveTo>
                  <a:pt x="0" y="0"/>
                </a:moveTo>
                <a:lnTo>
                  <a:pt x="7375359" y="0"/>
                </a:lnTo>
                <a:lnTo>
                  <a:pt x="7003219" y="913846"/>
                </a:lnTo>
                <a:lnTo>
                  <a:pt x="0" y="924479"/>
                </a:lnTo>
                <a:lnTo>
                  <a:pt x="0" y="0"/>
                </a:lnTo>
                <a:close/>
              </a:path>
            </a:pathLst>
          </a:custGeom>
          <a:solidFill>
            <a:srgbClr val="fabe00"/>
          </a:solidFill>
          <a:ln>
            <a:noFill/>
          </a:ln>
        </p:spPr>
        <p:style>
          <a:lnRef idx="0"/>
          <a:fillRef idx="0"/>
          <a:effectRef idx="0"/>
          <a:fontRef idx="minor"/>
        </p:style>
      </p:sp>
      <p:sp>
        <p:nvSpPr>
          <p:cNvPr id="55" name="CustomShape 5"/>
          <p:cNvSpPr/>
          <p:nvPr/>
        </p:nvSpPr>
        <p:spPr>
          <a:xfrm>
            <a:off x="534600" y="6532560"/>
            <a:ext cx="18630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ffffff"/>
                </a:solidFill>
                <a:latin typeface="Calibri"/>
              </a:rPr>
              <a:t>www.batan.go.id</a:t>
            </a:r>
            <a:endParaRPr b="0" lang="en-US" sz="1200" spc="-1" strike="noStrike">
              <a:latin typeface="Arial"/>
            </a:endParaRPr>
          </a:p>
        </p:txBody>
      </p:sp>
      <p:sp>
        <p:nvSpPr>
          <p:cNvPr id="56" name="CustomShape 6"/>
          <p:cNvSpPr/>
          <p:nvPr/>
        </p:nvSpPr>
        <p:spPr>
          <a:xfrm>
            <a:off x="3987360" y="-21240"/>
            <a:ext cx="3158640" cy="6908760"/>
          </a:xfrm>
          <a:custGeom>
            <a:avLst/>
            <a:gdLst/>
            <a:ahLst/>
            <a:rect l="l" t="t" r="r" b="b"/>
            <a:pathLst>
              <a:path w="3159083" h="6909189">
                <a:moveTo>
                  <a:pt x="2934587" y="0"/>
                </a:moveTo>
                <a:lnTo>
                  <a:pt x="3159083" y="0"/>
                </a:lnTo>
                <a:lnTo>
                  <a:pt x="213865" y="6909189"/>
                </a:lnTo>
                <a:lnTo>
                  <a:pt x="0" y="6909188"/>
                </a:lnTo>
                <a:lnTo>
                  <a:pt x="2934587" y="0"/>
                </a:lnTo>
                <a:close/>
              </a:path>
            </a:pathLst>
          </a:custGeom>
          <a:solidFill>
            <a:srgbClr val="ffffff"/>
          </a:solidFill>
          <a:ln>
            <a:noFill/>
          </a:ln>
        </p:spPr>
        <p:style>
          <a:lnRef idx="0"/>
          <a:fillRef idx="0"/>
          <a:effectRef idx="0"/>
          <a:fontRef idx="minor"/>
        </p:style>
      </p:sp>
      <p:pic>
        <p:nvPicPr>
          <p:cNvPr id="57" name="Picture 18" descr=""/>
          <p:cNvPicPr/>
          <p:nvPr/>
        </p:nvPicPr>
        <p:blipFill>
          <a:blip r:embed="rId2"/>
          <a:stretch/>
        </p:blipFill>
        <p:spPr>
          <a:xfrm>
            <a:off x="7416360" y="158400"/>
            <a:ext cx="488160" cy="609120"/>
          </a:xfrm>
          <a:prstGeom prst="rect">
            <a:avLst/>
          </a:prstGeom>
          <a:ln>
            <a:noFill/>
          </a:ln>
        </p:spPr>
      </p:pic>
      <p:sp>
        <p:nvSpPr>
          <p:cNvPr id="58" name="PlaceHolder 7"/>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59"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6475320"/>
            <a:ext cx="2710800" cy="390960"/>
          </a:xfrm>
          <a:prstGeom prst="rect">
            <a:avLst/>
          </a:prstGeom>
          <a:solidFill>
            <a:srgbClr val="1f4e79"/>
          </a:solidFill>
          <a:ln>
            <a:noFill/>
          </a:ln>
        </p:spPr>
        <p:style>
          <a:lnRef idx="0"/>
          <a:fillRef idx="0"/>
          <a:effectRef idx="0"/>
          <a:fontRef idx="minor"/>
        </p:style>
      </p:sp>
      <p:sp>
        <p:nvSpPr>
          <p:cNvPr id="97" name="CustomShape 2"/>
          <p:cNvSpPr/>
          <p:nvPr/>
        </p:nvSpPr>
        <p:spPr>
          <a:xfrm>
            <a:off x="2421720" y="6311880"/>
            <a:ext cx="6721920" cy="554400"/>
          </a:xfrm>
          <a:custGeom>
            <a:avLst/>
            <a:gdLst/>
            <a:ahLst/>
            <a:rect l="l" t="t" r="r" b="b"/>
            <a:pathLst>
              <a:path w="6722434" h="554758">
                <a:moveTo>
                  <a:pt x="212651" y="10632"/>
                </a:moveTo>
                <a:lnTo>
                  <a:pt x="6722434" y="0"/>
                </a:lnTo>
                <a:lnTo>
                  <a:pt x="6722434" y="554758"/>
                </a:lnTo>
                <a:lnTo>
                  <a:pt x="0" y="554758"/>
                </a:lnTo>
                <a:lnTo>
                  <a:pt x="212651" y="10632"/>
                </a:lnTo>
                <a:close/>
              </a:path>
            </a:pathLst>
          </a:custGeom>
          <a:solidFill>
            <a:srgbClr val="fabe00"/>
          </a:solidFill>
          <a:ln>
            <a:noFill/>
          </a:ln>
        </p:spPr>
        <p:style>
          <a:lnRef idx="0"/>
          <a:fillRef idx="0"/>
          <a:effectRef idx="0"/>
          <a:fontRef idx="minor"/>
        </p:style>
      </p:sp>
      <p:sp>
        <p:nvSpPr>
          <p:cNvPr id="98" name="CustomShape 3"/>
          <p:cNvSpPr/>
          <p:nvPr/>
        </p:nvSpPr>
        <p:spPr>
          <a:xfrm>
            <a:off x="6324120" y="80280"/>
            <a:ext cx="1788120" cy="765360"/>
          </a:xfrm>
          <a:custGeom>
            <a:avLst/>
            <a:gdLst/>
            <a:ahLst/>
            <a:rect l="0" t="0" r="r" b="b"/>
            <a:pathLst>
              <a:path w="4969" h="2128">
                <a:moveTo>
                  <a:pt x="443" y="0"/>
                </a:moveTo>
                <a:lnTo>
                  <a:pt x="443" y="0"/>
                </a:lnTo>
                <a:lnTo>
                  <a:pt x="420" y="1"/>
                </a:lnTo>
                <a:lnTo>
                  <a:pt x="397" y="2"/>
                </a:lnTo>
                <a:lnTo>
                  <a:pt x="374" y="5"/>
                </a:lnTo>
                <a:lnTo>
                  <a:pt x="351" y="10"/>
                </a:lnTo>
                <a:lnTo>
                  <a:pt x="328" y="15"/>
                </a:lnTo>
                <a:lnTo>
                  <a:pt x="306" y="22"/>
                </a:lnTo>
                <a:lnTo>
                  <a:pt x="284" y="29"/>
                </a:lnTo>
                <a:lnTo>
                  <a:pt x="263" y="38"/>
                </a:lnTo>
                <a:lnTo>
                  <a:pt x="242" y="48"/>
                </a:lnTo>
                <a:lnTo>
                  <a:pt x="222" y="59"/>
                </a:lnTo>
                <a:lnTo>
                  <a:pt x="202" y="71"/>
                </a:lnTo>
                <a:lnTo>
                  <a:pt x="183" y="85"/>
                </a:lnTo>
                <a:lnTo>
                  <a:pt x="164" y="99"/>
                </a:lnTo>
                <a:lnTo>
                  <a:pt x="147" y="114"/>
                </a:lnTo>
                <a:lnTo>
                  <a:pt x="130" y="130"/>
                </a:lnTo>
                <a:lnTo>
                  <a:pt x="114" y="147"/>
                </a:lnTo>
                <a:lnTo>
                  <a:pt x="99" y="164"/>
                </a:lnTo>
                <a:lnTo>
                  <a:pt x="85" y="183"/>
                </a:lnTo>
                <a:lnTo>
                  <a:pt x="71" y="202"/>
                </a:lnTo>
                <a:lnTo>
                  <a:pt x="59" y="221"/>
                </a:lnTo>
                <a:lnTo>
                  <a:pt x="48" y="242"/>
                </a:lnTo>
                <a:lnTo>
                  <a:pt x="38" y="263"/>
                </a:lnTo>
                <a:lnTo>
                  <a:pt x="29" y="284"/>
                </a:lnTo>
                <a:lnTo>
                  <a:pt x="22" y="306"/>
                </a:lnTo>
                <a:lnTo>
                  <a:pt x="15" y="328"/>
                </a:lnTo>
                <a:lnTo>
                  <a:pt x="10" y="351"/>
                </a:lnTo>
                <a:lnTo>
                  <a:pt x="5" y="374"/>
                </a:lnTo>
                <a:lnTo>
                  <a:pt x="2" y="397"/>
                </a:lnTo>
                <a:lnTo>
                  <a:pt x="1" y="420"/>
                </a:lnTo>
                <a:lnTo>
                  <a:pt x="0" y="443"/>
                </a:lnTo>
                <a:lnTo>
                  <a:pt x="0" y="1683"/>
                </a:lnTo>
                <a:lnTo>
                  <a:pt x="0" y="1683"/>
                </a:lnTo>
                <a:lnTo>
                  <a:pt x="1" y="1706"/>
                </a:lnTo>
                <a:lnTo>
                  <a:pt x="2" y="1729"/>
                </a:lnTo>
                <a:lnTo>
                  <a:pt x="5" y="1752"/>
                </a:lnTo>
                <a:lnTo>
                  <a:pt x="10" y="1775"/>
                </a:lnTo>
                <a:lnTo>
                  <a:pt x="15" y="1798"/>
                </a:lnTo>
                <a:lnTo>
                  <a:pt x="22" y="1820"/>
                </a:lnTo>
                <a:lnTo>
                  <a:pt x="29" y="1842"/>
                </a:lnTo>
                <a:lnTo>
                  <a:pt x="38" y="1863"/>
                </a:lnTo>
                <a:lnTo>
                  <a:pt x="48" y="1884"/>
                </a:lnTo>
                <a:lnTo>
                  <a:pt x="59" y="1905"/>
                </a:lnTo>
                <a:lnTo>
                  <a:pt x="71" y="1924"/>
                </a:lnTo>
                <a:lnTo>
                  <a:pt x="85" y="1943"/>
                </a:lnTo>
                <a:lnTo>
                  <a:pt x="99" y="1962"/>
                </a:lnTo>
                <a:lnTo>
                  <a:pt x="114" y="1979"/>
                </a:lnTo>
                <a:lnTo>
                  <a:pt x="130" y="1996"/>
                </a:lnTo>
                <a:lnTo>
                  <a:pt x="147" y="2012"/>
                </a:lnTo>
                <a:lnTo>
                  <a:pt x="164" y="2027"/>
                </a:lnTo>
                <a:lnTo>
                  <a:pt x="183" y="2041"/>
                </a:lnTo>
                <a:lnTo>
                  <a:pt x="202" y="2055"/>
                </a:lnTo>
                <a:lnTo>
                  <a:pt x="222" y="2067"/>
                </a:lnTo>
                <a:lnTo>
                  <a:pt x="242" y="2078"/>
                </a:lnTo>
                <a:lnTo>
                  <a:pt x="263" y="2088"/>
                </a:lnTo>
                <a:lnTo>
                  <a:pt x="284" y="2097"/>
                </a:lnTo>
                <a:lnTo>
                  <a:pt x="306" y="2104"/>
                </a:lnTo>
                <a:lnTo>
                  <a:pt x="328" y="2111"/>
                </a:lnTo>
                <a:lnTo>
                  <a:pt x="351" y="2116"/>
                </a:lnTo>
                <a:lnTo>
                  <a:pt x="374" y="2121"/>
                </a:lnTo>
                <a:lnTo>
                  <a:pt x="397" y="2124"/>
                </a:lnTo>
                <a:lnTo>
                  <a:pt x="420" y="2125"/>
                </a:lnTo>
                <a:lnTo>
                  <a:pt x="443" y="2126"/>
                </a:lnTo>
                <a:lnTo>
                  <a:pt x="4524" y="2127"/>
                </a:lnTo>
                <a:lnTo>
                  <a:pt x="4524" y="2127"/>
                </a:lnTo>
                <a:lnTo>
                  <a:pt x="4547" y="2126"/>
                </a:lnTo>
                <a:lnTo>
                  <a:pt x="4570" y="2125"/>
                </a:lnTo>
                <a:lnTo>
                  <a:pt x="4593" y="2122"/>
                </a:lnTo>
                <a:lnTo>
                  <a:pt x="4616" y="2117"/>
                </a:lnTo>
                <a:lnTo>
                  <a:pt x="4639" y="2112"/>
                </a:lnTo>
                <a:lnTo>
                  <a:pt x="4661" y="2105"/>
                </a:lnTo>
                <a:lnTo>
                  <a:pt x="4683" y="2098"/>
                </a:lnTo>
                <a:lnTo>
                  <a:pt x="4704" y="2089"/>
                </a:lnTo>
                <a:lnTo>
                  <a:pt x="4725" y="2079"/>
                </a:lnTo>
                <a:lnTo>
                  <a:pt x="4746" y="2068"/>
                </a:lnTo>
                <a:lnTo>
                  <a:pt x="4765" y="2056"/>
                </a:lnTo>
                <a:lnTo>
                  <a:pt x="4784" y="2042"/>
                </a:lnTo>
                <a:lnTo>
                  <a:pt x="4803" y="2028"/>
                </a:lnTo>
                <a:lnTo>
                  <a:pt x="4820" y="2013"/>
                </a:lnTo>
                <a:lnTo>
                  <a:pt x="4837" y="1997"/>
                </a:lnTo>
                <a:lnTo>
                  <a:pt x="4853" y="1980"/>
                </a:lnTo>
                <a:lnTo>
                  <a:pt x="4868" y="1963"/>
                </a:lnTo>
                <a:lnTo>
                  <a:pt x="4882" y="1944"/>
                </a:lnTo>
                <a:lnTo>
                  <a:pt x="4896" y="1925"/>
                </a:lnTo>
                <a:lnTo>
                  <a:pt x="4908" y="1905"/>
                </a:lnTo>
                <a:lnTo>
                  <a:pt x="4919" y="1885"/>
                </a:lnTo>
                <a:lnTo>
                  <a:pt x="4929" y="1864"/>
                </a:lnTo>
                <a:lnTo>
                  <a:pt x="4938" y="1843"/>
                </a:lnTo>
                <a:lnTo>
                  <a:pt x="4945" y="1821"/>
                </a:lnTo>
                <a:lnTo>
                  <a:pt x="4952" y="1799"/>
                </a:lnTo>
                <a:lnTo>
                  <a:pt x="4957" y="1776"/>
                </a:lnTo>
                <a:lnTo>
                  <a:pt x="4962" y="1753"/>
                </a:lnTo>
                <a:lnTo>
                  <a:pt x="4965" y="1730"/>
                </a:lnTo>
                <a:lnTo>
                  <a:pt x="4966" y="1707"/>
                </a:lnTo>
                <a:lnTo>
                  <a:pt x="4967" y="1684"/>
                </a:lnTo>
                <a:lnTo>
                  <a:pt x="4968" y="443"/>
                </a:lnTo>
                <a:lnTo>
                  <a:pt x="4968" y="443"/>
                </a:lnTo>
                <a:lnTo>
                  <a:pt x="4967" y="420"/>
                </a:lnTo>
                <a:lnTo>
                  <a:pt x="4966" y="397"/>
                </a:lnTo>
                <a:lnTo>
                  <a:pt x="4963" y="374"/>
                </a:lnTo>
                <a:lnTo>
                  <a:pt x="4958" y="351"/>
                </a:lnTo>
                <a:lnTo>
                  <a:pt x="4953" y="328"/>
                </a:lnTo>
                <a:lnTo>
                  <a:pt x="4946" y="306"/>
                </a:lnTo>
                <a:lnTo>
                  <a:pt x="4939" y="284"/>
                </a:lnTo>
                <a:lnTo>
                  <a:pt x="4930" y="263"/>
                </a:lnTo>
                <a:lnTo>
                  <a:pt x="4920" y="242"/>
                </a:lnTo>
                <a:lnTo>
                  <a:pt x="4909" y="222"/>
                </a:lnTo>
                <a:lnTo>
                  <a:pt x="4897" y="202"/>
                </a:lnTo>
                <a:lnTo>
                  <a:pt x="4883" y="183"/>
                </a:lnTo>
                <a:lnTo>
                  <a:pt x="4869" y="164"/>
                </a:lnTo>
                <a:lnTo>
                  <a:pt x="4854" y="147"/>
                </a:lnTo>
                <a:lnTo>
                  <a:pt x="4838" y="130"/>
                </a:lnTo>
                <a:lnTo>
                  <a:pt x="4821" y="114"/>
                </a:lnTo>
                <a:lnTo>
                  <a:pt x="4804" y="99"/>
                </a:lnTo>
                <a:lnTo>
                  <a:pt x="4785" y="85"/>
                </a:lnTo>
                <a:lnTo>
                  <a:pt x="4766" y="71"/>
                </a:lnTo>
                <a:lnTo>
                  <a:pt x="4747" y="59"/>
                </a:lnTo>
                <a:lnTo>
                  <a:pt x="4726" y="48"/>
                </a:lnTo>
                <a:lnTo>
                  <a:pt x="4705" y="38"/>
                </a:lnTo>
                <a:lnTo>
                  <a:pt x="4684" y="29"/>
                </a:lnTo>
                <a:lnTo>
                  <a:pt x="4662" y="22"/>
                </a:lnTo>
                <a:lnTo>
                  <a:pt x="4640" y="15"/>
                </a:lnTo>
                <a:lnTo>
                  <a:pt x="4617" y="10"/>
                </a:lnTo>
                <a:lnTo>
                  <a:pt x="4594" y="5"/>
                </a:lnTo>
                <a:lnTo>
                  <a:pt x="4571" y="2"/>
                </a:lnTo>
                <a:lnTo>
                  <a:pt x="4548" y="1"/>
                </a:lnTo>
                <a:lnTo>
                  <a:pt x="4525" y="0"/>
                </a:lnTo>
                <a:lnTo>
                  <a:pt x="443" y="0"/>
                </a:lnTo>
              </a:path>
            </a:pathLst>
          </a:custGeom>
          <a:solidFill>
            <a:srgbClr val="1f4e79"/>
          </a:solidFill>
          <a:ln>
            <a:noFill/>
          </a:ln>
        </p:spPr>
        <p:style>
          <a:lnRef idx="0"/>
          <a:fillRef idx="0"/>
          <a:effectRef idx="0"/>
          <a:fontRef idx="minor"/>
        </p:style>
      </p:sp>
      <p:sp>
        <p:nvSpPr>
          <p:cNvPr id="99" name="CustomShape 4"/>
          <p:cNvSpPr/>
          <p:nvPr/>
        </p:nvSpPr>
        <p:spPr>
          <a:xfrm>
            <a:off x="0" y="0"/>
            <a:ext cx="7374960" cy="924120"/>
          </a:xfrm>
          <a:custGeom>
            <a:avLst/>
            <a:gdLst/>
            <a:ahLst/>
            <a:rect l="l" t="t" r="r" b="b"/>
            <a:pathLst>
              <a:path w="7375359" h="924479">
                <a:moveTo>
                  <a:pt x="0" y="0"/>
                </a:moveTo>
                <a:lnTo>
                  <a:pt x="7375359" y="0"/>
                </a:lnTo>
                <a:lnTo>
                  <a:pt x="7003219" y="913846"/>
                </a:lnTo>
                <a:lnTo>
                  <a:pt x="0" y="924479"/>
                </a:lnTo>
                <a:lnTo>
                  <a:pt x="0" y="0"/>
                </a:lnTo>
                <a:close/>
              </a:path>
            </a:pathLst>
          </a:custGeom>
          <a:solidFill>
            <a:srgbClr val="fabe00"/>
          </a:solidFill>
          <a:ln>
            <a:noFill/>
          </a:ln>
        </p:spPr>
        <p:style>
          <a:lnRef idx="0"/>
          <a:fillRef idx="0"/>
          <a:effectRef idx="0"/>
          <a:fontRef idx="minor"/>
        </p:style>
      </p:sp>
      <p:sp>
        <p:nvSpPr>
          <p:cNvPr id="100" name="CustomShape 5"/>
          <p:cNvSpPr/>
          <p:nvPr/>
        </p:nvSpPr>
        <p:spPr>
          <a:xfrm>
            <a:off x="534600" y="6532560"/>
            <a:ext cx="18630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ffffff"/>
                </a:solidFill>
                <a:latin typeface="Calibri"/>
              </a:rPr>
              <a:t>www.batan.go.id</a:t>
            </a:r>
            <a:endParaRPr b="0" lang="en-US" sz="1200" spc="-1" strike="noStrike">
              <a:latin typeface="Arial"/>
            </a:endParaRPr>
          </a:p>
        </p:txBody>
      </p:sp>
      <p:sp>
        <p:nvSpPr>
          <p:cNvPr id="101" name="CustomShape 6"/>
          <p:cNvSpPr/>
          <p:nvPr/>
        </p:nvSpPr>
        <p:spPr>
          <a:xfrm>
            <a:off x="3987360" y="-21240"/>
            <a:ext cx="3158640" cy="6908760"/>
          </a:xfrm>
          <a:custGeom>
            <a:avLst/>
            <a:gdLst/>
            <a:ahLst/>
            <a:rect l="l" t="t" r="r" b="b"/>
            <a:pathLst>
              <a:path w="3159083" h="6909189">
                <a:moveTo>
                  <a:pt x="2934587" y="0"/>
                </a:moveTo>
                <a:lnTo>
                  <a:pt x="3159083" y="0"/>
                </a:lnTo>
                <a:lnTo>
                  <a:pt x="213865" y="6909189"/>
                </a:lnTo>
                <a:lnTo>
                  <a:pt x="0" y="6909188"/>
                </a:lnTo>
                <a:lnTo>
                  <a:pt x="2934587" y="0"/>
                </a:lnTo>
                <a:close/>
              </a:path>
            </a:pathLst>
          </a:custGeom>
          <a:solidFill>
            <a:srgbClr val="ffffff"/>
          </a:solidFill>
          <a:ln>
            <a:noFill/>
          </a:ln>
        </p:spPr>
        <p:style>
          <a:lnRef idx="0"/>
          <a:fillRef idx="0"/>
          <a:effectRef idx="0"/>
          <a:fontRef idx="minor"/>
        </p:style>
      </p:sp>
      <p:pic>
        <p:nvPicPr>
          <p:cNvPr id="102" name="Picture 18" descr=""/>
          <p:cNvPicPr/>
          <p:nvPr/>
        </p:nvPicPr>
        <p:blipFill>
          <a:blip r:embed="rId2"/>
          <a:stretch/>
        </p:blipFill>
        <p:spPr>
          <a:xfrm>
            <a:off x="7416360" y="158400"/>
            <a:ext cx="488160" cy="609120"/>
          </a:xfrm>
          <a:prstGeom prst="rect">
            <a:avLst/>
          </a:prstGeom>
          <a:ln>
            <a:noFill/>
          </a:ln>
        </p:spPr>
      </p:pic>
      <p:sp>
        <p:nvSpPr>
          <p:cNvPr id="103" name="PlaceHolder 7"/>
          <p:cNvSpPr>
            <a:spLocks noGrp="1"/>
          </p:cNvSpPr>
          <p:nvPr>
            <p:ph type="title"/>
          </p:nvPr>
        </p:nvSpPr>
        <p:spPr>
          <a:xfrm>
            <a:off x="628560" y="80280"/>
            <a:ext cx="5688720" cy="765360"/>
          </a:xfrm>
          <a:prstGeom prst="rect">
            <a:avLst/>
          </a:prstGeom>
        </p:spPr>
        <p:txBody>
          <a:bodyPr anchor="ctr"/>
          <a:p>
            <a:pPr>
              <a:lnSpc>
                <a:spcPct val="90000"/>
              </a:lnSpc>
            </a:pPr>
            <a:r>
              <a:rPr b="1" lang="en-US" sz="3600" spc="-1" strike="noStrike">
                <a:solidFill>
                  <a:srgbClr val="000000"/>
                </a:solidFill>
                <a:latin typeface="Franklin Gothic Medium Cond"/>
              </a:rPr>
              <a:t>Click to edit Master title style</a:t>
            </a:r>
            <a:endParaRPr b="0" lang="en-US" sz="3600" spc="-1" strike="noStrike">
              <a:solidFill>
                <a:srgbClr val="000000"/>
              </a:solidFill>
              <a:latin typeface="Calibri"/>
            </a:endParaRPr>
          </a:p>
        </p:txBody>
      </p:sp>
      <p:sp>
        <p:nvSpPr>
          <p:cNvPr id="104" name="PlaceHolder 8"/>
          <p:cNvSpPr>
            <a:spLocks noGrp="1"/>
          </p:cNvSpPr>
          <p:nvPr>
            <p:ph type="body"/>
          </p:nvPr>
        </p:nvSpPr>
        <p:spPr>
          <a:xfrm>
            <a:off x="628560" y="1222920"/>
            <a:ext cx="7886520" cy="4953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05" name="PlaceHolder 9"/>
          <p:cNvSpPr>
            <a:spLocks noGrp="1"/>
          </p:cNvSpPr>
          <p:nvPr>
            <p:ph type="dt"/>
          </p:nvPr>
        </p:nvSpPr>
        <p:spPr>
          <a:xfrm>
            <a:off x="7416360" y="158400"/>
            <a:ext cx="488160" cy="609120"/>
          </a:xfrm>
          <a:prstGeom prst="rect">
            <a:avLst/>
          </a:prstGeom>
        </p:spPr>
        <p:txBody>
          <a:bodyPr lIns="90000" rIns="90000" tIns="45000" bIns="45000"/>
          <a:p>
            <a:pPr>
              <a:lnSpc>
                <a:spcPct val="100000"/>
              </a:lnSpc>
            </a:pPr>
            <a:fld id="{805253C2-BC9A-435A-9AB3-1F3792004011}" type="datetime">
              <a:rPr b="0" lang="en-US" sz="1800" spc="-1" strike="noStrike">
                <a:solidFill>
                  <a:srgbClr val="000000"/>
                </a:solidFill>
                <a:latin typeface="Calibri"/>
              </a:rPr>
              <a:t>11/30/18</a:t>
            </a:fld>
            <a:endParaRPr b="0" lang="en-US" sz="1800" spc="-1" strike="noStrike">
              <a:latin typeface="Times New Roman"/>
            </a:endParaRPr>
          </a:p>
        </p:txBody>
      </p:sp>
      <p:sp>
        <p:nvSpPr>
          <p:cNvPr id="106" name="PlaceHolder 10"/>
          <p:cNvSpPr>
            <a:spLocks noGrp="1"/>
          </p:cNvSpPr>
          <p:nvPr>
            <p:ph type="ftr"/>
          </p:nvPr>
        </p:nvSpPr>
        <p:spPr>
          <a:xfrm>
            <a:off x="4476240" y="6406560"/>
            <a:ext cx="2221920" cy="364680"/>
          </a:xfrm>
          <a:prstGeom prst="rect">
            <a:avLst/>
          </a:prstGeom>
        </p:spPr>
        <p:txBody>
          <a:bodyPr anchor="ctr"/>
          <a:p>
            <a:endParaRPr b="0" lang="en-US" sz="2400" spc="-1" strike="noStrike">
              <a:latin typeface="Times New Roman"/>
            </a:endParaRPr>
          </a:p>
        </p:txBody>
      </p:sp>
      <p:sp>
        <p:nvSpPr>
          <p:cNvPr id="107" name="PlaceHolder 11"/>
          <p:cNvSpPr>
            <a:spLocks noGrp="1"/>
          </p:cNvSpPr>
          <p:nvPr>
            <p:ph type="sldNum"/>
          </p:nvPr>
        </p:nvSpPr>
        <p:spPr>
          <a:xfrm>
            <a:off x="7934760" y="6406560"/>
            <a:ext cx="579960" cy="364680"/>
          </a:xfrm>
          <a:prstGeom prst="rect">
            <a:avLst/>
          </a:prstGeom>
        </p:spPr>
        <p:txBody>
          <a:bodyPr anchor="ctr"/>
          <a:p>
            <a:pPr algn="r">
              <a:lnSpc>
                <a:spcPct val="100000"/>
              </a:lnSpc>
            </a:pPr>
            <a:fld id="{F3143204-E3D1-4669-9188-2325AEF317E0}" type="slidenum">
              <a:rPr b="0" lang="en-US" sz="1200" spc="-1" strike="noStrike">
                <a:solidFill>
                  <a:srgbClr val="1f4e79"/>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6475320"/>
            <a:ext cx="2710800" cy="390960"/>
          </a:xfrm>
          <a:prstGeom prst="rect">
            <a:avLst/>
          </a:prstGeom>
          <a:solidFill>
            <a:srgbClr val="1f4e79"/>
          </a:solidFill>
          <a:ln>
            <a:noFill/>
          </a:ln>
        </p:spPr>
        <p:style>
          <a:lnRef idx="0"/>
          <a:fillRef idx="0"/>
          <a:effectRef idx="0"/>
          <a:fontRef idx="minor"/>
        </p:style>
      </p:sp>
      <p:sp>
        <p:nvSpPr>
          <p:cNvPr id="145" name="CustomShape 2"/>
          <p:cNvSpPr/>
          <p:nvPr/>
        </p:nvSpPr>
        <p:spPr>
          <a:xfrm>
            <a:off x="2421720" y="6311880"/>
            <a:ext cx="6721920" cy="554400"/>
          </a:xfrm>
          <a:custGeom>
            <a:avLst/>
            <a:gdLst/>
            <a:ahLst/>
            <a:rect l="l" t="t" r="r" b="b"/>
            <a:pathLst>
              <a:path w="6722434" h="554758">
                <a:moveTo>
                  <a:pt x="212651" y="10632"/>
                </a:moveTo>
                <a:lnTo>
                  <a:pt x="6722434" y="0"/>
                </a:lnTo>
                <a:lnTo>
                  <a:pt x="6722434" y="554758"/>
                </a:lnTo>
                <a:lnTo>
                  <a:pt x="0" y="554758"/>
                </a:lnTo>
                <a:lnTo>
                  <a:pt x="212651" y="10632"/>
                </a:lnTo>
                <a:close/>
              </a:path>
            </a:pathLst>
          </a:custGeom>
          <a:solidFill>
            <a:srgbClr val="fabe00"/>
          </a:solidFill>
          <a:ln>
            <a:noFill/>
          </a:ln>
        </p:spPr>
        <p:style>
          <a:lnRef idx="0"/>
          <a:fillRef idx="0"/>
          <a:effectRef idx="0"/>
          <a:fontRef idx="minor"/>
        </p:style>
      </p:sp>
      <p:sp>
        <p:nvSpPr>
          <p:cNvPr id="146" name="CustomShape 3"/>
          <p:cNvSpPr/>
          <p:nvPr/>
        </p:nvSpPr>
        <p:spPr>
          <a:xfrm>
            <a:off x="6324120" y="80280"/>
            <a:ext cx="1788120" cy="765360"/>
          </a:xfrm>
          <a:custGeom>
            <a:avLst/>
            <a:gdLst/>
            <a:ahLst/>
            <a:rect l="0" t="0" r="r" b="b"/>
            <a:pathLst>
              <a:path w="4969" h="2128">
                <a:moveTo>
                  <a:pt x="443" y="0"/>
                </a:moveTo>
                <a:lnTo>
                  <a:pt x="443" y="0"/>
                </a:lnTo>
                <a:lnTo>
                  <a:pt x="420" y="1"/>
                </a:lnTo>
                <a:lnTo>
                  <a:pt x="397" y="2"/>
                </a:lnTo>
                <a:lnTo>
                  <a:pt x="374" y="5"/>
                </a:lnTo>
                <a:lnTo>
                  <a:pt x="351" y="10"/>
                </a:lnTo>
                <a:lnTo>
                  <a:pt x="328" y="15"/>
                </a:lnTo>
                <a:lnTo>
                  <a:pt x="306" y="22"/>
                </a:lnTo>
                <a:lnTo>
                  <a:pt x="284" y="29"/>
                </a:lnTo>
                <a:lnTo>
                  <a:pt x="263" y="38"/>
                </a:lnTo>
                <a:lnTo>
                  <a:pt x="242" y="48"/>
                </a:lnTo>
                <a:lnTo>
                  <a:pt x="222" y="59"/>
                </a:lnTo>
                <a:lnTo>
                  <a:pt x="202" y="71"/>
                </a:lnTo>
                <a:lnTo>
                  <a:pt x="183" y="85"/>
                </a:lnTo>
                <a:lnTo>
                  <a:pt x="164" y="99"/>
                </a:lnTo>
                <a:lnTo>
                  <a:pt x="147" y="114"/>
                </a:lnTo>
                <a:lnTo>
                  <a:pt x="130" y="130"/>
                </a:lnTo>
                <a:lnTo>
                  <a:pt x="114" y="147"/>
                </a:lnTo>
                <a:lnTo>
                  <a:pt x="99" y="164"/>
                </a:lnTo>
                <a:lnTo>
                  <a:pt x="85" y="183"/>
                </a:lnTo>
                <a:lnTo>
                  <a:pt x="71" y="202"/>
                </a:lnTo>
                <a:lnTo>
                  <a:pt x="59" y="221"/>
                </a:lnTo>
                <a:lnTo>
                  <a:pt x="48" y="242"/>
                </a:lnTo>
                <a:lnTo>
                  <a:pt x="38" y="263"/>
                </a:lnTo>
                <a:lnTo>
                  <a:pt x="29" y="284"/>
                </a:lnTo>
                <a:lnTo>
                  <a:pt x="22" y="306"/>
                </a:lnTo>
                <a:lnTo>
                  <a:pt x="15" y="328"/>
                </a:lnTo>
                <a:lnTo>
                  <a:pt x="10" y="351"/>
                </a:lnTo>
                <a:lnTo>
                  <a:pt x="5" y="374"/>
                </a:lnTo>
                <a:lnTo>
                  <a:pt x="2" y="397"/>
                </a:lnTo>
                <a:lnTo>
                  <a:pt x="1" y="420"/>
                </a:lnTo>
                <a:lnTo>
                  <a:pt x="0" y="443"/>
                </a:lnTo>
                <a:lnTo>
                  <a:pt x="0" y="1683"/>
                </a:lnTo>
                <a:lnTo>
                  <a:pt x="0" y="1683"/>
                </a:lnTo>
                <a:lnTo>
                  <a:pt x="1" y="1706"/>
                </a:lnTo>
                <a:lnTo>
                  <a:pt x="2" y="1729"/>
                </a:lnTo>
                <a:lnTo>
                  <a:pt x="5" y="1752"/>
                </a:lnTo>
                <a:lnTo>
                  <a:pt x="10" y="1775"/>
                </a:lnTo>
                <a:lnTo>
                  <a:pt x="15" y="1798"/>
                </a:lnTo>
                <a:lnTo>
                  <a:pt x="22" y="1820"/>
                </a:lnTo>
                <a:lnTo>
                  <a:pt x="29" y="1842"/>
                </a:lnTo>
                <a:lnTo>
                  <a:pt x="38" y="1863"/>
                </a:lnTo>
                <a:lnTo>
                  <a:pt x="48" y="1884"/>
                </a:lnTo>
                <a:lnTo>
                  <a:pt x="59" y="1905"/>
                </a:lnTo>
                <a:lnTo>
                  <a:pt x="71" y="1924"/>
                </a:lnTo>
                <a:lnTo>
                  <a:pt x="85" y="1943"/>
                </a:lnTo>
                <a:lnTo>
                  <a:pt x="99" y="1962"/>
                </a:lnTo>
                <a:lnTo>
                  <a:pt x="114" y="1979"/>
                </a:lnTo>
                <a:lnTo>
                  <a:pt x="130" y="1996"/>
                </a:lnTo>
                <a:lnTo>
                  <a:pt x="147" y="2012"/>
                </a:lnTo>
                <a:lnTo>
                  <a:pt x="164" y="2027"/>
                </a:lnTo>
                <a:lnTo>
                  <a:pt x="183" y="2041"/>
                </a:lnTo>
                <a:lnTo>
                  <a:pt x="202" y="2055"/>
                </a:lnTo>
                <a:lnTo>
                  <a:pt x="222" y="2067"/>
                </a:lnTo>
                <a:lnTo>
                  <a:pt x="242" y="2078"/>
                </a:lnTo>
                <a:lnTo>
                  <a:pt x="263" y="2088"/>
                </a:lnTo>
                <a:lnTo>
                  <a:pt x="284" y="2097"/>
                </a:lnTo>
                <a:lnTo>
                  <a:pt x="306" y="2104"/>
                </a:lnTo>
                <a:lnTo>
                  <a:pt x="328" y="2111"/>
                </a:lnTo>
                <a:lnTo>
                  <a:pt x="351" y="2116"/>
                </a:lnTo>
                <a:lnTo>
                  <a:pt x="374" y="2121"/>
                </a:lnTo>
                <a:lnTo>
                  <a:pt x="397" y="2124"/>
                </a:lnTo>
                <a:lnTo>
                  <a:pt x="420" y="2125"/>
                </a:lnTo>
                <a:lnTo>
                  <a:pt x="443" y="2126"/>
                </a:lnTo>
                <a:lnTo>
                  <a:pt x="4524" y="2127"/>
                </a:lnTo>
                <a:lnTo>
                  <a:pt x="4524" y="2127"/>
                </a:lnTo>
                <a:lnTo>
                  <a:pt x="4547" y="2126"/>
                </a:lnTo>
                <a:lnTo>
                  <a:pt x="4570" y="2125"/>
                </a:lnTo>
                <a:lnTo>
                  <a:pt x="4593" y="2122"/>
                </a:lnTo>
                <a:lnTo>
                  <a:pt x="4616" y="2117"/>
                </a:lnTo>
                <a:lnTo>
                  <a:pt x="4639" y="2112"/>
                </a:lnTo>
                <a:lnTo>
                  <a:pt x="4661" y="2105"/>
                </a:lnTo>
                <a:lnTo>
                  <a:pt x="4683" y="2098"/>
                </a:lnTo>
                <a:lnTo>
                  <a:pt x="4704" y="2089"/>
                </a:lnTo>
                <a:lnTo>
                  <a:pt x="4725" y="2079"/>
                </a:lnTo>
                <a:lnTo>
                  <a:pt x="4746" y="2068"/>
                </a:lnTo>
                <a:lnTo>
                  <a:pt x="4765" y="2056"/>
                </a:lnTo>
                <a:lnTo>
                  <a:pt x="4784" y="2042"/>
                </a:lnTo>
                <a:lnTo>
                  <a:pt x="4803" y="2028"/>
                </a:lnTo>
                <a:lnTo>
                  <a:pt x="4820" y="2013"/>
                </a:lnTo>
                <a:lnTo>
                  <a:pt x="4837" y="1997"/>
                </a:lnTo>
                <a:lnTo>
                  <a:pt x="4853" y="1980"/>
                </a:lnTo>
                <a:lnTo>
                  <a:pt x="4868" y="1963"/>
                </a:lnTo>
                <a:lnTo>
                  <a:pt x="4882" y="1944"/>
                </a:lnTo>
                <a:lnTo>
                  <a:pt x="4896" y="1925"/>
                </a:lnTo>
                <a:lnTo>
                  <a:pt x="4908" y="1905"/>
                </a:lnTo>
                <a:lnTo>
                  <a:pt x="4919" y="1885"/>
                </a:lnTo>
                <a:lnTo>
                  <a:pt x="4929" y="1864"/>
                </a:lnTo>
                <a:lnTo>
                  <a:pt x="4938" y="1843"/>
                </a:lnTo>
                <a:lnTo>
                  <a:pt x="4945" y="1821"/>
                </a:lnTo>
                <a:lnTo>
                  <a:pt x="4952" y="1799"/>
                </a:lnTo>
                <a:lnTo>
                  <a:pt x="4957" y="1776"/>
                </a:lnTo>
                <a:lnTo>
                  <a:pt x="4962" y="1753"/>
                </a:lnTo>
                <a:lnTo>
                  <a:pt x="4965" y="1730"/>
                </a:lnTo>
                <a:lnTo>
                  <a:pt x="4966" y="1707"/>
                </a:lnTo>
                <a:lnTo>
                  <a:pt x="4967" y="1684"/>
                </a:lnTo>
                <a:lnTo>
                  <a:pt x="4968" y="443"/>
                </a:lnTo>
                <a:lnTo>
                  <a:pt x="4968" y="443"/>
                </a:lnTo>
                <a:lnTo>
                  <a:pt x="4967" y="420"/>
                </a:lnTo>
                <a:lnTo>
                  <a:pt x="4966" y="397"/>
                </a:lnTo>
                <a:lnTo>
                  <a:pt x="4963" y="374"/>
                </a:lnTo>
                <a:lnTo>
                  <a:pt x="4958" y="351"/>
                </a:lnTo>
                <a:lnTo>
                  <a:pt x="4953" y="328"/>
                </a:lnTo>
                <a:lnTo>
                  <a:pt x="4946" y="306"/>
                </a:lnTo>
                <a:lnTo>
                  <a:pt x="4939" y="284"/>
                </a:lnTo>
                <a:lnTo>
                  <a:pt x="4930" y="263"/>
                </a:lnTo>
                <a:lnTo>
                  <a:pt x="4920" y="242"/>
                </a:lnTo>
                <a:lnTo>
                  <a:pt x="4909" y="222"/>
                </a:lnTo>
                <a:lnTo>
                  <a:pt x="4897" y="202"/>
                </a:lnTo>
                <a:lnTo>
                  <a:pt x="4883" y="183"/>
                </a:lnTo>
                <a:lnTo>
                  <a:pt x="4869" y="164"/>
                </a:lnTo>
                <a:lnTo>
                  <a:pt x="4854" y="147"/>
                </a:lnTo>
                <a:lnTo>
                  <a:pt x="4838" y="130"/>
                </a:lnTo>
                <a:lnTo>
                  <a:pt x="4821" y="114"/>
                </a:lnTo>
                <a:lnTo>
                  <a:pt x="4804" y="99"/>
                </a:lnTo>
                <a:lnTo>
                  <a:pt x="4785" y="85"/>
                </a:lnTo>
                <a:lnTo>
                  <a:pt x="4766" y="71"/>
                </a:lnTo>
                <a:lnTo>
                  <a:pt x="4747" y="59"/>
                </a:lnTo>
                <a:lnTo>
                  <a:pt x="4726" y="48"/>
                </a:lnTo>
                <a:lnTo>
                  <a:pt x="4705" y="38"/>
                </a:lnTo>
                <a:lnTo>
                  <a:pt x="4684" y="29"/>
                </a:lnTo>
                <a:lnTo>
                  <a:pt x="4662" y="22"/>
                </a:lnTo>
                <a:lnTo>
                  <a:pt x="4640" y="15"/>
                </a:lnTo>
                <a:lnTo>
                  <a:pt x="4617" y="10"/>
                </a:lnTo>
                <a:lnTo>
                  <a:pt x="4594" y="5"/>
                </a:lnTo>
                <a:lnTo>
                  <a:pt x="4571" y="2"/>
                </a:lnTo>
                <a:lnTo>
                  <a:pt x="4548" y="1"/>
                </a:lnTo>
                <a:lnTo>
                  <a:pt x="4525" y="0"/>
                </a:lnTo>
                <a:lnTo>
                  <a:pt x="443" y="0"/>
                </a:lnTo>
              </a:path>
            </a:pathLst>
          </a:custGeom>
          <a:solidFill>
            <a:srgbClr val="1f4e79"/>
          </a:solidFill>
          <a:ln>
            <a:noFill/>
          </a:ln>
        </p:spPr>
        <p:style>
          <a:lnRef idx="0"/>
          <a:fillRef idx="0"/>
          <a:effectRef idx="0"/>
          <a:fontRef idx="minor"/>
        </p:style>
      </p:sp>
      <p:sp>
        <p:nvSpPr>
          <p:cNvPr id="147" name="CustomShape 4"/>
          <p:cNvSpPr/>
          <p:nvPr/>
        </p:nvSpPr>
        <p:spPr>
          <a:xfrm>
            <a:off x="0" y="0"/>
            <a:ext cx="7374960" cy="924120"/>
          </a:xfrm>
          <a:custGeom>
            <a:avLst/>
            <a:gdLst/>
            <a:ahLst/>
            <a:rect l="l" t="t" r="r" b="b"/>
            <a:pathLst>
              <a:path w="7375359" h="924479">
                <a:moveTo>
                  <a:pt x="0" y="0"/>
                </a:moveTo>
                <a:lnTo>
                  <a:pt x="7375359" y="0"/>
                </a:lnTo>
                <a:lnTo>
                  <a:pt x="7003219" y="913846"/>
                </a:lnTo>
                <a:lnTo>
                  <a:pt x="0" y="924479"/>
                </a:lnTo>
                <a:lnTo>
                  <a:pt x="0" y="0"/>
                </a:lnTo>
                <a:close/>
              </a:path>
            </a:pathLst>
          </a:custGeom>
          <a:solidFill>
            <a:srgbClr val="fabe00"/>
          </a:solidFill>
          <a:ln>
            <a:noFill/>
          </a:ln>
        </p:spPr>
        <p:style>
          <a:lnRef idx="0"/>
          <a:fillRef idx="0"/>
          <a:effectRef idx="0"/>
          <a:fontRef idx="minor"/>
        </p:style>
      </p:sp>
      <p:sp>
        <p:nvSpPr>
          <p:cNvPr id="148" name="CustomShape 5"/>
          <p:cNvSpPr/>
          <p:nvPr/>
        </p:nvSpPr>
        <p:spPr>
          <a:xfrm>
            <a:off x="534600" y="6532560"/>
            <a:ext cx="18630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ffffff"/>
                </a:solidFill>
                <a:latin typeface="Calibri"/>
              </a:rPr>
              <a:t>www.batan.go.id</a:t>
            </a:r>
            <a:endParaRPr b="0" lang="en-US" sz="1200" spc="-1" strike="noStrike">
              <a:latin typeface="Arial"/>
            </a:endParaRPr>
          </a:p>
        </p:txBody>
      </p:sp>
      <p:sp>
        <p:nvSpPr>
          <p:cNvPr id="149" name="CustomShape 6"/>
          <p:cNvSpPr/>
          <p:nvPr/>
        </p:nvSpPr>
        <p:spPr>
          <a:xfrm>
            <a:off x="3987360" y="-21240"/>
            <a:ext cx="3158640" cy="6908760"/>
          </a:xfrm>
          <a:custGeom>
            <a:avLst/>
            <a:gdLst/>
            <a:ahLst/>
            <a:rect l="l" t="t" r="r" b="b"/>
            <a:pathLst>
              <a:path w="3159083" h="6909189">
                <a:moveTo>
                  <a:pt x="2934587" y="0"/>
                </a:moveTo>
                <a:lnTo>
                  <a:pt x="3159083" y="0"/>
                </a:lnTo>
                <a:lnTo>
                  <a:pt x="213865" y="6909189"/>
                </a:lnTo>
                <a:lnTo>
                  <a:pt x="0" y="6909188"/>
                </a:lnTo>
                <a:lnTo>
                  <a:pt x="2934587" y="0"/>
                </a:lnTo>
                <a:close/>
              </a:path>
            </a:pathLst>
          </a:custGeom>
          <a:solidFill>
            <a:srgbClr val="ffffff"/>
          </a:solidFill>
          <a:ln>
            <a:noFill/>
          </a:ln>
        </p:spPr>
        <p:style>
          <a:lnRef idx="0"/>
          <a:fillRef idx="0"/>
          <a:effectRef idx="0"/>
          <a:fontRef idx="minor"/>
        </p:style>
      </p:sp>
      <p:pic>
        <p:nvPicPr>
          <p:cNvPr id="150" name="Picture 18" descr=""/>
          <p:cNvPicPr/>
          <p:nvPr/>
        </p:nvPicPr>
        <p:blipFill>
          <a:blip r:embed="rId2"/>
          <a:stretch/>
        </p:blipFill>
        <p:spPr>
          <a:xfrm>
            <a:off x="7416360" y="158400"/>
            <a:ext cx="488160" cy="609120"/>
          </a:xfrm>
          <a:prstGeom prst="rect">
            <a:avLst/>
          </a:prstGeom>
          <a:ln>
            <a:noFill/>
          </a:ln>
        </p:spPr>
      </p:pic>
      <p:sp>
        <p:nvSpPr>
          <p:cNvPr id="151" name="PlaceHolder 7"/>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52"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0" y="1030320"/>
            <a:ext cx="6825600" cy="1119960"/>
          </a:xfrm>
          <a:prstGeom prst="rect">
            <a:avLst/>
          </a:prstGeom>
          <a:noFill/>
          <a:ln>
            <a:noFill/>
          </a:ln>
        </p:spPr>
        <p:txBody>
          <a:bodyPr/>
          <a:p>
            <a:pPr algn="ctr">
              <a:lnSpc>
                <a:spcPct val="90000"/>
              </a:lnSpc>
            </a:pPr>
            <a:r>
              <a:rPr b="1" lang="en-US" sz="4000" spc="-1" strike="noStrike">
                <a:solidFill>
                  <a:srgbClr val="203864"/>
                </a:solidFill>
                <a:latin typeface="Franklin Gothic Medium Cond"/>
              </a:rPr>
              <a:t>TRI</a:t>
            </a:r>
            <a:r>
              <a:rPr b="1" lang="en-US" sz="4000" spc="-1" strike="noStrike">
                <a:solidFill>
                  <a:srgbClr val="ff0000"/>
                </a:solidFill>
                <a:latin typeface="Franklin Gothic Medium Cond"/>
              </a:rPr>
              <a:t>so </a:t>
            </a:r>
            <a:r>
              <a:rPr b="1" lang="en-US" sz="4000" spc="-1" strike="noStrike">
                <a:solidFill>
                  <a:srgbClr val="203864"/>
                </a:solidFill>
                <a:latin typeface="Franklin Gothic Medium Cond"/>
              </a:rPr>
              <a:t>A</a:t>
            </a:r>
            <a:r>
              <a:rPr b="1" lang="en-US" sz="4000" spc="-1" strike="noStrike">
                <a:solidFill>
                  <a:srgbClr val="ff0000"/>
                </a:solidFill>
                <a:latin typeface="Franklin Gothic Medium Cond"/>
              </a:rPr>
              <a:t>nalysis </a:t>
            </a:r>
            <a:r>
              <a:rPr b="1" lang="en-US" sz="4000" spc="-1" strike="noStrike">
                <a:solidFill>
                  <a:srgbClr val="203864"/>
                </a:solidFill>
                <a:latin typeface="Franklin Gothic Medium Cond"/>
              </a:rPr>
              <a:t>C</a:t>
            </a:r>
            <a:r>
              <a:rPr b="1" lang="en-US" sz="4000" spc="-1" strike="noStrike">
                <a:solidFill>
                  <a:srgbClr val="ff0000"/>
                </a:solidFill>
                <a:latin typeface="Franklin Gothic Medium Cond"/>
              </a:rPr>
              <a:t>ode </a:t>
            </a:r>
            <a:r>
              <a:rPr b="1" lang="en-US" sz="4000" spc="-1" strike="noStrike">
                <a:solidFill>
                  <a:srgbClr val="203864"/>
                </a:solidFill>
                <a:latin typeface="Franklin Gothic Medium Cond"/>
              </a:rPr>
              <a:t>– BATAN</a:t>
            </a:r>
            <a:br/>
            <a:r>
              <a:rPr b="1" lang="en-US" sz="3200" spc="-1" strike="noStrike">
                <a:solidFill>
                  <a:srgbClr val="203864"/>
                </a:solidFill>
                <a:latin typeface="Franklin Gothic Medium Cond"/>
              </a:rPr>
              <a:t>(</a:t>
            </a:r>
            <a:r>
              <a:rPr b="1" lang="en-US" sz="3200" spc="-1" strike="noStrike">
                <a:solidFill>
                  <a:srgbClr val="ff0000"/>
                </a:solidFill>
                <a:latin typeface="Franklin Gothic Medium Cond"/>
              </a:rPr>
              <a:t>TRIAC-BATAN</a:t>
            </a:r>
            <a:r>
              <a:rPr b="1" lang="en-US" sz="3200" spc="-1" strike="noStrike">
                <a:solidFill>
                  <a:srgbClr val="203864"/>
                </a:solidFill>
                <a:latin typeface="Franklin Gothic Medium Cond"/>
              </a:rPr>
              <a:t>)</a:t>
            </a:r>
            <a:endParaRPr b="0" lang="en-US" sz="3200" spc="-1" strike="noStrike">
              <a:solidFill>
                <a:srgbClr val="000000"/>
              </a:solidFill>
              <a:latin typeface="Calibri"/>
            </a:endParaRPr>
          </a:p>
        </p:txBody>
      </p:sp>
      <p:sp>
        <p:nvSpPr>
          <p:cNvPr id="190" name="CustomShape 2"/>
          <p:cNvSpPr/>
          <p:nvPr/>
        </p:nvSpPr>
        <p:spPr>
          <a:xfrm>
            <a:off x="0" y="5544360"/>
            <a:ext cx="4679280" cy="1119960"/>
          </a:xfrm>
          <a:prstGeom prst="rect">
            <a:avLst/>
          </a:prstGeom>
          <a:noFill/>
          <a:ln>
            <a:noFill/>
          </a:ln>
        </p:spPr>
        <p:style>
          <a:lnRef idx="0"/>
          <a:fillRef idx="0"/>
          <a:effectRef idx="0"/>
          <a:fontRef idx="minor"/>
        </p:style>
        <p:txBody>
          <a:bodyPr/>
          <a:p>
            <a:pPr>
              <a:lnSpc>
                <a:spcPct val="90000"/>
              </a:lnSpc>
            </a:pPr>
            <a:r>
              <a:rPr b="1" lang="en-US" sz="2400" spc="-1" strike="noStrike" u="sng">
                <a:solidFill>
                  <a:srgbClr val="203864"/>
                </a:solidFill>
                <a:uFillTx/>
                <a:latin typeface="Franklin Gothic Book"/>
              </a:rPr>
              <a:t>Contact:</a:t>
            </a:r>
            <a:endParaRPr b="0" lang="en-US" sz="2400" spc="-1" strike="noStrike">
              <a:latin typeface="Arial"/>
            </a:endParaRPr>
          </a:p>
          <a:p>
            <a:pPr>
              <a:lnSpc>
                <a:spcPct val="90000"/>
              </a:lnSpc>
            </a:pPr>
            <a:r>
              <a:rPr b="1" lang="en-US" sz="2400" spc="-1" strike="noStrike">
                <a:solidFill>
                  <a:srgbClr val="203864"/>
                </a:solidFill>
                <a:latin typeface="Franklin Gothic Book"/>
              </a:rPr>
              <a:t>tsdipura@batan.go.id</a:t>
            </a:r>
            <a:endParaRPr b="0" lang="en-US" sz="2400" spc="-1" strike="noStrike">
              <a:latin typeface="Arial"/>
            </a:endParaRPr>
          </a:p>
          <a:p>
            <a:pPr>
              <a:lnSpc>
                <a:spcPct val="90000"/>
              </a:lnSpc>
            </a:pPr>
            <a:r>
              <a:rPr b="1" lang="en-US" sz="2400" spc="-1" strike="noStrike">
                <a:solidFill>
                  <a:srgbClr val="203864"/>
                </a:solidFill>
                <a:latin typeface="Franklin Gothic Book"/>
              </a:rPr>
              <a:t>adhyaksa@batan.go.id</a:t>
            </a:r>
            <a:endParaRPr b="0" lang="en-US" sz="2400" spc="-1" strike="noStrike">
              <a:latin typeface="Arial"/>
            </a:endParaRPr>
          </a:p>
        </p:txBody>
      </p:sp>
      <p:sp>
        <p:nvSpPr>
          <p:cNvPr id="191" name="TextShape 3"/>
          <p:cNvSpPr txBox="1"/>
          <p:nvPr/>
        </p:nvSpPr>
        <p:spPr>
          <a:xfrm>
            <a:off x="4973400" y="5395320"/>
            <a:ext cx="4061160" cy="708840"/>
          </a:xfrm>
          <a:prstGeom prst="rect">
            <a:avLst/>
          </a:prstGeom>
          <a:noFill/>
          <a:ln>
            <a:noFill/>
          </a:ln>
        </p:spPr>
        <p:txBody>
          <a:bodyPr/>
          <a:p>
            <a:pPr algn="r">
              <a:lnSpc>
                <a:spcPct val="90000"/>
              </a:lnSpc>
              <a:spcBef>
                <a:spcPts val="1001"/>
              </a:spcBef>
            </a:pPr>
            <a:r>
              <a:rPr b="1" lang="en-US" sz="2000" spc="-1" strike="noStrike">
                <a:solidFill>
                  <a:srgbClr val="ffffff"/>
                </a:solidFill>
                <a:latin typeface="Calibri"/>
              </a:rPr>
              <a:t>BADAN TENAGA NUKLIR NASIONAL</a:t>
            </a:r>
            <a:endParaRPr b="0" lang="en-US" sz="2000" spc="-1" strike="noStrike">
              <a:latin typeface="Arial"/>
            </a:endParaRPr>
          </a:p>
          <a:p>
            <a:pPr algn="r">
              <a:lnSpc>
                <a:spcPct val="90000"/>
              </a:lnSpc>
              <a:spcBef>
                <a:spcPts val="1001"/>
              </a:spcBef>
            </a:pPr>
            <a:r>
              <a:rPr b="1" lang="en-US" sz="2000" spc="-1" strike="noStrike">
                <a:solidFill>
                  <a:srgbClr val="ffffff"/>
                </a:solidFill>
                <a:latin typeface="Calibri"/>
              </a:rPr>
              <a:t>2018</a:t>
            </a:r>
            <a:endParaRPr b="0" lang="en-US" sz="2000" spc="-1" strike="noStrike">
              <a:latin typeface="Arial"/>
            </a:endParaRPr>
          </a:p>
        </p:txBody>
      </p:sp>
      <p:pic>
        <p:nvPicPr>
          <p:cNvPr id="192" name="Picture 2" descr=""/>
          <p:cNvPicPr/>
          <p:nvPr/>
        </p:nvPicPr>
        <p:blipFill>
          <a:blip r:embed="rId1"/>
          <a:stretch/>
        </p:blipFill>
        <p:spPr>
          <a:xfrm>
            <a:off x="707400" y="2073240"/>
            <a:ext cx="6388560" cy="3189240"/>
          </a:xfrm>
          <a:prstGeom prst="rect">
            <a:avLst/>
          </a:prstGeom>
          <a:ln>
            <a:noFill/>
          </a:ln>
        </p:spPr>
      </p:pic>
    </p:spTree>
  </p:cSld>
  <p:transition>
    <p:split dir="out" orient="vert"/>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9" name="Table 1"/>
          <p:cNvGraphicFramePr/>
          <p:nvPr/>
        </p:nvGraphicFramePr>
        <p:xfrm>
          <a:off x="129240" y="1074240"/>
          <a:ext cx="8767080" cy="4078800"/>
        </p:xfrm>
        <a:graphic>
          <a:graphicData uri="http://schemas.openxmlformats.org/drawingml/2006/table">
            <a:tbl>
              <a:tblPr/>
              <a:tblGrid>
                <a:gridCol w="505440"/>
                <a:gridCol w="2721600"/>
                <a:gridCol w="5540040"/>
              </a:tblGrid>
              <a:tr h="321840">
                <a:tc>
                  <a:txBody>
                    <a:bodyPr/>
                    <a:p>
                      <a:pPr>
                        <a:lnSpc>
                          <a:spcPct val="100000"/>
                        </a:lnSpc>
                      </a:pPr>
                      <a:r>
                        <a:rPr b="1" lang="en-US" sz="1800" spc="-1" strike="noStrike">
                          <a:solidFill>
                            <a:srgbClr val="ff0000"/>
                          </a:solidFill>
                          <a:latin typeface="Calibri"/>
                        </a:rPr>
                        <a:t>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Subroutines/functions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Assignment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21840">
                <a:tc>
                  <a:txBody>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ANFANG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Define concentration profiles at initiation of accident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BEDIFF ( FREICP, CGM)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Calculation of fission product transport in graphite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21840">
                <a:tc>
                  <a:txBody>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BRUCHP(PZAHL0,IFJN)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Release from partitions of defective particles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INSTAT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Calculation of unsteady state fission product release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551880">
                <a:tc>
                  <a:txBody>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KUDIF(N,R,DTI,UEZ,DI,Q,ZERFK,T0,T,GES)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Numerical integration of the fickian diffusion eq. for a fuel sphere for one time step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781920">
                <a:tc>
                  <a:txBody>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PADIFF(FREI,C00)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Calculation of fission product diffusion from particles and from graphite grains (recoil is taken into account in the source functions)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21840">
                <a:tc>
                  <a:txBody>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RADIF(R,N,R2,N1,N2)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Partition of sphere in zones for diffusion calculations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551880">
                <a:tc>
                  <a:txBody>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RECOIL(Q,RCFRPK, RCFRP)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Calculation of recoil release from particle kernel, particle, and fuel element.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21840">
                <a:tc>
                  <a:txBody>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SICOR(TT)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Calculation of thinning of SiC-Layer due to corrosion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ZOZA(R,N)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Determine number of zones with different transport data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bl>
          </a:graphicData>
        </a:graphic>
      </p:graphicFrame>
      <p:sp>
        <p:nvSpPr>
          <p:cNvPr id="210" name="CustomShape 2"/>
          <p:cNvSpPr/>
          <p:nvPr/>
        </p:nvSpPr>
        <p:spPr>
          <a:xfrm>
            <a:off x="118440" y="182880"/>
            <a:ext cx="6454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rPr>
              <a:t>Physics Subroutines(1/3)</a:t>
            </a:r>
            <a:endParaRPr b="0" lang="en-US" sz="3600" spc="-1" strike="noStrike">
              <a:latin typeface="Arial"/>
            </a:endParaRPr>
          </a:p>
        </p:txBody>
      </p:sp>
    </p:spTree>
  </p:cSld>
  <p:transition>
    <p:split dir="out" orient="vert"/>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1" name="Table 1"/>
          <p:cNvGraphicFramePr/>
          <p:nvPr/>
        </p:nvGraphicFramePr>
        <p:xfrm>
          <a:off x="75240" y="1117440"/>
          <a:ext cx="9003960" cy="3337200"/>
        </p:xfrm>
        <a:graphic>
          <a:graphicData uri="http://schemas.openxmlformats.org/drawingml/2006/table">
            <a:tbl>
              <a:tblPr/>
              <a:tblGrid>
                <a:gridCol w="519120"/>
                <a:gridCol w="2371320"/>
                <a:gridCol w="6113520"/>
              </a:tblGrid>
              <a:tr h="321840">
                <a:tc>
                  <a:txBody>
                    <a:bodyPr/>
                    <a:p>
                      <a:pPr>
                        <a:lnSpc>
                          <a:spcPct val="100000"/>
                        </a:lnSpc>
                      </a:pPr>
                      <a:r>
                        <a:rPr b="1" lang="en-US" sz="1800" spc="-1" strike="noStrike">
                          <a:solidFill>
                            <a:srgbClr val="ff0000"/>
                          </a:solidFill>
                          <a:latin typeface="Calibri"/>
                        </a:rPr>
                        <a:t>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Subroutines/functions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Assignment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81920">
                <a:tc>
                  <a:txBody>
                    <a:bodyPr/>
                    <a:p>
                      <a:pPr>
                        <a:lnSpc>
                          <a:spcPct val="100000"/>
                        </a:lnSpc>
                      </a:pPr>
                      <a:r>
                        <a:rPr b="0" lang="en-US" sz="1800" spc="-1" strike="noStrike">
                          <a:solidFill>
                            <a:srgbClr val="000000"/>
                          </a:solidFill>
                          <a:latin typeface="Calibri"/>
                        </a:rPr>
                        <a:t>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ADSORP(T,C)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Calculation of ratio between boundary layer concentration and surface concentration from sorption isotherm for A3 Matrix graphite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551880">
                <a:tc>
                  <a:txBody>
                    <a:bodyPr/>
                    <a:p>
                      <a:pPr>
                        <a:lnSpc>
                          <a:spcPct val="100000"/>
                        </a:lnSpc>
                      </a:pPr>
                      <a:r>
                        <a:rPr b="0" lang="en-US" sz="1800" spc="-1" strike="noStrike">
                          <a:solidFill>
                            <a:srgbClr val="000000"/>
                          </a:solidFill>
                          <a:latin typeface="Calibri"/>
                        </a:rPr>
                        <a:t>12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AINVE(R,C,N1,N2)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Integration of concentrations in a sphere shell between positions N1 dan N2 (linear profile in between)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21840">
                <a:tc>
                  <a:txBody>
                    <a:bodyPr/>
                    <a:p>
                      <a:pPr>
                        <a:lnSpc>
                          <a:spcPct val="100000"/>
                        </a:lnSpc>
                      </a:pPr>
                      <a:r>
                        <a:rPr b="0" lang="en-US" sz="1800" spc="-1" strike="noStrike">
                          <a:solidFill>
                            <a:srgbClr val="000000"/>
                          </a:solidFill>
                          <a:latin typeface="Calibri"/>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BETA(V,P,T)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Mass transfer coefficient at the boundary graphite/helium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DIFKO(T)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Diffusion coefficient for graphite grain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551880">
                <a:tc>
                  <a:txBody>
                    <a:bodyPr/>
                    <a:p>
                      <a:pPr>
                        <a:lnSpc>
                          <a:spcPct val="100000"/>
                        </a:lnSpc>
                      </a:pPr>
                      <a:r>
                        <a:rPr b="0" lang="en-US" sz="1800" spc="-1" strike="noStrike">
                          <a:solidFill>
                            <a:srgbClr val="000000"/>
                          </a:solidFill>
                          <a:latin typeface="Calibri"/>
                        </a:rPr>
                        <a:t>15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DIFPA(T,I)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Diffusion coeff. For particle kernel and layers. I: number of particle zone, 1=center.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551880">
                <a:tc>
                  <a:txBody>
                    <a:bodyPr/>
                    <a:p>
                      <a:pPr>
                        <a:lnSpc>
                          <a:spcPct val="100000"/>
                        </a:lnSpc>
                      </a:pPr>
                      <a:r>
                        <a:rPr b="0" lang="en-US" sz="1800" spc="-1" strike="noStrike">
                          <a:solidFill>
                            <a:srgbClr val="000000"/>
                          </a:solidFill>
                          <a:latin typeface="Calibri"/>
                        </a:rPr>
                        <a:t>16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DIFPAD(T,I)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Diffusion coeff. for particle kernel of defective CP. I: number of particle zone, 1=center.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551880">
                <a:tc>
                  <a:txBody>
                    <a:bodyPr/>
                    <a:p>
                      <a:pPr>
                        <a:lnSpc>
                          <a:spcPct val="100000"/>
                        </a:lnSpc>
                      </a:pPr>
                      <a:r>
                        <a:rPr b="0" lang="en-US" sz="1800" spc="-1" strike="noStrike">
                          <a:solidFill>
                            <a:srgbClr val="000000"/>
                          </a:solidFill>
                          <a:latin typeface="Calibri"/>
                        </a:rPr>
                        <a:t>17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DIFPO(T,I)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Diffusion coeff. In graphite pores, I: number of graphite zone, 1=center.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18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PBRUCH(ZEIT,TEMPER)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Particle failure function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bl>
          </a:graphicData>
        </a:graphic>
      </p:graphicFrame>
      <p:sp>
        <p:nvSpPr>
          <p:cNvPr id="212" name="CustomShape 2"/>
          <p:cNvSpPr/>
          <p:nvPr/>
        </p:nvSpPr>
        <p:spPr>
          <a:xfrm>
            <a:off x="118440" y="182880"/>
            <a:ext cx="6454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rPr>
              <a:t>Physics Subroutines(2/3)</a:t>
            </a:r>
            <a:endParaRPr b="0" lang="en-US" sz="3600" spc="-1" strike="noStrike">
              <a:latin typeface="Arial"/>
            </a:endParaRPr>
          </a:p>
        </p:txBody>
      </p:sp>
    </p:spTree>
  </p:cSld>
  <p:transition>
    <p:split dir="out" orient="vert"/>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3" name="Table 1"/>
          <p:cNvGraphicFramePr/>
          <p:nvPr/>
        </p:nvGraphicFramePr>
        <p:xfrm>
          <a:off x="215280" y="1353960"/>
          <a:ext cx="8799480" cy="1854000"/>
        </p:xfrm>
        <a:graphic>
          <a:graphicData uri="http://schemas.openxmlformats.org/drawingml/2006/table">
            <a:tbl>
              <a:tblPr/>
              <a:tblGrid>
                <a:gridCol w="507240"/>
                <a:gridCol w="2317320"/>
                <a:gridCol w="5974920"/>
              </a:tblGrid>
              <a:tr h="321840">
                <a:tc>
                  <a:txBody>
                    <a:bodyPr/>
                    <a:p>
                      <a:pPr algn="ctr">
                        <a:lnSpc>
                          <a:spcPct val="100000"/>
                        </a:lnSpc>
                      </a:pPr>
                      <a:r>
                        <a:rPr b="1" lang="en-US" sz="1800" spc="-1" strike="noStrike">
                          <a:solidFill>
                            <a:srgbClr val="ff0000"/>
                          </a:solidFill>
                          <a:latin typeface="Calibri"/>
                        </a:rPr>
                        <a:t>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Subroutines/functions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Assignment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51880">
                <a:tc>
                  <a:txBody>
                    <a:bodyPr/>
                    <a:p>
                      <a:pPr>
                        <a:lnSpc>
                          <a:spcPct val="100000"/>
                        </a:lnSpc>
                      </a:pPr>
                      <a:r>
                        <a:rPr b="0" lang="en-US" sz="1800" spc="-1" strike="noStrike">
                          <a:solidFill>
                            <a:srgbClr val="000000"/>
                          </a:solidFill>
                          <a:latin typeface="Calibri"/>
                        </a:rPr>
                        <a:t>19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QUELLK(ZEIT)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Time and location dependent function for FP-source term in the graphite grains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551880">
                <a:tc>
                  <a:txBody>
                    <a:bodyPr/>
                    <a:p>
                      <a:pPr>
                        <a:lnSpc>
                          <a:spcPct val="100000"/>
                        </a:lnSpc>
                      </a:pPr>
                      <a:r>
                        <a:rPr b="0" lang="en-US" sz="1800" spc="-1" strike="noStrike">
                          <a:solidFill>
                            <a:srgbClr val="000000"/>
                          </a:solidFill>
                          <a:latin typeface="Calibri"/>
                        </a:rPr>
                        <a:t>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QUELLP(I)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Time and location dependent function for FP-source term in particle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551880">
                <a:tc>
                  <a:txBody>
                    <a:bodyPr/>
                    <a:p>
                      <a:pPr>
                        <a:lnSpc>
                          <a:spcPct val="100000"/>
                        </a:lnSpc>
                      </a:pPr>
                      <a:r>
                        <a:rPr b="0" lang="en-US" sz="1800" spc="-1" strike="noStrike">
                          <a:solidFill>
                            <a:srgbClr val="000000"/>
                          </a:solidFill>
                          <a:latin typeface="Calibri"/>
                        </a:rPr>
                        <a:t>21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QUPOR(ZEIT)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Time and location dependent function for FP-source term in the graphite pores.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22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TEMP(ZEIT)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Fuel element temperature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bl>
          </a:graphicData>
        </a:graphic>
      </p:graphicFrame>
      <p:sp>
        <p:nvSpPr>
          <p:cNvPr id="214" name="CustomShape 2"/>
          <p:cNvSpPr/>
          <p:nvPr/>
        </p:nvSpPr>
        <p:spPr>
          <a:xfrm>
            <a:off x="118440" y="182880"/>
            <a:ext cx="6454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rPr>
              <a:t>Physics Subroutines(3/3)</a:t>
            </a:r>
            <a:endParaRPr b="0" lang="en-US" sz="3600" spc="-1" strike="noStrike">
              <a:latin typeface="Arial"/>
            </a:endParaRPr>
          </a:p>
        </p:txBody>
      </p:sp>
    </p:spTree>
  </p:cSld>
  <p:transition>
    <p:split dir="out" orient="vert"/>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5" name="Table 1"/>
          <p:cNvGraphicFramePr/>
          <p:nvPr/>
        </p:nvGraphicFramePr>
        <p:xfrm>
          <a:off x="129240" y="1074240"/>
          <a:ext cx="8767080" cy="1112040"/>
        </p:xfrm>
        <a:graphic>
          <a:graphicData uri="http://schemas.openxmlformats.org/drawingml/2006/table">
            <a:tbl>
              <a:tblPr/>
              <a:tblGrid>
                <a:gridCol w="505440"/>
                <a:gridCol w="2345040"/>
                <a:gridCol w="5916600"/>
              </a:tblGrid>
              <a:tr h="321840">
                <a:tc>
                  <a:txBody>
                    <a:bodyPr/>
                    <a:p>
                      <a:pPr>
                        <a:lnSpc>
                          <a:spcPct val="100000"/>
                        </a:lnSpc>
                      </a:pPr>
                      <a:r>
                        <a:rPr b="1" lang="en-US" sz="1800" spc="-1" strike="noStrike">
                          <a:solidFill>
                            <a:srgbClr val="ff0000"/>
                          </a:solidFill>
                          <a:latin typeface="Calibri"/>
                        </a:rPr>
                        <a:t>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0000"/>
                          </a:solidFill>
                          <a:latin typeface="Calibri"/>
                        </a:rPr>
                        <a:t>Subroutines/functions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Assignment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51880">
                <a:tc>
                  <a:txBody>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TRIDAG(N,A,B,C,D,T)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Solution of a tridiagonal equation system using the gauss elimination procedure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21840">
                <a:tc>
                  <a:txBody>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POLAT(X,X1,X2,Y1,Y2)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Linear interpolation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bl>
          </a:graphicData>
        </a:graphic>
      </p:graphicFrame>
      <p:sp>
        <p:nvSpPr>
          <p:cNvPr id="216" name="CustomShape 2"/>
          <p:cNvSpPr/>
          <p:nvPr/>
        </p:nvSpPr>
        <p:spPr>
          <a:xfrm>
            <a:off x="118440" y="182880"/>
            <a:ext cx="6454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rPr>
              <a:t>Math. Solution Subroutines</a:t>
            </a:r>
            <a:endParaRPr b="0" lang="en-US" sz="3600" spc="-1" strike="noStrike">
              <a:latin typeface="Arial"/>
            </a:endParaRPr>
          </a:p>
        </p:txBody>
      </p:sp>
    </p:spTree>
  </p:cSld>
  <p:transition>
    <p:split dir="out" orient="vert"/>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7" name="Group 1"/>
          <p:cNvGrpSpPr/>
          <p:nvPr/>
        </p:nvGrpSpPr>
        <p:grpSpPr>
          <a:xfrm>
            <a:off x="632880" y="2422080"/>
            <a:ext cx="7878240" cy="2058480"/>
            <a:chOff x="632880" y="2422080"/>
            <a:chExt cx="7878240" cy="2058480"/>
          </a:xfrm>
        </p:grpSpPr>
        <p:sp>
          <p:nvSpPr>
            <p:cNvPr id="218" name="CustomShape 2"/>
            <p:cNvSpPr/>
            <p:nvPr/>
          </p:nvSpPr>
          <p:spPr>
            <a:xfrm>
              <a:off x="4572000" y="3273120"/>
              <a:ext cx="3088080" cy="357120"/>
            </a:xfrm>
            <a:custGeom>
              <a:avLst/>
              <a:gdLst/>
              <a:ahLst/>
              <a:rect l="l" t="t" r="r" b="b"/>
              <a:pathLst>
                <a:path w="3088456" h="357342">
                  <a:moveTo>
                    <a:pt x="0" y="0"/>
                  </a:moveTo>
                  <a:lnTo>
                    <a:pt x="0" y="178671"/>
                  </a:lnTo>
                  <a:lnTo>
                    <a:pt x="3088456" y="178671"/>
                  </a:lnTo>
                  <a:lnTo>
                    <a:pt x="3088456" y="357342"/>
                  </a:lnTo>
                </a:path>
              </a:pathLst>
            </a:custGeom>
            <a:noFill/>
            <a:ln>
              <a:solidFill>
                <a:schemeClr val="accent2">
                  <a:shade val="60000"/>
                  <a:hueOff val="0"/>
                  <a:satOff val="0"/>
                  <a:lumOff val="0"/>
                  <a:alphaOff val="0"/>
                </a:schemeClr>
              </a:solidFill>
            </a:ln>
          </p:spPr>
          <p:style>
            <a:lnRef idx="2"/>
            <a:fillRef idx="0"/>
            <a:effectRef idx="0"/>
            <a:fontRef idx="minor"/>
          </p:style>
        </p:sp>
        <p:sp>
          <p:nvSpPr>
            <p:cNvPr id="219" name="CustomShape 3"/>
            <p:cNvSpPr/>
            <p:nvPr/>
          </p:nvSpPr>
          <p:spPr>
            <a:xfrm>
              <a:off x="4572000" y="3273120"/>
              <a:ext cx="1029240" cy="357120"/>
            </a:xfrm>
            <a:custGeom>
              <a:avLst/>
              <a:gdLst/>
              <a:ahLst/>
              <a:rect l="l" t="t" r="r" b="b"/>
              <a:pathLst>
                <a:path w="1029485" h="357342">
                  <a:moveTo>
                    <a:pt x="0" y="0"/>
                  </a:moveTo>
                  <a:lnTo>
                    <a:pt x="0" y="178671"/>
                  </a:lnTo>
                  <a:lnTo>
                    <a:pt x="1029485" y="178671"/>
                  </a:lnTo>
                  <a:lnTo>
                    <a:pt x="1029485" y="357342"/>
                  </a:lnTo>
                </a:path>
              </a:pathLst>
            </a:custGeom>
            <a:noFill/>
            <a:ln>
              <a:solidFill>
                <a:schemeClr val="accent2">
                  <a:shade val="60000"/>
                  <a:hueOff val="0"/>
                  <a:satOff val="0"/>
                  <a:lumOff val="0"/>
                  <a:alphaOff val="0"/>
                </a:schemeClr>
              </a:solidFill>
            </a:ln>
          </p:spPr>
          <p:style>
            <a:lnRef idx="2"/>
            <a:fillRef idx="0"/>
            <a:effectRef idx="0"/>
            <a:fontRef idx="minor"/>
          </p:style>
        </p:sp>
        <p:sp>
          <p:nvSpPr>
            <p:cNvPr id="220" name="CustomShape 4"/>
            <p:cNvSpPr/>
            <p:nvPr/>
          </p:nvSpPr>
          <p:spPr>
            <a:xfrm>
              <a:off x="3542400" y="3273120"/>
              <a:ext cx="1029240" cy="357120"/>
            </a:xfrm>
            <a:custGeom>
              <a:avLst/>
              <a:gdLst/>
              <a:ahLst/>
              <a:rect l="l" t="t" r="r" b="b"/>
              <a:pathLst>
                <a:path w="1029485" h="357342">
                  <a:moveTo>
                    <a:pt x="1029485" y="0"/>
                  </a:moveTo>
                  <a:lnTo>
                    <a:pt x="1029485" y="178671"/>
                  </a:lnTo>
                  <a:lnTo>
                    <a:pt x="0" y="178671"/>
                  </a:lnTo>
                  <a:lnTo>
                    <a:pt x="0" y="357342"/>
                  </a:lnTo>
                </a:path>
              </a:pathLst>
            </a:custGeom>
            <a:noFill/>
            <a:ln>
              <a:solidFill>
                <a:schemeClr val="accent2">
                  <a:shade val="60000"/>
                  <a:hueOff val="0"/>
                  <a:satOff val="0"/>
                  <a:lumOff val="0"/>
                  <a:alphaOff val="0"/>
                </a:schemeClr>
              </a:solidFill>
            </a:ln>
          </p:spPr>
          <p:style>
            <a:lnRef idx="2"/>
            <a:fillRef idx="0"/>
            <a:effectRef idx="0"/>
            <a:fontRef idx="minor"/>
          </p:style>
        </p:sp>
        <p:sp>
          <p:nvSpPr>
            <p:cNvPr id="221" name="CustomShape 5"/>
            <p:cNvSpPr/>
            <p:nvPr/>
          </p:nvSpPr>
          <p:spPr>
            <a:xfrm>
              <a:off x="1483560" y="3273120"/>
              <a:ext cx="3088080" cy="357120"/>
            </a:xfrm>
            <a:custGeom>
              <a:avLst/>
              <a:gdLst/>
              <a:ahLst/>
              <a:rect l="l" t="t" r="r" b="b"/>
              <a:pathLst>
                <a:path w="3088456" h="357342">
                  <a:moveTo>
                    <a:pt x="3088456" y="0"/>
                  </a:moveTo>
                  <a:lnTo>
                    <a:pt x="3088456" y="178671"/>
                  </a:lnTo>
                  <a:lnTo>
                    <a:pt x="0" y="178671"/>
                  </a:lnTo>
                  <a:lnTo>
                    <a:pt x="0" y="357342"/>
                  </a:lnTo>
                </a:path>
              </a:pathLst>
            </a:custGeom>
            <a:noFill/>
            <a:ln>
              <a:solidFill>
                <a:schemeClr val="accent2">
                  <a:shade val="60000"/>
                  <a:hueOff val="0"/>
                  <a:satOff val="0"/>
                  <a:lumOff val="0"/>
                  <a:alphaOff val="0"/>
                </a:schemeClr>
              </a:solidFill>
            </a:ln>
          </p:spPr>
          <p:style>
            <a:lnRef idx="2"/>
            <a:fillRef idx="0"/>
            <a:effectRef idx="0"/>
            <a:fontRef idx="minor"/>
          </p:style>
        </p:sp>
        <p:sp>
          <p:nvSpPr>
            <p:cNvPr id="222" name="CustomShape 6"/>
            <p:cNvSpPr/>
            <p:nvPr/>
          </p:nvSpPr>
          <p:spPr>
            <a:xfrm>
              <a:off x="3721320" y="2422080"/>
              <a:ext cx="1701360" cy="850320"/>
            </a:xfrm>
            <a:prstGeom prst="rect">
              <a:avLst/>
            </a:prstGeom>
            <a:solidFill>
              <a:schemeClr val="accent2">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23400" rIns="23400" tIns="23400" bIns="23400" anchor="ctr"/>
            <a:p>
              <a:pPr algn="ctr">
                <a:lnSpc>
                  <a:spcPct val="90000"/>
                </a:lnSpc>
                <a:spcAft>
                  <a:spcPts val="1295"/>
                </a:spcAft>
              </a:pPr>
              <a:r>
                <a:rPr b="0" lang="en-US" sz="3700" spc="-1" strike="noStrike">
                  <a:solidFill>
                    <a:srgbClr val="ffffff"/>
                  </a:solidFill>
                  <a:latin typeface="Calibri"/>
                </a:rPr>
                <a:t>FRESCO</a:t>
              </a:r>
              <a:endParaRPr b="0" lang="en-US" sz="3700" spc="-1" strike="noStrike">
                <a:latin typeface="Arial"/>
              </a:endParaRPr>
            </a:p>
          </p:txBody>
        </p:sp>
        <p:sp>
          <p:nvSpPr>
            <p:cNvPr id="223" name="CustomShape 7"/>
            <p:cNvSpPr/>
            <p:nvPr/>
          </p:nvSpPr>
          <p:spPr>
            <a:xfrm>
              <a:off x="632880" y="3630240"/>
              <a:ext cx="1701360" cy="850320"/>
            </a:xfrm>
            <a:prstGeom prst="rect">
              <a:avLst/>
            </a:prstGeom>
            <a:solidFill>
              <a:schemeClr val="accent2">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23400" rIns="23400" tIns="23400" bIns="23400" anchor="ctr"/>
            <a:p>
              <a:pPr algn="ctr">
                <a:lnSpc>
                  <a:spcPct val="90000"/>
                </a:lnSpc>
                <a:spcAft>
                  <a:spcPts val="1295"/>
                </a:spcAft>
              </a:pPr>
              <a:r>
                <a:rPr b="0" lang="en-US" sz="3700" spc="-1" strike="noStrike">
                  <a:solidFill>
                    <a:srgbClr val="ffffff"/>
                  </a:solidFill>
                  <a:latin typeface="Calibri"/>
                </a:rPr>
                <a:t>LESSEN</a:t>
              </a:r>
              <a:endParaRPr b="0" lang="en-US" sz="3700" spc="-1" strike="noStrike">
                <a:latin typeface="Arial"/>
              </a:endParaRPr>
            </a:p>
          </p:txBody>
        </p:sp>
        <p:sp>
          <p:nvSpPr>
            <p:cNvPr id="224" name="CustomShape 8"/>
            <p:cNvSpPr/>
            <p:nvPr/>
          </p:nvSpPr>
          <p:spPr>
            <a:xfrm>
              <a:off x="2691720" y="3630240"/>
              <a:ext cx="1701360" cy="850320"/>
            </a:xfrm>
            <a:prstGeom prst="rect">
              <a:avLst/>
            </a:prstGeom>
            <a:solidFill>
              <a:schemeClr val="accent2">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23400" rIns="23400" tIns="23400" bIns="23400" anchor="ctr"/>
            <a:p>
              <a:pPr algn="ctr">
                <a:lnSpc>
                  <a:spcPct val="90000"/>
                </a:lnSpc>
                <a:spcAft>
                  <a:spcPts val="1295"/>
                </a:spcAft>
              </a:pPr>
              <a:r>
                <a:rPr b="0" lang="en-US" sz="3700" spc="-1" strike="noStrike">
                  <a:solidFill>
                    <a:srgbClr val="ffffff"/>
                  </a:solidFill>
                  <a:latin typeface="Calibri"/>
                </a:rPr>
                <a:t>TEST</a:t>
              </a:r>
              <a:endParaRPr b="0" lang="en-US" sz="3700" spc="-1" strike="noStrike">
                <a:latin typeface="Arial"/>
              </a:endParaRPr>
            </a:p>
          </p:txBody>
        </p:sp>
        <p:sp>
          <p:nvSpPr>
            <p:cNvPr id="225" name="CustomShape 9"/>
            <p:cNvSpPr/>
            <p:nvPr/>
          </p:nvSpPr>
          <p:spPr>
            <a:xfrm>
              <a:off x="4750560" y="3630240"/>
              <a:ext cx="1701360" cy="850320"/>
            </a:xfrm>
            <a:prstGeom prst="rect">
              <a:avLst/>
            </a:prstGeom>
            <a:solidFill>
              <a:schemeClr val="accent2">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23400" rIns="23400" tIns="23400" bIns="23400" anchor="ctr"/>
            <a:p>
              <a:pPr algn="ctr">
                <a:lnSpc>
                  <a:spcPct val="90000"/>
                </a:lnSpc>
                <a:spcAft>
                  <a:spcPts val="1295"/>
                </a:spcAft>
              </a:pPr>
              <a:r>
                <a:rPr b="0" lang="en-US" sz="3700" spc="-1" strike="noStrike">
                  <a:solidFill>
                    <a:srgbClr val="ffffff"/>
                  </a:solidFill>
                  <a:latin typeface="Calibri"/>
                </a:rPr>
                <a:t>ANFANG</a:t>
              </a:r>
              <a:endParaRPr b="0" lang="en-US" sz="3700" spc="-1" strike="noStrike">
                <a:latin typeface="Arial"/>
              </a:endParaRPr>
            </a:p>
          </p:txBody>
        </p:sp>
        <p:sp>
          <p:nvSpPr>
            <p:cNvPr id="226" name="CustomShape 10"/>
            <p:cNvSpPr/>
            <p:nvPr/>
          </p:nvSpPr>
          <p:spPr>
            <a:xfrm>
              <a:off x="6809760" y="3630240"/>
              <a:ext cx="1701360" cy="850320"/>
            </a:xfrm>
            <a:prstGeom prst="rect">
              <a:avLst/>
            </a:prstGeom>
            <a:solidFill>
              <a:schemeClr val="accent2">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23400" rIns="23400" tIns="23400" bIns="23400" anchor="ctr"/>
            <a:p>
              <a:pPr algn="ctr">
                <a:lnSpc>
                  <a:spcPct val="90000"/>
                </a:lnSpc>
                <a:spcAft>
                  <a:spcPts val="1295"/>
                </a:spcAft>
              </a:pPr>
              <a:r>
                <a:rPr b="0" lang="en-US" sz="3700" spc="-1" strike="noStrike">
                  <a:solidFill>
                    <a:srgbClr val="ffffff"/>
                  </a:solidFill>
                  <a:latin typeface="Calibri"/>
                </a:rPr>
                <a:t>INSTAT</a:t>
              </a:r>
              <a:endParaRPr b="0" lang="en-US" sz="3700" spc="-1" strike="noStrike">
                <a:latin typeface="Arial"/>
              </a:endParaRPr>
            </a:p>
          </p:txBody>
        </p:sp>
      </p:grpSp>
      <p:grpSp>
        <p:nvGrpSpPr>
          <p:cNvPr id="227" name="Group 11"/>
          <p:cNvGrpSpPr/>
          <p:nvPr/>
        </p:nvGrpSpPr>
        <p:grpSpPr>
          <a:xfrm>
            <a:off x="0" y="0"/>
            <a:ext cx="36000" cy="36000"/>
            <a:chOff x="0" y="0"/>
            <a:chExt cx="36000" cy="36000"/>
          </a:xfrm>
        </p:grpSpPr>
      </p:gr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8" name="Group 1"/>
          <p:cNvGrpSpPr/>
          <p:nvPr/>
        </p:nvGrpSpPr>
        <p:grpSpPr>
          <a:xfrm>
            <a:off x="630000" y="2628360"/>
            <a:ext cx="7883640" cy="1356120"/>
            <a:chOff x="630000" y="2628360"/>
            <a:chExt cx="7883640" cy="1356120"/>
          </a:xfrm>
        </p:grpSpPr>
        <p:sp>
          <p:nvSpPr>
            <p:cNvPr id="229" name="CustomShape 2"/>
            <p:cNvSpPr/>
            <p:nvPr/>
          </p:nvSpPr>
          <p:spPr>
            <a:xfrm>
              <a:off x="4572000" y="2959920"/>
              <a:ext cx="3610080" cy="138960"/>
            </a:xfrm>
            <a:custGeom>
              <a:avLst/>
              <a:gdLst/>
              <a:ahLst/>
              <a:rect l="l" t="t" r="r" b="b"/>
              <a:pathLst>
                <a:path w="3610479" h="139247">
                  <a:moveTo>
                    <a:pt x="0" y="0"/>
                  </a:moveTo>
                  <a:lnTo>
                    <a:pt x="0" y="69623"/>
                  </a:lnTo>
                  <a:lnTo>
                    <a:pt x="3610479" y="69623"/>
                  </a:lnTo>
                  <a:lnTo>
                    <a:pt x="3610479"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0" name="CustomShape 3"/>
            <p:cNvSpPr/>
            <p:nvPr/>
          </p:nvSpPr>
          <p:spPr>
            <a:xfrm>
              <a:off x="4572000" y="2959920"/>
              <a:ext cx="2807640" cy="138960"/>
            </a:xfrm>
            <a:custGeom>
              <a:avLst/>
              <a:gdLst/>
              <a:ahLst/>
              <a:rect l="l" t="t" r="r" b="b"/>
              <a:pathLst>
                <a:path w="2808150" h="139247">
                  <a:moveTo>
                    <a:pt x="0" y="0"/>
                  </a:moveTo>
                  <a:lnTo>
                    <a:pt x="0" y="69623"/>
                  </a:lnTo>
                  <a:lnTo>
                    <a:pt x="2808150" y="69623"/>
                  </a:lnTo>
                  <a:lnTo>
                    <a:pt x="2808150"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1" name="CustomShape 4"/>
            <p:cNvSpPr/>
            <p:nvPr/>
          </p:nvSpPr>
          <p:spPr>
            <a:xfrm>
              <a:off x="4572000" y="2959920"/>
              <a:ext cx="2005560" cy="138960"/>
            </a:xfrm>
            <a:custGeom>
              <a:avLst/>
              <a:gdLst/>
              <a:ahLst/>
              <a:rect l="l" t="t" r="r" b="b"/>
              <a:pathLst>
                <a:path w="2005821" h="139247">
                  <a:moveTo>
                    <a:pt x="0" y="0"/>
                  </a:moveTo>
                  <a:lnTo>
                    <a:pt x="0" y="69623"/>
                  </a:lnTo>
                  <a:lnTo>
                    <a:pt x="2005821" y="69623"/>
                  </a:lnTo>
                  <a:lnTo>
                    <a:pt x="2005821"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2" name="CustomShape 5"/>
            <p:cNvSpPr/>
            <p:nvPr/>
          </p:nvSpPr>
          <p:spPr>
            <a:xfrm>
              <a:off x="4572000" y="2959920"/>
              <a:ext cx="1203120" cy="138960"/>
            </a:xfrm>
            <a:custGeom>
              <a:avLst/>
              <a:gdLst/>
              <a:ahLst/>
              <a:rect l="l" t="t" r="r" b="b"/>
              <a:pathLst>
                <a:path w="1203493" h="139247">
                  <a:moveTo>
                    <a:pt x="0" y="0"/>
                  </a:moveTo>
                  <a:lnTo>
                    <a:pt x="0" y="69623"/>
                  </a:lnTo>
                  <a:lnTo>
                    <a:pt x="1203493" y="69623"/>
                  </a:lnTo>
                  <a:lnTo>
                    <a:pt x="1203493"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3" name="CustomShape 6"/>
            <p:cNvSpPr/>
            <p:nvPr/>
          </p:nvSpPr>
          <p:spPr>
            <a:xfrm>
              <a:off x="4572000" y="2959920"/>
              <a:ext cx="400680" cy="138960"/>
            </a:xfrm>
            <a:custGeom>
              <a:avLst/>
              <a:gdLst/>
              <a:ahLst/>
              <a:rect l="l" t="t" r="r" b="b"/>
              <a:pathLst>
                <a:path w="401164" h="139247">
                  <a:moveTo>
                    <a:pt x="0" y="0"/>
                  </a:moveTo>
                  <a:lnTo>
                    <a:pt x="0" y="69623"/>
                  </a:lnTo>
                  <a:lnTo>
                    <a:pt x="401164" y="69623"/>
                  </a:lnTo>
                  <a:lnTo>
                    <a:pt x="401164"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4" name="CustomShape 7"/>
            <p:cNvSpPr/>
            <p:nvPr/>
          </p:nvSpPr>
          <p:spPr>
            <a:xfrm>
              <a:off x="3574800" y="3430800"/>
              <a:ext cx="330480" cy="387720"/>
            </a:xfrm>
            <a:custGeom>
              <a:avLst/>
              <a:gdLst/>
              <a:ahLst/>
              <a:rect l="l" t="t" r="r" b="b"/>
              <a:pathLst>
                <a:path w="330758" h="388181">
                  <a:moveTo>
                    <a:pt x="330758" y="0"/>
                  </a:moveTo>
                  <a:lnTo>
                    <a:pt x="330758" y="388181"/>
                  </a:lnTo>
                  <a:lnTo>
                    <a:pt x="0" y="388181"/>
                  </a:lnTo>
                </a:path>
              </a:pathLst>
            </a:custGeom>
            <a:noFill/>
            <a:ln>
              <a:solidFill>
                <a:schemeClr val="accent1">
                  <a:shade val="80000"/>
                  <a:hueOff val="0"/>
                  <a:satOff val="0"/>
                  <a:lumOff val="0"/>
                  <a:alphaOff val="0"/>
                </a:schemeClr>
              </a:solidFill>
            </a:ln>
          </p:spPr>
          <p:style>
            <a:lnRef idx="2"/>
            <a:fillRef idx="0"/>
            <a:effectRef idx="0"/>
            <a:fontRef idx="minor"/>
          </p:style>
        </p:sp>
        <p:sp>
          <p:nvSpPr>
            <p:cNvPr id="235" name="CustomShape 8"/>
            <p:cNvSpPr/>
            <p:nvPr/>
          </p:nvSpPr>
          <p:spPr>
            <a:xfrm>
              <a:off x="3905640" y="3430800"/>
              <a:ext cx="483480" cy="384120"/>
            </a:xfrm>
            <a:custGeom>
              <a:avLst/>
              <a:gdLst/>
              <a:ahLst/>
              <a:rect l="l" t="t" r="r" b="b"/>
              <a:pathLst>
                <a:path w="483943" h="384527">
                  <a:moveTo>
                    <a:pt x="0" y="0"/>
                  </a:moveTo>
                  <a:lnTo>
                    <a:pt x="0" y="384527"/>
                  </a:lnTo>
                  <a:lnTo>
                    <a:pt x="483943" y="384527"/>
                  </a:lnTo>
                </a:path>
              </a:pathLst>
            </a:custGeom>
            <a:noFill/>
            <a:ln>
              <a:solidFill>
                <a:schemeClr val="accent1">
                  <a:shade val="80000"/>
                  <a:hueOff val="0"/>
                  <a:satOff val="0"/>
                  <a:lumOff val="0"/>
                  <a:alphaOff val="0"/>
                </a:schemeClr>
              </a:solidFill>
            </a:ln>
          </p:spPr>
          <p:style>
            <a:lnRef idx="2"/>
            <a:fillRef idx="0"/>
            <a:effectRef idx="0"/>
            <a:fontRef idx="minor"/>
          </p:style>
        </p:sp>
        <p:sp>
          <p:nvSpPr>
            <p:cNvPr id="236" name="CustomShape 9"/>
            <p:cNvSpPr/>
            <p:nvPr/>
          </p:nvSpPr>
          <p:spPr>
            <a:xfrm>
              <a:off x="4170960" y="2959920"/>
              <a:ext cx="400680" cy="138960"/>
            </a:xfrm>
            <a:custGeom>
              <a:avLst/>
              <a:gdLst/>
              <a:ahLst/>
              <a:rect l="l" t="t" r="r" b="b"/>
              <a:pathLst>
                <a:path w="401164" h="139247">
                  <a:moveTo>
                    <a:pt x="401164" y="0"/>
                  </a:moveTo>
                  <a:lnTo>
                    <a:pt x="401164" y="69623"/>
                  </a:lnTo>
                  <a:lnTo>
                    <a:pt x="0" y="69623"/>
                  </a:lnTo>
                  <a:lnTo>
                    <a:pt x="0"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7" name="CustomShape 10"/>
            <p:cNvSpPr/>
            <p:nvPr/>
          </p:nvSpPr>
          <p:spPr>
            <a:xfrm>
              <a:off x="3368520" y="2959920"/>
              <a:ext cx="1203120" cy="138960"/>
            </a:xfrm>
            <a:custGeom>
              <a:avLst/>
              <a:gdLst/>
              <a:ahLst/>
              <a:rect l="l" t="t" r="r" b="b"/>
              <a:pathLst>
                <a:path w="1203493" h="139247">
                  <a:moveTo>
                    <a:pt x="1203493" y="0"/>
                  </a:moveTo>
                  <a:lnTo>
                    <a:pt x="1203493" y="69623"/>
                  </a:lnTo>
                  <a:lnTo>
                    <a:pt x="0" y="69623"/>
                  </a:lnTo>
                  <a:lnTo>
                    <a:pt x="0"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8" name="CustomShape 11"/>
            <p:cNvSpPr/>
            <p:nvPr/>
          </p:nvSpPr>
          <p:spPr>
            <a:xfrm>
              <a:off x="2566080" y="2959920"/>
              <a:ext cx="2005560" cy="138960"/>
            </a:xfrm>
            <a:custGeom>
              <a:avLst/>
              <a:gdLst/>
              <a:ahLst/>
              <a:rect l="l" t="t" r="r" b="b"/>
              <a:pathLst>
                <a:path w="2005821" h="139247">
                  <a:moveTo>
                    <a:pt x="2005821" y="0"/>
                  </a:moveTo>
                  <a:lnTo>
                    <a:pt x="2005821" y="69623"/>
                  </a:lnTo>
                  <a:lnTo>
                    <a:pt x="0" y="69623"/>
                  </a:lnTo>
                  <a:lnTo>
                    <a:pt x="0"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39" name="CustomShape 12"/>
            <p:cNvSpPr/>
            <p:nvPr/>
          </p:nvSpPr>
          <p:spPr>
            <a:xfrm>
              <a:off x="1764000" y="2959920"/>
              <a:ext cx="2807640" cy="138960"/>
            </a:xfrm>
            <a:custGeom>
              <a:avLst/>
              <a:gdLst/>
              <a:ahLst/>
              <a:rect l="l" t="t" r="r" b="b"/>
              <a:pathLst>
                <a:path w="2808150" h="139247">
                  <a:moveTo>
                    <a:pt x="2808150" y="0"/>
                  </a:moveTo>
                  <a:lnTo>
                    <a:pt x="2808150" y="69623"/>
                  </a:lnTo>
                  <a:lnTo>
                    <a:pt x="0" y="69623"/>
                  </a:lnTo>
                  <a:lnTo>
                    <a:pt x="0"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40" name="CustomShape 13"/>
            <p:cNvSpPr/>
            <p:nvPr/>
          </p:nvSpPr>
          <p:spPr>
            <a:xfrm>
              <a:off x="961560" y="2959920"/>
              <a:ext cx="3610080" cy="138960"/>
            </a:xfrm>
            <a:custGeom>
              <a:avLst/>
              <a:gdLst/>
              <a:ahLst/>
              <a:rect l="l" t="t" r="r" b="b"/>
              <a:pathLst>
                <a:path w="3610479" h="139247">
                  <a:moveTo>
                    <a:pt x="3610479" y="0"/>
                  </a:moveTo>
                  <a:lnTo>
                    <a:pt x="3610479" y="69623"/>
                  </a:lnTo>
                  <a:lnTo>
                    <a:pt x="0" y="69623"/>
                  </a:lnTo>
                  <a:lnTo>
                    <a:pt x="0" y="139247"/>
                  </a:lnTo>
                </a:path>
              </a:pathLst>
            </a:custGeom>
            <a:noFill/>
            <a:ln>
              <a:solidFill>
                <a:schemeClr val="accent1">
                  <a:shade val="60000"/>
                  <a:hueOff val="0"/>
                  <a:satOff val="0"/>
                  <a:lumOff val="0"/>
                  <a:alphaOff val="0"/>
                </a:schemeClr>
              </a:solidFill>
            </a:ln>
          </p:spPr>
          <p:style>
            <a:lnRef idx="2"/>
            <a:fillRef idx="0"/>
            <a:effectRef idx="0"/>
            <a:fontRef idx="minor"/>
          </p:style>
        </p:sp>
        <p:sp>
          <p:nvSpPr>
            <p:cNvPr id="241" name="CustomShape 14"/>
            <p:cNvSpPr/>
            <p:nvPr/>
          </p:nvSpPr>
          <p:spPr>
            <a:xfrm>
              <a:off x="4240440" y="262836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Lessen</a:t>
              </a:r>
              <a:endParaRPr b="0" lang="en-US" sz="1800" spc="-1" strike="noStrike">
                <a:latin typeface="Arial"/>
              </a:endParaRPr>
            </a:p>
          </p:txBody>
        </p:sp>
        <p:sp>
          <p:nvSpPr>
            <p:cNvPr id="242" name="CustomShape 15"/>
            <p:cNvSpPr/>
            <p:nvPr/>
          </p:nvSpPr>
          <p:spPr>
            <a:xfrm>
              <a:off x="63000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Null</a:t>
              </a:r>
              <a:endParaRPr b="0" lang="en-US" sz="1800" spc="-1" strike="noStrike">
                <a:latin typeface="Arial"/>
              </a:endParaRPr>
            </a:p>
          </p:txBody>
        </p:sp>
        <p:sp>
          <p:nvSpPr>
            <p:cNvPr id="243" name="CustomShape 16"/>
            <p:cNvSpPr/>
            <p:nvPr/>
          </p:nvSpPr>
          <p:spPr>
            <a:xfrm>
              <a:off x="143244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Ueberl</a:t>
              </a:r>
              <a:endParaRPr b="0" lang="en-US" sz="1800" spc="-1" strike="noStrike">
                <a:latin typeface="Arial"/>
              </a:endParaRPr>
            </a:p>
          </p:txBody>
        </p:sp>
        <p:sp>
          <p:nvSpPr>
            <p:cNvPr id="244" name="CustomShape 17"/>
            <p:cNvSpPr/>
            <p:nvPr/>
          </p:nvSpPr>
          <p:spPr>
            <a:xfrm>
              <a:off x="223452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Zeitl</a:t>
              </a:r>
              <a:endParaRPr b="0" lang="en-US" sz="1800" spc="-1" strike="noStrike">
                <a:latin typeface="Arial"/>
              </a:endParaRPr>
            </a:p>
          </p:txBody>
        </p:sp>
        <p:sp>
          <p:nvSpPr>
            <p:cNvPr id="245" name="CustomShape 18"/>
            <p:cNvSpPr/>
            <p:nvPr/>
          </p:nvSpPr>
          <p:spPr>
            <a:xfrm>
              <a:off x="303696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Outl</a:t>
              </a:r>
              <a:endParaRPr b="0" lang="en-US" sz="1800" spc="-1" strike="noStrike">
                <a:latin typeface="Arial"/>
              </a:endParaRPr>
            </a:p>
          </p:txBody>
        </p:sp>
        <p:sp>
          <p:nvSpPr>
            <p:cNvPr id="246" name="CustomShape 19"/>
            <p:cNvSpPr/>
            <p:nvPr/>
          </p:nvSpPr>
          <p:spPr>
            <a:xfrm>
              <a:off x="383940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Geol</a:t>
              </a:r>
              <a:endParaRPr b="0" lang="en-US" sz="1800" spc="-1" strike="noStrike">
                <a:latin typeface="Arial"/>
              </a:endParaRPr>
            </a:p>
          </p:txBody>
        </p:sp>
        <p:sp>
          <p:nvSpPr>
            <p:cNvPr id="247" name="CustomShape 20"/>
            <p:cNvSpPr/>
            <p:nvPr/>
          </p:nvSpPr>
          <p:spPr>
            <a:xfrm>
              <a:off x="4389480" y="364968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zoza</a:t>
              </a:r>
              <a:endParaRPr b="0" lang="en-US" sz="1800" spc="-1" strike="noStrike">
                <a:latin typeface="Arial"/>
              </a:endParaRPr>
            </a:p>
          </p:txBody>
        </p:sp>
        <p:sp>
          <p:nvSpPr>
            <p:cNvPr id="248" name="CustomShape 21"/>
            <p:cNvSpPr/>
            <p:nvPr/>
          </p:nvSpPr>
          <p:spPr>
            <a:xfrm>
              <a:off x="2911680" y="365328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Radif</a:t>
              </a:r>
              <a:endParaRPr b="0" lang="en-US" sz="1800" spc="-1" strike="noStrike">
                <a:latin typeface="Arial"/>
              </a:endParaRPr>
            </a:p>
          </p:txBody>
        </p:sp>
        <p:sp>
          <p:nvSpPr>
            <p:cNvPr id="249" name="CustomShape 22"/>
            <p:cNvSpPr/>
            <p:nvPr/>
          </p:nvSpPr>
          <p:spPr>
            <a:xfrm>
              <a:off x="464148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Kontl</a:t>
              </a:r>
              <a:endParaRPr b="0" lang="en-US" sz="1800" spc="-1" strike="noStrike">
                <a:latin typeface="Arial"/>
              </a:endParaRPr>
            </a:p>
          </p:txBody>
        </p:sp>
        <p:sp>
          <p:nvSpPr>
            <p:cNvPr id="250" name="CustomShape 23"/>
            <p:cNvSpPr/>
            <p:nvPr/>
          </p:nvSpPr>
          <p:spPr>
            <a:xfrm>
              <a:off x="544392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Diffl</a:t>
              </a:r>
              <a:endParaRPr b="0" lang="en-US" sz="1800" spc="-1" strike="noStrike">
                <a:latin typeface="Arial"/>
              </a:endParaRPr>
            </a:p>
          </p:txBody>
        </p:sp>
        <p:sp>
          <p:nvSpPr>
            <p:cNvPr id="251" name="CustomShape 24"/>
            <p:cNvSpPr/>
            <p:nvPr/>
          </p:nvSpPr>
          <p:spPr>
            <a:xfrm>
              <a:off x="624636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Recrl</a:t>
              </a:r>
              <a:endParaRPr b="0" lang="en-US" sz="1800" spc="-1" strike="noStrike">
                <a:latin typeface="Arial"/>
              </a:endParaRPr>
            </a:p>
          </p:txBody>
        </p:sp>
        <p:sp>
          <p:nvSpPr>
            <p:cNvPr id="252" name="CustomShape 25"/>
            <p:cNvSpPr/>
            <p:nvPr/>
          </p:nvSpPr>
          <p:spPr>
            <a:xfrm>
              <a:off x="704844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ADSL</a:t>
              </a:r>
              <a:endParaRPr b="0" lang="en-US" sz="1800" spc="-1" strike="noStrike">
                <a:latin typeface="Arial"/>
              </a:endParaRPr>
            </a:p>
          </p:txBody>
        </p:sp>
        <p:sp>
          <p:nvSpPr>
            <p:cNvPr id="253" name="CustomShape 26"/>
            <p:cNvSpPr/>
            <p:nvPr/>
          </p:nvSpPr>
          <p:spPr>
            <a:xfrm>
              <a:off x="7850880" y="3099240"/>
              <a:ext cx="662760" cy="3312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1520" rIns="11520" tIns="11520" bIns="11520" anchor="ctr"/>
            <a:p>
              <a:pPr algn="ctr">
                <a:lnSpc>
                  <a:spcPct val="90000"/>
                </a:lnSpc>
                <a:spcAft>
                  <a:spcPts val="629"/>
                </a:spcAft>
              </a:pPr>
              <a:r>
                <a:rPr b="0" lang="en-US" sz="1800" spc="-1" strike="noStrike">
                  <a:solidFill>
                    <a:srgbClr val="ffffff"/>
                  </a:solidFill>
                  <a:latin typeface="Calibri"/>
                </a:rPr>
                <a:t>Nukles</a:t>
              </a:r>
              <a:endParaRPr b="0" lang="en-US" sz="1800" spc="-1" strike="noStrike">
                <a:latin typeface="Arial"/>
              </a:endParaRPr>
            </a:p>
          </p:txBody>
        </p:sp>
      </p:grpSp>
      <p:grpSp>
        <p:nvGrpSpPr>
          <p:cNvPr id="254" name="Group 27"/>
          <p:cNvGrpSpPr/>
          <p:nvPr/>
        </p:nvGrpSpPr>
        <p:grpSpPr>
          <a:xfrm>
            <a:off x="0" y="0"/>
            <a:ext cx="36000" cy="36000"/>
            <a:chOff x="0" y="0"/>
            <a:chExt cx="36000" cy="36000"/>
          </a:xfrm>
        </p:grpSpPr>
      </p:grpSp>
      <p:sp>
        <p:nvSpPr>
          <p:cNvPr id="255" name="CustomShape 28"/>
          <p:cNvSpPr/>
          <p:nvPr/>
        </p:nvSpPr>
        <p:spPr>
          <a:xfrm>
            <a:off x="2718720" y="4375800"/>
            <a:ext cx="5097600" cy="7070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Ini menjadi satu fungsi untuk memanggil input,jumlah parameter sama</a:t>
            </a:r>
            <a:endParaRPr b="0" lang="en-US" sz="1350" spc="-1" strike="noStrike">
              <a:latin typeface="Arial"/>
            </a:endParaRPr>
          </a:p>
          <a:p>
            <a:pPr>
              <a:lnSpc>
                <a:spcPct val="100000"/>
              </a:lnSpc>
            </a:pPr>
            <a:r>
              <a:rPr b="0" lang="en-US" sz="1350" spc="-1" strike="noStrike">
                <a:solidFill>
                  <a:srgbClr val="000000"/>
                </a:solidFill>
                <a:latin typeface="Calibri"/>
              </a:rPr>
              <a:t>   </a:t>
            </a:r>
            <a:r>
              <a:rPr b="0" lang="en-US" sz="1350" spc="-1" strike="noStrike">
                <a:solidFill>
                  <a:srgbClr val="000000"/>
                </a:solidFill>
                <a:latin typeface="Calibri"/>
              </a:rPr>
              <a:t>	</a:t>
            </a:r>
            <a:r>
              <a:rPr b="0" lang="en-US" sz="1350" spc="-1" strike="noStrike">
                <a:solidFill>
                  <a:srgbClr val="000000"/>
                </a:solidFill>
                <a:latin typeface="Calibri"/>
              </a:rPr>
              <a:t>	</a:t>
            </a:r>
            <a:endParaRPr b="0" lang="en-US" sz="1350" spc="-1" strike="noStrike">
              <a:latin typeface="Arial"/>
            </a:endParaRPr>
          </a:p>
          <a:p>
            <a:pPr>
              <a:lnSpc>
                <a:spcPct val="100000"/>
              </a:lnSpc>
            </a:pPr>
            <a:r>
              <a:rPr b="0" lang="en-US" sz="1350" spc="-1" strike="noStrike">
                <a:solidFill>
                  <a:srgbClr val="000000"/>
                </a:solidFill>
                <a:latin typeface="Calibri"/>
              </a:rPr>
              <a:t>	</a:t>
            </a:r>
            <a:r>
              <a:rPr b="0" lang="en-US" sz="1350" spc="-1" strike="noStrike">
                <a:solidFill>
                  <a:srgbClr val="000000"/>
                </a:solidFill>
                <a:latin typeface="Calibri"/>
              </a:rPr>
              <a:t>	</a:t>
            </a:r>
            <a:r>
              <a:rPr b="0" lang="en-US" sz="1350" spc="-1" strike="noStrike">
                <a:solidFill>
                  <a:srgbClr val="000000"/>
                </a:solidFill>
                <a:latin typeface="Calibri"/>
              </a:rPr>
              <a:t>Arya</a:t>
            </a:r>
            <a:endParaRPr b="0" lang="en-US" sz="135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6" name="Group 1"/>
          <p:cNvGrpSpPr/>
          <p:nvPr/>
        </p:nvGrpSpPr>
        <p:grpSpPr>
          <a:xfrm>
            <a:off x="628920" y="2515680"/>
            <a:ext cx="7885800" cy="1511640"/>
            <a:chOff x="628920" y="2515680"/>
            <a:chExt cx="7885800" cy="1511640"/>
          </a:xfrm>
        </p:grpSpPr>
        <p:sp>
          <p:nvSpPr>
            <p:cNvPr id="257" name="CustomShape 2"/>
            <p:cNvSpPr/>
            <p:nvPr/>
          </p:nvSpPr>
          <p:spPr>
            <a:xfrm>
              <a:off x="4572000" y="2932200"/>
              <a:ext cx="3526560" cy="174600"/>
            </a:xfrm>
            <a:custGeom>
              <a:avLst/>
              <a:gdLst/>
              <a:ahLst/>
              <a:rect l="l" t="t" r="r" b="b"/>
              <a:pathLst>
                <a:path w="3526751" h="174880">
                  <a:moveTo>
                    <a:pt x="0" y="0"/>
                  </a:moveTo>
                  <a:lnTo>
                    <a:pt x="0" y="87440"/>
                  </a:lnTo>
                  <a:lnTo>
                    <a:pt x="3526751" y="87440"/>
                  </a:lnTo>
                  <a:lnTo>
                    <a:pt x="3526751"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58" name="CustomShape 3"/>
            <p:cNvSpPr/>
            <p:nvPr/>
          </p:nvSpPr>
          <p:spPr>
            <a:xfrm>
              <a:off x="4572000" y="2932200"/>
              <a:ext cx="2518920" cy="174600"/>
            </a:xfrm>
            <a:custGeom>
              <a:avLst/>
              <a:gdLst/>
              <a:ahLst/>
              <a:rect l="l" t="t" r="r" b="b"/>
              <a:pathLst>
                <a:path w="2519108" h="174880">
                  <a:moveTo>
                    <a:pt x="0" y="0"/>
                  </a:moveTo>
                  <a:lnTo>
                    <a:pt x="0" y="87440"/>
                  </a:lnTo>
                  <a:lnTo>
                    <a:pt x="2519108" y="87440"/>
                  </a:lnTo>
                  <a:lnTo>
                    <a:pt x="2519108"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59" name="CustomShape 4"/>
            <p:cNvSpPr/>
            <p:nvPr/>
          </p:nvSpPr>
          <p:spPr>
            <a:xfrm>
              <a:off x="4572000" y="2932200"/>
              <a:ext cx="1511280" cy="174600"/>
            </a:xfrm>
            <a:custGeom>
              <a:avLst/>
              <a:gdLst/>
              <a:ahLst/>
              <a:rect l="l" t="t" r="r" b="b"/>
              <a:pathLst>
                <a:path w="1511465" h="174880">
                  <a:moveTo>
                    <a:pt x="0" y="0"/>
                  </a:moveTo>
                  <a:lnTo>
                    <a:pt x="0" y="87440"/>
                  </a:lnTo>
                  <a:lnTo>
                    <a:pt x="1511465" y="87440"/>
                  </a:lnTo>
                  <a:lnTo>
                    <a:pt x="1511465"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60" name="CustomShape 5"/>
            <p:cNvSpPr/>
            <p:nvPr/>
          </p:nvSpPr>
          <p:spPr>
            <a:xfrm>
              <a:off x="4572000" y="2932200"/>
              <a:ext cx="503640" cy="174600"/>
            </a:xfrm>
            <a:custGeom>
              <a:avLst/>
              <a:gdLst/>
              <a:ahLst/>
              <a:rect l="l" t="t" r="r" b="b"/>
              <a:pathLst>
                <a:path w="503821" h="174880">
                  <a:moveTo>
                    <a:pt x="0" y="0"/>
                  </a:moveTo>
                  <a:lnTo>
                    <a:pt x="0" y="87440"/>
                  </a:lnTo>
                  <a:lnTo>
                    <a:pt x="503821" y="87440"/>
                  </a:lnTo>
                  <a:lnTo>
                    <a:pt x="503821"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61" name="CustomShape 6"/>
            <p:cNvSpPr/>
            <p:nvPr/>
          </p:nvSpPr>
          <p:spPr>
            <a:xfrm>
              <a:off x="3735000" y="3523320"/>
              <a:ext cx="124560" cy="339120"/>
            </a:xfrm>
            <a:custGeom>
              <a:avLst/>
              <a:gdLst/>
              <a:ahLst/>
              <a:rect l="l" t="t" r="r" b="b"/>
              <a:pathLst>
                <a:path w="124914" h="339640">
                  <a:moveTo>
                    <a:pt x="0" y="0"/>
                  </a:moveTo>
                  <a:lnTo>
                    <a:pt x="0" y="339640"/>
                  </a:lnTo>
                  <a:lnTo>
                    <a:pt x="124914" y="339640"/>
                  </a:lnTo>
                </a:path>
              </a:pathLst>
            </a:custGeom>
            <a:noFill/>
            <a:ln>
              <a:solidFill>
                <a:schemeClr val="accent1">
                  <a:shade val="80000"/>
                  <a:hueOff val="0"/>
                  <a:satOff val="0"/>
                  <a:lumOff val="0"/>
                  <a:alphaOff val="0"/>
                </a:schemeClr>
              </a:solidFill>
            </a:ln>
          </p:spPr>
          <p:style>
            <a:lnRef idx="2"/>
            <a:fillRef idx="0"/>
            <a:effectRef idx="0"/>
            <a:fontRef idx="minor"/>
          </p:style>
        </p:sp>
        <p:sp>
          <p:nvSpPr>
            <p:cNvPr id="262" name="CustomShape 7"/>
            <p:cNvSpPr/>
            <p:nvPr/>
          </p:nvSpPr>
          <p:spPr>
            <a:xfrm>
              <a:off x="4068000" y="2932200"/>
              <a:ext cx="503640" cy="174600"/>
            </a:xfrm>
            <a:custGeom>
              <a:avLst/>
              <a:gdLst/>
              <a:ahLst/>
              <a:rect l="l" t="t" r="r" b="b"/>
              <a:pathLst>
                <a:path w="503821" h="174880">
                  <a:moveTo>
                    <a:pt x="503821" y="0"/>
                  </a:moveTo>
                  <a:lnTo>
                    <a:pt x="503821" y="87440"/>
                  </a:lnTo>
                  <a:lnTo>
                    <a:pt x="0" y="87440"/>
                  </a:lnTo>
                  <a:lnTo>
                    <a:pt x="0"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63" name="CustomShape 8"/>
            <p:cNvSpPr/>
            <p:nvPr/>
          </p:nvSpPr>
          <p:spPr>
            <a:xfrm>
              <a:off x="3060360" y="2932200"/>
              <a:ext cx="1511280" cy="174600"/>
            </a:xfrm>
            <a:custGeom>
              <a:avLst/>
              <a:gdLst/>
              <a:ahLst/>
              <a:rect l="l" t="t" r="r" b="b"/>
              <a:pathLst>
                <a:path w="1511465" h="174880">
                  <a:moveTo>
                    <a:pt x="1511465" y="0"/>
                  </a:moveTo>
                  <a:lnTo>
                    <a:pt x="1511465" y="87440"/>
                  </a:lnTo>
                  <a:lnTo>
                    <a:pt x="0" y="87440"/>
                  </a:lnTo>
                  <a:lnTo>
                    <a:pt x="0"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64" name="CustomShape 9"/>
            <p:cNvSpPr/>
            <p:nvPr/>
          </p:nvSpPr>
          <p:spPr>
            <a:xfrm>
              <a:off x="2052720" y="2932200"/>
              <a:ext cx="2518920" cy="174600"/>
            </a:xfrm>
            <a:custGeom>
              <a:avLst/>
              <a:gdLst/>
              <a:ahLst/>
              <a:rect l="l" t="t" r="r" b="b"/>
              <a:pathLst>
                <a:path w="2519108" h="174880">
                  <a:moveTo>
                    <a:pt x="2519108" y="0"/>
                  </a:moveTo>
                  <a:lnTo>
                    <a:pt x="2519108" y="87440"/>
                  </a:lnTo>
                  <a:lnTo>
                    <a:pt x="0" y="87440"/>
                  </a:lnTo>
                  <a:lnTo>
                    <a:pt x="0"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65" name="CustomShape 10"/>
            <p:cNvSpPr/>
            <p:nvPr/>
          </p:nvSpPr>
          <p:spPr>
            <a:xfrm>
              <a:off x="1045080" y="2932200"/>
              <a:ext cx="3526560" cy="174600"/>
            </a:xfrm>
            <a:custGeom>
              <a:avLst/>
              <a:gdLst/>
              <a:ahLst/>
              <a:rect l="l" t="t" r="r" b="b"/>
              <a:pathLst>
                <a:path w="3526751" h="174880">
                  <a:moveTo>
                    <a:pt x="3526751" y="0"/>
                  </a:moveTo>
                  <a:lnTo>
                    <a:pt x="3526751" y="87440"/>
                  </a:lnTo>
                  <a:lnTo>
                    <a:pt x="0" y="87440"/>
                  </a:lnTo>
                  <a:lnTo>
                    <a:pt x="0" y="174880"/>
                  </a:lnTo>
                </a:path>
              </a:pathLst>
            </a:custGeom>
            <a:noFill/>
            <a:ln>
              <a:solidFill>
                <a:schemeClr val="accent1">
                  <a:shade val="60000"/>
                  <a:hueOff val="0"/>
                  <a:satOff val="0"/>
                  <a:lumOff val="0"/>
                  <a:alphaOff val="0"/>
                </a:schemeClr>
              </a:solidFill>
            </a:ln>
          </p:spPr>
          <p:style>
            <a:lnRef idx="2"/>
            <a:fillRef idx="0"/>
            <a:effectRef idx="0"/>
            <a:fontRef idx="minor"/>
          </p:style>
        </p:sp>
        <p:sp>
          <p:nvSpPr>
            <p:cNvPr id="266" name="CustomShape 11"/>
            <p:cNvSpPr/>
            <p:nvPr/>
          </p:nvSpPr>
          <p:spPr>
            <a:xfrm>
              <a:off x="4155480" y="251568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Anfang</a:t>
              </a:r>
              <a:endParaRPr b="0" lang="en-US" sz="2100" spc="-1" strike="noStrike">
                <a:latin typeface="Arial"/>
              </a:endParaRPr>
            </a:p>
          </p:txBody>
        </p:sp>
        <p:sp>
          <p:nvSpPr>
            <p:cNvPr id="267" name="CustomShape 12"/>
            <p:cNvSpPr/>
            <p:nvPr/>
          </p:nvSpPr>
          <p:spPr>
            <a:xfrm>
              <a:off x="62892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Temp</a:t>
              </a:r>
              <a:endParaRPr b="0" lang="en-US" sz="2100" spc="-1" strike="noStrike">
                <a:latin typeface="Arial"/>
              </a:endParaRPr>
            </a:p>
          </p:txBody>
        </p:sp>
        <p:sp>
          <p:nvSpPr>
            <p:cNvPr id="268" name="CustomShape 13"/>
            <p:cNvSpPr/>
            <p:nvPr/>
          </p:nvSpPr>
          <p:spPr>
            <a:xfrm>
              <a:off x="163656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Beta</a:t>
              </a:r>
              <a:endParaRPr b="0" lang="en-US" sz="2100" spc="-1" strike="noStrike">
                <a:latin typeface="Arial"/>
              </a:endParaRPr>
            </a:p>
          </p:txBody>
        </p:sp>
        <p:sp>
          <p:nvSpPr>
            <p:cNvPr id="269" name="CustomShape 14"/>
            <p:cNvSpPr/>
            <p:nvPr/>
          </p:nvSpPr>
          <p:spPr>
            <a:xfrm>
              <a:off x="264420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Difpo</a:t>
              </a:r>
              <a:endParaRPr b="0" lang="en-US" sz="2100" spc="-1" strike="noStrike">
                <a:latin typeface="Arial"/>
              </a:endParaRPr>
            </a:p>
          </p:txBody>
        </p:sp>
        <p:sp>
          <p:nvSpPr>
            <p:cNvPr id="270" name="CustomShape 15"/>
            <p:cNvSpPr/>
            <p:nvPr/>
          </p:nvSpPr>
          <p:spPr>
            <a:xfrm>
              <a:off x="365184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Kudif</a:t>
              </a:r>
              <a:endParaRPr b="0" lang="en-US" sz="2100" spc="-1" strike="noStrike">
                <a:latin typeface="Arial"/>
              </a:endParaRPr>
            </a:p>
          </p:txBody>
        </p:sp>
        <p:sp>
          <p:nvSpPr>
            <p:cNvPr id="271" name="CustomShape 16"/>
            <p:cNvSpPr/>
            <p:nvPr/>
          </p:nvSpPr>
          <p:spPr>
            <a:xfrm>
              <a:off x="3859920" y="3698280"/>
              <a:ext cx="789840" cy="32904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Tridag</a:t>
              </a:r>
              <a:endParaRPr b="0" lang="en-US" sz="2100" spc="-1" strike="noStrike">
                <a:latin typeface="Arial"/>
              </a:endParaRPr>
            </a:p>
          </p:txBody>
        </p:sp>
        <p:sp>
          <p:nvSpPr>
            <p:cNvPr id="272" name="CustomShape 17"/>
            <p:cNvSpPr/>
            <p:nvPr/>
          </p:nvSpPr>
          <p:spPr>
            <a:xfrm>
              <a:off x="465948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Difko</a:t>
              </a:r>
              <a:endParaRPr b="0" lang="en-US" sz="2100" spc="-1" strike="noStrike">
                <a:latin typeface="Arial"/>
              </a:endParaRPr>
            </a:p>
          </p:txBody>
        </p:sp>
        <p:sp>
          <p:nvSpPr>
            <p:cNvPr id="273" name="CustomShape 18"/>
            <p:cNvSpPr/>
            <p:nvPr/>
          </p:nvSpPr>
          <p:spPr>
            <a:xfrm>
              <a:off x="566712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Difpa</a:t>
              </a:r>
              <a:endParaRPr b="0" lang="en-US" sz="2100" spc="-1" strike="noStrike">
                <a:latin typeface="Arial"/>
              </a:endParaRPr>
            </a:p>
          </p:txBody>
        </p:sp>
        <p:sp>
          <p:nvSpPr>
            <p:cNvPr id="274" name="CustomShape 19"/>
            <p:cNvSpPr/>
            <p:nvPr/>
          </p:nvSpPr>
          <p:spPr>
            <a:xfrm>
              <a:off x="667476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Ainve</a:t>
              </a:r>
              <a:endParaRPr b="0" lang="en-US" sz="2100" spc="-1" strike="noStrike">
                <a:latin typeface="Arial"/>
              </a:endParaRPr>
            </a:p>
          </p:txBody>
        </p:sp>
        <p:sp>
          <p:nvSpPr>
            <p:cNvPr id="275" name="CustomShape 20"/>
            <p:cNvSpPr/>
            <p:nvPr/>
          </p:nvSpPr>
          <p:spPr>
            <a:xfrm>
              <a:off x="7682400" y="3107160"/>
              <a:ext cx="832320" cy="41616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320" rIns="13320" tIns="13320" bIns="13320" anchor="ctr"/>
            <a:p>
              <a:pPr algn="ctr">
                <a:lnSpc>
                  <a:spcPct val="90000"/>
                </a:lnSpc>
                <a:spcAft>
                  <a:spcPts val="734"/>
                </a:spcAft>
              </a:pPr>
              <a:r>
                <a:rPr b="0" lang="en-US" sz="2100" spc="-1" strike="noStrike">
                  <a:solidFill>
                    <a:srgbClr val="ffffff"/>
                  </a:solidFill>
                  <a:latin typeface="Calibri"/>
                </a:rPr>
                <a:t>Out</a:t>
              </a:r>
              <a:endParaRPr b="0" lang="en-US" sz="2100" spc="-1" strike="noStrike">
                <a:latin typeface="Arial"/>
              </a:endParaRPr>
            </a:p>
          </p:txBody>
        </p:sp>
      </p:grpSp>
      <p:grpSp>
        <p:nvGrpSpPr>
          <p:cNvPr id="276" name="Group 21"/>
          <p:cNvGrpSpPr/>
          <p:nvPr/>
        </p:nvGrpSpPr>
        <p:grpSpPr>
          <a:xfrm>
            <a:off x="0" y="0"/>
            <a:ext cx="36000" cy="36000"/>
            <a:chOff x="0" y="0"/>
            <a:chExt cx="36000" cy="36000"/>
          </a:xfrm>
        </p:grpSpPr>
      </p:grpSp>
      <p:sp>
        <p:nvSpPr>
          <p:cNvPr id="277" name="CustomShape 22"/>
          <p:cNvSpPr/>
          <p:nvPr/>
        </p:nvSpPr>
        <p:spPr>
          <a:xfrm>
            <a:off x="987840" y="3764520"/>
            <a:ext cx="54540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rezky</a:t>
            </a:r>
            <a:endParaRPr b="0" lang="en-US" sz="1350" spc="-1" strike="noStrike">
              <a:latin typeface="Arial"/>
            </a:endParaRPr>
          </a:p>
        </p:txBody>
      </p:sp>
      <p:sp>
        <p:nvSpPr>
          <p:cNvPr id="278" name="CustomShape 23"/>
          <p:cNvSpPr/>
          <p:nvPr/>
        </p:nvSpPr>
        <p:spPr>
          <a:xfrm>
            <a:off x="1800360" y="3764520"/>
            <a:ext cx="61704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almira</a:t>
            </a:r>
            <a:endParaRPr b="0" lang="en-US" sz="1350" spc="-1" strike="noStrike">
              <a:latin typeface="Arial"/>
            </a:endParaRPr>
          </a:p>
        </p:txBody>
      </p:sp>
      <p:sp>
        <p:nvSpPr>
          <p:cNvPr id="279" name="CustomShape 24"/>
          <p:cNvSpPr/>
          <p:nvPr/>
        </p:nvSpPr>
        <p:spPr>
          <a:xfrm>
            <a:off x="3935880" y="4221720"/>
            <a:ext cx="58788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topan</a:t>
            </a:r>
            <a:endParaRPr b="0" lang="en-US" sz="1350" spc="-1" strike="noStrike">
              <a:latin typeface="Arial"/>
            </a:endParaRPr>
          </a:p>
        </p:txBody>
      </p:sp>
      <p:sp>
        <p:nvSpPr>
          <p:cNvPr id="280" name="CustomShape 25"/>
          <p:cNvSpPr/>
          <p:nvPr/>
        </p:nvSpPr>
        <p:spPr>
          <a:xfrm>
            <a:off x="4946040" y="3764520"/>
            <a:ext cx="61704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almira</a:t>
            </a:r>
            <a:endParaRPr b="0" lang="en-US" sz="1350" spc="-1" strike="noStrike">
              <a:latin typeface="Arial"/>
            </a:endParaRPr>
          </a:p>
        </p:txBody>
      </p:sp>
      <p:sp>
        <p:nvSpPr>
          <p:cNvPr id="281" name="CustomShape 26"/>
          <p:cNvSpPr/>
          <p:nvPr/>
        </p:nvSpPr>
        <p:spPr>
          <a:xfrm>
            <a:off x="5712120" y="3764520"/>
            <a:ext cx="58788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topan</a:t>
            </a:r>
            <a:endParaRPr b="0" lang="en-US" sz="1350" spc="-1" strike="noStrike">
              <a:latin typeface="Arial"/>
            </a:endParaRPr>
          </a:p>
        </p:txBody>
      </p:sp>
      <p:sp>
        <p:nvSpPr>
          <p:cNvPr id="282" name="CustomShape 27"/>
          <p:cNvSpPr/>
          <p:nvPr/>
        </p:nvSpPr>
        <p:spPr>
          <a:xfrm>
            <a:off x="2863080" y="3764520"/>
            <a:ext cx="61704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almira</a:t>
            </a:r>
            <a:endParaRPr b="0" lang="en-US" sz="1350" spc="-1" strike="noStrike">
              <a:latin typeface="Arial"/>
            </a:endParaRPr>
          </a:p>
        </p:txBody>
      </p:sp>
      <p:sp>
        <p:nvSpPr>
          <p:cNvPr id="283" name="CustomShape 28"/>
          <p:cNvSpPr/>
          <p:nvPr/>
        </p:nvSpPr>
        <p:spPr>
          <a:xfrm>
            <a:off x="6801840" y="3764520"/>
            <a:ext cx="54540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latin typeface="Calibri"/>
              </a:rPr>
              <a:t>rezky</a:t>
            </a:r>
            <a:endParaRPr b="0" lang="en-US" sz="135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150040" y="2982960"/>
            <a:ext cx="914040" cy="43956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350" spc="-1" strike="noStrike">
                <a:solidFill>
                  <a:srgbClr val="ffffff"/>
                </a:solidFill>
                <a:latin typeface="Calibri"/>
              </a:rPr>
              <a:t>Out</a:t>
            </a:r>
            <a:endParaRPr b="0" lang="en-US" sz="1350" spc="-1" strike="noStrike">
              <a:latin typeface="Arial"/>
            </a:endParaRPr>
          </a:p>
        </p:txBody>
      </p:sp>
      <p:sp>
        <p:nvSpPr>
          <p:cNvPr id="285" name="CustomShape 2"/>
          <p:cNvSpPr/>
          <p:nvPr/>
        </p:nvSpPr>
        <p:spPr>
          <a:xfrm>
            <a:off x="99360" y="2989080"/>
            <a:ext cx="1023480" cy="43956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350" spc="-1" strike="noStrike">
                <a:solidFill>
                  <a:srgbClr val="ffffff"/>
                </a:solidFill>
                <a:latin typeface="Calibri"/>
              </a:rPr>
              <a:t>Temp</a:t>
            </a:r>
            <a:endParaRPr b="0" lang="en-US" sz="1350" spc="-1" strike="noStrike">
              <a:latin typeface="Arial"/>
            </a:endParaRPr>
          </a:p>
        </p:txBody>
      </p:sp>
      <p:sp>
        <p:nvSpPr>
          <p:cNvPr id="286" name="CustomShape 3"/>
          <p:cNvSpPr/>
          <p:nvPr/>
        </p:nvSpPr>
        <p:spPr>
          <a:xfrm>
            <a:off x="2180880" y="2989080"/>
            <a:ext cx="1410840" cy="43956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350" spc="-1" strike="noStrike">
                <a:solidFill>
                  <a:srgbClr val="ffffff"/>
                </a:solidFill>
                <a:latin typeface="Calibri"/>
              </a:rPr>
              <a:t>Padiff</a:t>
            </a:r>
            <a:endParaRPr b="0" lang="en-US" sz="1350" spc="-1" strike="noStrike">
              <a:latin typeface="Arial"/>
            </a:endParaRPr>
          </a:p>
        </p:txBody>
      </p:sp>
      <p:sp>
        <p:nvSpPr>
          <p:cNvPr id="287" name="CustomShape 4"/>
          <p:cNvSpPr/>
          <p:nvPr/>
        </p:nvSpPr>
        <p:spPr>
          <a:xfrm>
            <a:off x="6231960" y="2979360"/>
            <a:ext cx="1410840" cy="43956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350" spc="-1" strike="noStrike">
                <a:solidFill>
                  <a:srgbClr val="ffffff"/>
                </a:solidFill>
                <a:latin typeface="Calibri"/>
              </a:rPr>
              <a:t>Bediff   </a:t>
            </a:r>
            <a:endParaRPr b="0" lang="en-US" sz="1350" spc="-1" strike="noStrike">
              <a:latin typeface="Arial"/>
            </a:endParaRPr>
          </a:p>
        </p:txBody>
      </p:sp>
      <p:sp>
        <p:nvSpPr>
          <p:cNvPr id="288" name="CustomShape 5"/>
          <p:cNvSpPr/>
          <p:nvPr/>
        </p:nvSpPr>
        <p:spPr>
          <a:xfrm>
            <a:off x="3682440" y="1612800"/>
            <a:ext cx="1410840" cy="43956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350" spc="-1" strike="noStrike">
                <a:solidFill>
                  <a:srgbClr val="ffffff"/>
                </a:solidFill>
                <a:latin typeface="Calibri"/>
              </a:rPr>
              <a:t>INSTAT</a:t>
            </a:r>
            <a:endParaRPr b="0" lang="en-US" sz="1350" spc="-1" strike="noStrike">
              <a:latin typeface="Arial"/>
            </a:endParaRPr>
          </a:p>
        </p:txBody>
      </p:sp>
      <p:grpSp>
        <p:nvGrpSpPr>
          <p:cNvPr id="289" name="Group 6"/>
          <p:cNvGrpSpPr/>
          <p:nvPr/>
        </p:nvGrpSpPr>
        <p:grpSpPr>
          <a:xfrm>
            <a:off x="412560" y="3868920"/>
            <a:ext cx="4750200" cy="288000"/>
            <a:chOff x="412560" y="3868920"/>
            <a:chExt cx="4750200" cy="288000"/>
          </a:xfrm>
        </p:grpSpPr>
        <p:sp>
          <p:nvSpPr>
            <p:cNvPr id="290" name="CustomShape 7"/>
            <p:cNvSpPr/>
            <p:nvPr/>
          </p:nvSpPr>
          <p:spPr>
            <a:xfrm>
              <a:off x="41256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PBRUCM</a:t>
              </a:r>
              <a:endParaRPr b="0" lang="en-US" sz="830" spc="-1" strike="noStrike">
                <a:latin typeface="Arial"/>
              </a:endParaRPr>
            </a:p>
          </p:txBody>
        </p:sp>
        <p:sp>
          <p:nvSpPr>
            <p:cNvPr id="291" name="CustomShape 8"/>
            <p:cNvSpPr/>
            <p:nvPr/>
          </p:nvSpPr>
          <p:spPr>
            <a:xfrm>
              <a:off x="220068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QUELLP</a:t>
              </a:r>
              <a:endParaRPr b="0" lang="en-US" sz="830" spc="-1" strike="noStrike">
                <a:latin typeface="Arial"/>
              </a:endParaRPr>
            </a:p>
          </p:txBody>
        </p:sp>
        <p:sp>
          <p:nvSpPr>
            <p:cNvPr id="292" name="CustomShape 9"/>
            <p:cNvSpPr/>
            <p:nvPr/>
          </p:nvSpPr>
          <p:spPr>
            <a:xfrm>
              <a:off x="100872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AINVE</a:t>
              </a:r>
              <a:endParaRPr b="0" lang="en-US" sz="830" spc="-1" strike="noStrike">
                <a:latin typeface="Arial"/>
              </a:endParaRPr>
            </a:p>
          </p:txBody>
        </p:sp>
        <p:sp>
          <p:nvSpPr>
            <p:cNvPr id="293" name="CustomShape 10"/>
            <p:cNvSpPr/>
            <p:nvPr/>
          </p:nvSpPr>
          <p:spPr>
            <a:xfrm>
              <a:off x="160452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DIFPA</a:t>
              </a:r>
              <a:endParaRPr b="0" lang="en-US" sz="830" spc="-1" strike="noStrike">
                <a:latin typeface="Arial"/>
              </a:endParaRPr>
            </a:p>
          </p:txBody>
        </p:sp>
        <p:sp>
          <p:nvSpPr>
            <p:cNvPr id="294" name="CustomShape 11"/>
            <p:cNvSpPr/>
            <p:nvPr/>
          </p:nvSpPr>
          <p:spPr>
            <a:xfrm>
              <a:off x="280764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RECOIL</a:t>
              </a:r>
              <a:endParaRPr b="0" lang="en-US" sz="830" spc="-1" strike="noStrike">
                <a:latin typeface="Arial"/>
              </a:endParaRPr>
            </a:p>
          </p:txBody>
        </p:sp>
        <p:sp>
          <p:nvSpPr>
            <p:cNvPr id="295" name="CustomShape 12"/>
            <p:cNvSpPr/>
            <p:nvPr/>
          </p:nvSpPr>
          <p:spPr>
            <a:xfrm>
              <a:off x="341424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DIFKO</a:t>
              </a:r>
              <a:endParaRPr b="0" lang="en-US" sz="830" spc="-1" strike="noStrike">
                <a:latin typeface="Arial"/>
              </a:endParaRPr>
            </a:p>
          </p:txBody>
        </p:sp>
        <p:sp>
          <p:nvSpPr>
            <p:cNvPr id="296" name="CustomShape 13"/>
            <p:cNvSpPr/>
            <p:nvPr/>
          </p:nvSpPr>
          <p:spPr>
            <a:xfrm>
              <a:off x="401400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QUELCK</a:t>
              </a:r>
              <a:endParaRPr b="0" lang="en-US" sz="830" spc="-1" strike="noStrike">
                <a:latin typeface="Arial"/>
              </a:endParaRPr>
            </a:p>
          </p:txBody>
        </p:sp>
        <p:sp>
          <p:nvSpPr>
            <p:cNvPr id="297" name="CustomShape 14"/>
            <p:cNvSpPr/>
            <p:nvPr/>
          </p:nvSpPr>
          <p:spPr>
            <a:xfrm>
              <a:off x="462780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KUDIF</a:t>
              </a:r>
              <a:endParaRPr b="0" lang="en-US" sz="830" spc="-1" strike="noStrike">
                <a:latin typeface="Arial"/>
              </a:endParaRPr>
            </a:p>
          </p:txBody>
        </p:sp>
      </p:grpSp>
      <p:sp>
        <p:nvSpPr>
          <p:cNvPr id="298" name="Line 15"/>
          <p:cNvSpPr/>
          <p:nvPr/>
        </p:nvSpPr>
        <p:spPr>
          <a:xfrm>
            <a:off x="2886480" y="3429000"/>
            <a:ext cx="0" cy="141480"/>
          </a:xfrm>
          <a:prstGeom prst="line">
            <a:avLst/>
          </a:prstGeom>
          <a:ln/>
        </p:spPr>
        <p:style>
          <a:lnRef idx="1">
            <a:schemeClr val="accent1"/>
          </a:lnRef>
          <a:fillRef idx="0">
            <a:schemeClr val="accent1"/>
          </a:fillRef>
          <a:effectRef idx="0">
            <a:schemeClr val="accent1"/>
          </a:effectRef>
          <a:fontRef idx="minor"/>
        </p:style>
      </p:sp>
      <p:sp>
        <p:nvSpPr>
          <p:cNvPr id="299" name="Line 16"/>
          <p:cNvSpPr/>
          <p:nvPr/>
        </p:nvSpPr>
        <p:spPr>
          <a:xfrm>
            <a:off x="610560" y="3582720"/>
            <a:ext cx="4215240" cy="360"/>
          </a:xfrm>
          <a:prstGeom prst="line">
            <a:avLst/>
          </a:prstGeom>
          <a:ln/>
        </p:spPr>
        <p:style>
          <a:lnRef idx="1">
            <a:schemeClr val="accent1"/>
          </a:lnRef>
          <a:fillRef idx="0">
            <a:schemeClr val="accent1"/>
          </a:fillRef>
          <a:effectRef idx="0">
            <a:schemeClr val="accent1"/>
          </a:effectRef>
          <a:fontRef idx="minor"/>
        </p:style>
      </p:sp>
      <p:sp>
        <p:nvSpPr>
          <p:cNvPr id="300" name="Line 17"/>
          <p:cNvSpPr/>
          <p:nvPr/>
        </p:nvSpPr>
        <p:spPr>
          <a:xfrm>
            <a:off x="610560" y="3580560"/>
            <a:ext cx="360" cy="298080"/>
          </a:xfrm>
          <a:prstGeom prst="line">
            <a:avLst/>
          </a:prstGeom>
          <a:ln/>
        </p:spPr>
        <p:style>
          <a:lnRef idx="1">
            <a:schemeClr val="accent1"/>
          </a:lnRef>
          <a:fillRef idx="0">
            <a:schemeClr val="accent1"/>
          </a:fillRef>
          <a:effectRef idx="0">
            <a:schemeClr val="accent1"/>
          </a:effectRef>
          <a:fontRef idx="minor"/>
        </p:style>
      </p:sp>
      <p:sp>
        <p:nvSpPr>
          <p:cNvPr id="301" name="Line 18"/>
          <p:cNvSpPr/>
          <p:nvPr/>
        </p:nvSpPr>
        <p:spPr>
          <a:xfrm>
            <a:off x="1285560" y="3570480"/>
            <a:ext cx="360" cy="298080"/>
          </a:xfrm>
          <a:prstGeom prst="line">
            <a:avLst/>
          </a:prstGeom>
          <a:ln/>
        </p:spPr>
        <p:style>
          <a:lnRef idx="1">
            <a:schemeClr val="accent1"/>
          </a:lnRef>
          <a:fillRef idx="0">
            <a:schemeClr val="accent1"/>
          </a:fillRef>
          <a:effectRef idx="0">
            <a:schemeClr val="accent1"/>
          </a:effectRef>
          <a:fontRef idx="minor"/>
        </p:style>
      </p:sp>
      <p:sp>
        <p:nvSpPr>
          <p:cNvPr id="302" name="Line 19"/>
          <p:cNvSpPr/>
          <p:nvPr/>
        </p:nvSpPr>
        <p:spPr>
          <a:xfrm>
            <a:off x="1872360" y="3582720"/>
            <a:ext cx="360" cy="298440"/>
          </a:xfrm>
          <a:prstGeom prst="line">
            <a:avLst/>
          </a:prstGeom>
          <a:ln/>
        </p:spPr>
        <p:style>
          <a:lnRef idx="1">
            <a:schemeClr val="accent1"/>
          </a:lnRef>
          <a:fillRef idx="0">
            <a:schemeClr val="accent1"/>
          </a:fillRef>
          <a:effectRef idx="0">
            <a:schemeClr val="accent1"/>
          </a:effectRef>
          <a:fontRef idx="minor"/>
        </p:style>
      </p:sp>
      <p:sp>
        <p:nvSpPr>
          <p:cNvPr id="303" name="Line 20"/>
          <p:cNvSpPr/>
          <p:nvPr/>
        </p:nvSpPr>
        <p:spPr>
          <a:xfrm>
            <a:off x="2468160" y="3580560"/>
            <a:ext cx="360" cy="298080"/>
          </a:xfrm>
          <a:prstGeom prst="line">
            <a:avLst/>
          </a:prstGeom>
          <a:ln/>
        </p:spPr>
        <p:style>
          <a:lnRef idx="1">
            <a:schemeClr val="accent1"/>
          </a:lnRef>
          <a:fillRef idx="0">
            <a:schemeClr val="accent1"/>
          </a:fillRef>
          <a:effectRef idx="0">
            <a:schemeClr val="accent1"/>
          </a:effectRef>
          <a:fontRef idx="minor"/>
        </p:style>
      </p:sp>
      <p:sp>
        <p:nvSpPr>
          <p:cNvPr id="304" name="Line 21"/>
          <p:cNvSpPr/>
          <p:nvPr/>
        </p:nvSpPr>
        <p:spPr>
          <a:xfrm>
            <a:off x="3075120" y="3582720"/>
            <a:ext cx="360" cy="298440"/>
          </a:xfrm>
          <a:prstGeom prst="line">
            <a:avLst/>
          </a:prstGeom>
          <a:ln/>
        </p:spPr>
        <p:style>
          <a:lnRef idx="1">
            <a:schemeClr val="accent1"/>
          </a:lnRef>
          <a:fillRef idx="0">
            <a:schemeClr val="accent1"/>
          </a:fillRef>
          <a:effectRef idx="0">
            <a:schemeClr val="accent1"/>
          </a:effectRef>
          <a:fontRef idx="minor"/>
        </p:style>
      </p:sp>
      <p:sp>
        <p:nvSpPr>
          <p:cNvPr id="305" name="Line 22"/>
          <p:cNvSpPr/>
          <p:nvPr/>
        </p:nvSpPr>
        <p:spPr>
          <a:xfrm>
            <a:off x="3681360" y="3580560"/>
            <a:ext cx="360" cy="298080"/>
          </a:xfrm>
          <a:prstGeom prst="line">
            <a:avLst/>
          </a:prstGeom>
          <a:ln/>
        </p:spPr>
        <p:style>
          <a:lnRef idx="1">
            <a:schemeClr val="accent1"/>
          </a:lnRef>
          <a:fillRef idx="0">
            <a:schemeClr val="accent1"/>
          </a:fillRef>
          <a:effectRef idx="0">
            <a:schemeClr val="accent1"/>
          </a:effectRef>
          <a:fontRef idx="minor"/>
        </p:style>
      </p:sp>
      <p:sp>
        <p:nvSpPr>
          <p:cNvPr id="306" name="Line 23"/>
          <p:cNvSpPr/>
          <p:nvPr/>
        </p:nvSpPr>
        <p:spPr>
          <a:xfrm>
            <a:off x="4281480" y="3570480"/>
            <a:ext cx="360" cy="298080"/>
          </a:xfrm>
          <a:prstGeom prst="line">
            <a:avLst/>
          </a:prstGeom>
          <a:ln/>
        </p:spPr>
        <p:style>
          <a:lnRef idx="1">
            <a:schemeClr val="accent1"/>
          </a:lnRef>
          <a:fillRef idx="0">
            <a:schemeClr val="accent1"/>
          </a:fillRef>
          <a:effectRef idx="0">
            <a:schemeClr val="accent1"/>
          </a:effectRef>
          <a:fontRef idx="minor"/>
        </p:style>
      </p:sp>
      <p:sp>
        <p:nvSpPr>
          <p:cNvPr id="307" name="Line 24"/>
          <p:cNvSpPr/>
          <p:nvPr/>
        </p:nvSpPr>
        <p:spPr>
          <a:xfrm>
            <a:off x="4816080" y="3578040"/>
            <a:ext cx="360" cy="298080"/>
          </a:xfrm>
          <a:prstGeom prst="line">
            <a:avLst/>
          </a:prstGeom>
          <a:ln/>
        </p:spPr>
        <p:style>
          <a:lnRef idx="1">
            <a:schemeClr val="accent1"/>
          </a:lnRef>
          <a:fillRef idx="0">
            <a:schemeClr val="accent1"/>
          </a:fillRef>
          <a:effectRef idx="0">
            <a:schemeClr val="accent1"/>
          </a:effectRef>
          <a:fontRef idx="minor"/>
        </p:style>
      </p:sp>
      <p:grpSp>
        <p:nvGrpSpPr>
          <p:cNvPr id="308" name="Group 25"/>
          <p:cNvGrpSpPr/>
          <p:nvPr/>
        </p:nvGrpSpPr>
        <p:grpSpPr>
          <a:xfrm>
            <a:off x="5556960" y="3868920"/>
            <a:ext cx="3537000" cy="288000"/>
            <a:chOff x="5556960" y="3868920"/>
            <a:chExt cx="3537000" cy="288000"/>
          </a:xfrm>
        </p:grpSpPr>
        <p:sp>
          <p:nvSpPr>
            <p:cNvPr id="309" name="CustomShape 26"/>
            <p:cNvSpPr/>
            <p:nvPr/>
          </p:nvSpPr>
          <p:spPr>
            <a:xfrm>
              <a:off x="555696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QUPOR</a:t>
              </a:r>
              <a:endParaRPr b="0" lang="en-US" sz="830" spc="-1" strike="noStrike">
                <a:latin typeface="Arial"/>
              </a:endParaRPr>
            </a:p>
          </p:txBody>
        </p:sp>
        <p:sp>
          <p:nvSpPr>
            <p:cNvPr id="310" name="CustomShape 27"/>
            <p:cNvSpPr/>
            <p:nvPr/>
          </p:nvSpPr>
          <p:spPr>
            <a:xfrm>
              <a:off x="734544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ADSRP</a:t>
              </a:r>
              <a:endParaRPr b="0" lang="en-US" sz="830" spc="-1" strike="noStrike">
                <a:latin typeface="Arial"/>
              </a:endParaRPr>
            </a:p>
          </p:txBody>
        </p:sp>
        <p:sp>
          <p:nvSpPr>
            <p:cNvPr id="311" name="CustomShape 28"/>
            <p:cNvSpPr/>
            <p:nvPr/>
          </p:nvSpPr>
          <p:spPr>
            <a:xfrm>
              <a:off x="615312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DIFPO</a:t>
              </a:r>
              <a:endParaRPr b="0" lang="en-US" sz="830" spc="-1" strike="noStrike">
                <a:latin typeface="Arial"/>
              </a:endParaRPr>
            </a:p>
          </p:txBody>
        </p:sp>
        <p:sp>
          <p:nvSpPr>
            <p:cNvPr id="312" name="CustomShape 29"/>
            <p:cNvSpPr/>
            <p:nvPr/>
          </p:nvSpPr>
          <p:spPr>
            <a:xfrm>
              <a:off x="6749280" y="3868920"/>
              <a:ext cx="534960" cy="288000"/>
            </a:xfrm>
            <a:prstGeom prst="flowChart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RECOIL</a:t>
              </a:r>
              <a:endParaRPr b="0" lang="en-US" sz="830" spc="-1" strike="noStrike">
                <a:latin typeface="Arial"/>
              </a:endParaRPr>
            </a:p>
          </p:txBody>
        </p:sp>
        <p:sp>
          <p:nvSpPr>
            <p:cNvPr id="313" name="CustomShape 30"/>
            <p:cNvSpPr/>
            <p:nvPr/>
          </p:nvSpPr>
          <p:spPr>
            <a:xfrm>
              <a:off x="795204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BETA</a:t>
              </a:r>
              <a:endParaRPr b="0" lang="en-US" sz="830" spc="-1" strike="noStrike">
                <a:latin typeface="Arial"/>
              </a:endParaRPr>
            </a:p>
          </p:txBody>
        </p:sp>
        <p:sp>
          <p:nvSpPr>
            <p:cNvPr id="314" name="CustomShape 31"/>
            <p:cNvSpPr/>
            <p:nvPr/>
          </p:nvSpPr>
          <p:spPr>
            <a:xfrm>
              <a:off x="8559000" y="3868920"/>
              <a:ext cx="534960" cy="28800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KUDIF</a:t>
              </a:r>
              <a:endParaRPr b="0" lang="en-US" sz="830" spc="-1" strike="noStrike">
                <a:latin typeface="Arial"/>
              </a:endParaRPr>
            </a:p>
          </p:txBody>
        </p:sp>
      </p:grpSp>
      <p:sp>
        <p:nvSpPr>
          <p:cNvPr id="315" name="Line 32"/>
          <p:cNvSpPr/>
          <p:nvPr/>
        </p:nvSpPr>
        <p:spPr>
          <a:xfrm>
            <a:off x="4388040" y="2052360"/>
            <a:ext cx="0" cy="464400"/>
          </a:xfrm>
          <a:prstGeom prst="line">
            <a:avLst/>
          </a:prstGeom>
          <a:ln/>
        </p:spPr>
        <p:style>
          <a:lnRef idx="1">
            <a:schemeClr val="accent1"/>
          </a:lnRef>
          <a:fillRef idx="0">
            <a:schemeClr val="accent1"/>
          </a:fillRef>
          <a:effectRef idx="0">
            <a:schemeClr val="accent1"/>
          </a:effectRef>
          <a:fontRef idx="minor"/>
        </p:style>
      </p:sp>
      <p:sp>
        <p:nvSpPr>
          <p:cNvPr id="316" name="Line 33"/>
          <p:cNvSpPr/>
          <p:nvPr/>
        </p:nvSpPr>
        <p:spPr>
          <a:xfrm>
            <a:off x="610560" y="2519280"/>
            <a:ext cx="7948080" cy="360"/>
          </a:xfrm>
          <a:prstGeom prst="line">
            <a:avLst/>
          </a:prstGeom>
          <a:ln/>
        </p:spPr>
        <p:style>
          <a:lnRef idx="1">
            <a:schemeClr val="accent1"/>
          </a:lnRef>
          <a:fillRef idx="0">
            <a:schemeClr val="accent1"/>
          </a:fillRef>
          <a:effectRef idx="0">
            <a:schemeClr val="accent1"/>
          </a:effectRef>
          <a:fontRef idx="minor"/>
        </p:style>
      </p:sp>
      <p:sp>
        <p:nvSpPr>
          <p:cNvPr id="317" name="Line 34"/>
          <p:cNvSpPr/>
          <p:nvPr/>
        </p:nvSpPr>
        <p:spPr>
          <a:xfrm>
            <a:off x="609480" y="2526480"/>
            <a:ext cx="360" cy="471960"/>
          </a:xfrm>
          <a:prstGeom prst="line">
            <a:avLst/>
          </a:prstGeom>
          <a:ln/>
        </p:spPr>
        <p:style>
          <a:lnRef idx="1">
            <a:schemeClr val="accent1"/>
          </a:lnRef>
          <a:fillRef idx="0">
            <a:schemeClr val="accent1"/>
          </a:fillRef>
          <a:effectRef idx="0">
            <a:schemeClr val="accent1"/>
          </a:effectRef>
          <a:fontRef idx="minor"/>
        </p:style>
      </p:sp>
      <p:sp>
        <p:nvSpPr>
          <p:cNvPr id="318" name="Line 35"/>
          <p:cNvSpPr/>
          <p:nvPr/>
        </p:nvSpPr>
        <p:spPr>
          <a:xfrm>
            <a:off x="2895840" y="2526480"/>
            <a:ext cx="360" cy="471960"/>
          </a:xfrm>
          <a:prstGeom prst="line">
            <a:avLst/>
          </a:prstGeom>
          <a:ln/>
        </p:spPr>
        <p:style>
          <a:lnRef idx="1">
            <a:schemeClr val="accent1"/>
          </a:lnRef>
          <a:fillRef idx="0">
            <a:schemeClr val="accent1"/>
          </a:fillRef>
          <a:effectRef idx="0">
            <a:schemeClr val="accent1"/>
          </a:effectRef>
          <a:fontRef idx="minor"/>
        </p:style>
      </p:sp>
      <p:sp>
        <p:nvSpPr>
          <p:cNvPr id="319" name="Line 36"/>
          <p:cNvSpPr/>
          <p:nvPr/>
        </p:nvSpPr>
        <p:spPr>
          <a:xfrm>
            <a:off x="6946920" y="2526480"/>
            <a:ext cx="360" cy="471960"/>
          </a:xfrm>
          <a:prstGeom prst="line">
            <a:avLst/>
          </a:prstGeom>
          <a:ln/>
        </p:spPr>
        <p:style>
          <a:lnRef idx="1">
            <a:schemeClr val="accent1"/>
          </a:lnRef>
          <a:fillRef idx="0">
            <a:schemeClr val="accent1"/>
          </a:fillRef>
          <a:effectRef idx="0">
            <a:schemeClr val="accent1"/>
          </a:effectRef>
          <a:fontRef idx="minor"/>
        </p:style>
      </p:sp>
      <p:sp>
        <p:nvSpPr>
          <p:cNvPr id="320" name="Line 37"/>
          <p:cNvSpPr/>
          <p:nvPr/>
        </p:nvSpPr>
        <p:spPr>
          <a:xfrm>
            <a:off x="8558640" y="2526480"/>
            <a:ext cx="360" cy="471960"/>
          </a:xfrm>
          <a:prstGeom prst="line">
            <a:avLst/>
          </a:prstGeom>
          <a:ln/>
        </p:spPr>
        <p:style>
          <a:lnRef idx="1">
            <a:schemeClr val="accent1"/>
          </a:lnRef>
          <a:fillRef idx="0">
            <a:schemeClr val="accent1"/>
          </a:fillRef>
          <a:effectRef idx="0">
            <a:schemeClr val="accent1"/>
          </a:effectRef>
          <a:fontRef idx="minor"/>
        </p:style>
      </p:sp>
      <p:sp>
        <p:nvSpPr>
          <p:cNvPr id="321" name="Line 38"/>
          <p:cNvSpPr/>
          <p:nvPr/>
        </p:nvSpPr>
        <p:spPr>
          <a:xfrm>
            <a:off x="6937200" y="3418920"/>
            <a:ext cx="0" cy="176400"/>
          </a:xfrm>
          <a:prstGeom prst="line">
            <a:avLst/>
          </a:prstGeom>
          <a:ln/>
        </p:spPr>
        <p:style>
          <a:lnRef idx="1">
            <a:schemeClr val="accent1"/>
          </a:lnRef>
          <a:fillRef idx="0">
            <a:schemeClr val="accent1"/>
          </a:fillRef>
          <a:effectRef idx="0">
            <a:schemeClr val="accent1"/>
          </a:effectRef>
          <a:fontRef idx="minor"/>
        </p:style>
      </p:sp>
      <p:sp>
        <p:nvSpPr>
          <p:cNvPr id="322" name="Line 39"/>
          <p:cNvSpPr/>
          <p:nvPr/>
        </p:nvSpPr>
        <p:spPr>
          <a:xfrm>
            <a:off x="5803920" y="3592440"/>
            <a:ext cx="3022560" cy="360"/>
          </a:xfrm>
          <a:prstGeom prst="line">
            <a:avLst/>
          </a:prstGeom>
          <a:ln/>
        </p:spPr>
        <p:style>
          <a:lnRef idx="1">
            <a:schemeClr val="accent1"/>
          </a:lnRef>
          <a:fillRef idx="0">
            <a:schemeClr val="accent1"/>
          </a:fillRef>
          <a:effectRef idx="0">
            <a:schemeClr val="accent1"/>
          </a:effectRef>
          <a:fontRef idx="minor"/>
        </p:style>
      </p:sp>
      <p:sp>
        <p:nvSpPr>
          <p:cNvPr id="323" name="Line 40"/>
          <p:cNvSpPr/>
          <p:nvPr/>
        </p:nvSpPr>
        <p:spPr>
          <a:xfrm>
            <a:off x="5796000" y="3595320"/>
            <a:ext cx="360" cy="273240"/>
          </a:xfrm>
          <a:prstGeom prst="line">
            <a:avLst/>
          </a:prstGeom>
          <a:ln/>
        </p:spPr>
        <p:style>
          <a:lnRef idx="1">
            <a:schemeClr val="accent1"/>
          </a:lnRef>
          <a:fillRef idx="0">
            <a:schemeClr val="accent1"/>
          </a:fillRef>
          <a:effectRef idx="0">
            <a:schemeClr val="accent1"/>
          </a:effectRef>
          <a:fontRef idx="minor"/>
        </p:style>
      </p:sp>
      <p:sp>
        <p:nvSpPr>
          <p:cNvPr id="324" name="Line 41"/>
          <p:cNvSpPr/>
          <p:nvPr/>
        </p:nvSpPr>
        <p:spPr>
          <a:xfrm>
            <a:off x="6420600" y="3602880"/>
            <a:ext cx="360" cy="273240"/>
          </a:xfrm>
          <a:prstGeom prst="line">
            <a:avLst/>
          </a:prstGeom>
          <a:ln/>
        </p:spPr>
        <p:style>
          <a:lnRef idx="1">
            <a:schemeClr val="accent1"/>
          </a:lnRef>
          <a:fillRef idx="0">
            <a:schemeClr val="accent1"/>
          </a:fillRef>
          <a:effectRef idx="0">
            <a:schemeClr val="accent1"/>
          </a:effectRef>
          <a:fontRef idx="minor"/>
        </p:style>
      </p:sp>
      <p:sp>
        <p:nvSpPr>
          <p:cNvPr id="325" name="Line 42"/>
          <p:cNvSpPr/>
          <p:nvPr/>
        </p:nvSpPr>
        <p:spPr>
          <a:xfrm>
            <a:off x="7040880" y="3588840"/>
            <a:ext cx="360" cy="273240"/>
          </a:xfrm>
          <a:prstGeom prst="line">
            <a:avLst/>
          </a:prstGeom>
          <a:ln/>
        </p:spPr>
        <p:style>
          <a:lnRef idx="1">
            <a:schemeClr val="accent1"/>
          </a:lnRef>
          <a:fillRef idx="0">
            <a:schemeClr val="accent1"/>
          </a:fillRef>
          <a:effectRef idx="0">
            <a:schemeClr val="accent1"/>
          </a:effectRef>
          <a:fontRef idx="minor"/>
        </p:style>
      </p:sp>
      <p:sp>
        <p:nvSpPr>
          <p:cNvPr id="326" name="Line 43"/>
          <p:cNvSpPr/>
          <p:nvPr/>
        </p:nvSpPr>
        <p:spPr>
          <a:xfrm>
            <a:off x="7612920" y="3602880"/>
            <a:ext cx="360" cy="273240"/>
          </a:xfrm>
          <a:prstGeom prst="line">
            <a:avLst/>
          </a:prstGeom>
          <a:ln/>
        </p:spPr>
        <p:style>
          <a:lnRef idx="1">
            <a:schemeClr val="accent1"/>
          </a:lnRef>
          <a:fillRef idx="0">
            <a:schemeClr val="accent1"/>
          </a:fillRef>
          <a:effectRef idx="0">
            <a:schemeClr val="accent1"/>
          </a:effectRef>
          <a:fontRef idx="minor"/>
        </p:style>
      </p:sp>
      <p:sp>
        <p:nvSpPr>
          <p:cNvPr id="327" name="Line 44"/>
          <p:cNvSpPr/>
          <p:nvPr/>
        </p:nvSpPr>
        <p:spPr>
          <a:xfrm>
            <a:off x="8219520" y="3595320"/>
            <a:ext cx="360" cy="273240"/>
          </a:xfrm>
          <a:prstGeom prst="line">
            <a:avLst/>
          </a:prstGeom>
          <a:ln/>
        </p:spPr>
        <p:style>
          <a:lnRef idx="1">
            <a:schemeClr val="accent1"/>
          </a:lnRef>
          <a:fillRef idx="0">
            <a:schemeClr val="accent1"/>
          </a:fillRef>
          <a:effectRef idx="0">
            <a:schemeClr val="accent1"/>
          </a:effectRef>
          <a:fontRef idx="minor"/>
        </p:style>
      </p:sp>
      <p:sp>
        <p:nvSpPr>
          <p:cNvPr id="328" name="Line 45"/>
          <p:cNvSpPr/>
          <p:nvPr/>
        </p:nvSpPr>
        <p:spPr>
          <a:xfrm>
            <a:off x="8826480" y="3595320"/>
            <a:ext cx="360" cy="273240"/>
          </a:xfrm>
          <a:prstGeom prst="line">
            <a:avLst/>
          </a:prstGeom>
          <a:ln/>
        </p:spPr>
        <p:style>
          <a:lnRef idx="1">
            <a:schemeClr val="accent1"/>
          </a:lnRef>
          <a:fillRef idx="0">
            <a:schemeClr val="accent1"/>
          </a:fillRef>
          <a:effectRef idx="0">
            <a:schemeClr val="accent1"/>
          </a:effectRef>
          <a:fontRef idx="minor"/>
        </p:style>
      </p:sp>
      <p:sp>
        <p:nvSpPr>
          <p:cNvPr id="329" name="CustomShape 46"/>
          <p:cNvSpPr/>
          <p:nvPr/>
        </p:nvSpPr>
        <p:spPr>
          <a:xfrm>
            <a:off x="4627800" y="4500720"/>
            <a:ext cx="534960" cy="286560"/>
          </a:xfrm>
          <a:prstGeom prst="flowChartProcess">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30" spc="-1" strike="noStrike">
                <a:solidFill>
                  <a:srgbClr val="ffffff"/>
                </a:solidFill>
                <a:latin typeface="Calibri"/>
              </a:rPr>
              <a:t>TRIDAG</a:t>
            </a:r>
            <a:endParaRPr b="0" lang="en-US" sz="830" spc="-1" strike="noStrike">
              <a:latin typeface="Arial"/>
            </a:endParaRPr>
          </a:p>
        </p:txBody>
      </p:sp>
      <p:sp>
        <p:nvSpPr>
          <p:cNvPr id="330" name="Line 47"/>
          <p:cNvSpPr/>
          <p:nvPr/>
        </p:nvSpPr>
        <p:spPr>
          <a:xfrm>
            <a:off x="4895640" y="4156920"/>
            <a:ext cx="360" cy="343440"/>
          </a:xfrm>
          <a:prstGeom prst="line">
            <a:avLst/>
          </a:prstGeom>
          <a:ln/>
        </p:spPr>
        <p:style>
          <a:lnRef idx="1">
            <a:schemeClr val="accent1"/>
          </a:lnRef>
          <a:fillRef idx="0">
            <a:schemeClr val="accent1"/>
          </a:fillRef>
          <a:effectRef idx="0">
            <a:schemeClr val="accent1"/>
          </a:effectRef>
          <a:fontRef idx="minor"/>
        </p:style>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457200" y="1898640"/>
            <a:ext cx="8229240" cy="3435120"/>
          </a:xfrm>
          <a:prstGeom prst="rect">
            <a:avLst/>
          </a:prstGeom>
          <a:noFill/>
          <a:ln>
            <a:noFill/>
          </a:ln>
        </p:spPr>
        <p:txBody>
          <a:bodyPr anchor="ctr" anchorCtr="1"/>
          <a:p>
            <a:pPr algn="ctr">
              <a:lnSpc>
                <a:spcPct val="90000"/>
              </a:lnSpc>
            </a:pPr>
            <a:r>
              <a:rPr b="1" i="1" lang="en-US" sz="4400" spc="-1" strike="noStrike">
                <a:solidFill>
                  <a:srgbClr val="000000"/>
                </a:solidFill>
                <a:latin typeface="Franklin Gothic Medium Cond"/>
              </a:rPr>
              <a:t>Terima kasih</a:t>
            </a:r>
            <a:br/>
            <a:br/>
            <a:r>
              <a:rPr b="1" i="1" lang="en-US" sz="4800" spc="-1" strike="noStrike">
                <a:solidFill>
                  <a:srgbClr val="000000"/>
                </a:solidFill>
                <a:latin typeface="Franklin Gothic Medium Cond"/>
              </a:rPr>
              <a:t>Let’s blow our  </a:t>
            </a:r>
            <a:r>
              <a:rPr b="1" lang="en-US" sz="4800" spc="-1" strike="noStrike">
                <a:solidFill>
                  <a:srgbClr val="ff0000"/>
                </a:solidFill>
                <a:latin typeface="Franklin Gothic Medium Cond"/>
              </a:rPr>
              <a:t>PeLUIt</a:t>
            </a:r>
            <a:br/>
            <a:r>
              <a:rPr b="1" lang="en-US" sz="3600" spc="-1" strike="noStrike">
                <a:solidFill>
                  <a:srgbClr val="000000"/>
                </a:solidFill>
                <a:latin typeface="Franklin Gothic Medium Cond"/>
              </a:rPr>
              <a:t>bagi</a:t>
            </a:r>
            <a:r>
              <a:rPr b="1" lang="en-US" sz="3600" spc="-1" strike="noStrike">
                <a:solidFill>
                  <a:srgbClr val="ff0000"/>
                </a:solidFill>
                <a:latin typeface="Franklin Gothic Medium Cond"/>
              </a:rPr>
              <a:t> </a:t>
            </a:r>
            <a:br/>
            <a:r>
              <a:rPr b="1" lang="en-US" sz="4800" spc="-1" strike="noStrike">
                <a:solidFill>
                  <a:srgbClr val="1f4e79"/>
                </a:solidFill>
                <a:latin typeface="Franklin Gothic Medium Cond"/>
              </a:rPr>
              <a:t>Kemandirian Industri Energi Nasional</a:t>
            </a:r>
            <a:endParaRPr b="0" lang="en-US" sz="4800" spc="-1" strike="noStrike">
              <a:solidFill>
                <a:srgbClr val="000000"/>
              </a:solidFill>
              <a:latin typeface="Calibri"/>
            </a:endParaRPr>
          </a:p>
        </p:txBody>
      </p:sp>
    </p:spTree>
  </p:cSld>
  <p:transition>
    <p:split dir="out" orient="vert"/>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2" name="Group 1"/>
          <p:cNvGrpSpPr/>
          <p:nvPr/>
        </p:nvGrpSpPr>
        <p:grpSpPr>
          <a:xfrm>
            <a:off x="2691720" y="4889160"/>
            <a:ext cx="1237680" cy="295560"/>
            <a:chOff x="2691720" y="4889160"/>
            <a:chExt cx="1237680" cy="295560"/>
          </a:xfrm>
        </p:grpSpPr>
        <p:pic>
          <p:nvPicPr>
            <p:cNvPr id="333" name="Picture 12" descr=""/>
            <p:cNvPicPr/>
            <p:nvPr/>
          </p:nvPicPr>
          <p:blipFill>
            <a:blip r:embed="rId1"/>
            <a:stretch/>
          </p:blipFill>
          <p:spPr>
            <a:xfrm>
              <a:off x="2691720" y="4900680"/>
              <a:ext cx="282600" cy="284040"/>
            </a:xfrm>
            <a:prstGeom prst="rect">
              <a:avLst/>
            </a:prstGeom>
            <a:ln>
              <a:noFill/>
            </a:ln>
          </p:spPr>
        </p:pic>
        <p:sp>
          <p:nvSpPr>
            <p:cNvPr id="334" name="CustomShape 2"/>
            <p:cNvSpPr/>
            <p:nvPr/>
          </p:nvSpPr>
          <p:spPr>
            <a:xfrm>
              <a:off x="2927160" y="4889160"/>
              <a:ext cx="100224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@humasbatan</a:t>
              </a:r>
              <a:endParaRPr b="0" lang="en-US" sz="1200" spc="-1" strike="noStrike">
                <a:latin typeface="Arial"/>
              </a:endParaRPr>
            </a:p>
          </p:txBody>
        </p:sp>
      </p:grpSp>
      <p:grpSp>
        <p:nvGrpSpPr>
          <p:cNvPr id="335" name="Group 3"/>
          <p:cNvGrpSpPr/>
          <p:nvPr/>
        </p:nvGrpSpPr>
        <p:grpSpPr>
          <a:xfrm>
            <a:off x="4156560" y="4889520"/>
            <a:ext cx="2167200" cy="294840"/>
            <a:chOff x="4156560" y="4889520"/>
            <a:chExt cx="2167200" cy="294840"/>
          </a:xfrm>
        </p:grpSpPr>
        <p:pic>
          <p:nvPicPr>
            <p:cNvPr id="336" name="Picture 13" descr=""/>
            <p:cNvPicPr/>
            <p:nvPr/>
          </p:nvPicPr>
          <p:blipFill>
            <a:blip r:embed="rId2"/>
            <a:stretch/>
          </p:blipFill>
          <p:spPr>
            <a:xfrm>
              <a:off x="4156560" y="4901760"/>
              <a:ext cx="284040" cy="282600"/>
            </a:xfrm>
            <a:prstGeom prst="rect">
              <a:avLst/>
            </a:prstGeom>
            <a:ln>
              <a:noFill/>
            </a:ln>
          </p:spPr>
        </p:pic>
        <p:sp>
          <p:nvSpPr>
            <p:cNvPr id="337" name="CustomShape 4"/>
            <p:cNvSpPr/>
            <p:nvPr/>
          </p:nvSpPr>
          <p:spPr>
            <a:xfrm>
              <a:off x="4426920" y="4889520"/>
              <a:ext cx="189684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badan_tenaga_nuklir_nasional</a:t>
              </a:r>
              <a:endParaRPr b="0" lang="en-US" sz="1200" spc="-1" strike="noStrike">
                <a:latin typeface="Arial"/>
              </a:endParaRPr>
            </a:p>
          </p:txBody>
        </p:sp>
      </p:grpSp>
      <p:grpSp>
        <p:nvGrpSpPr>
          <p:cNvPr id="338" name="Group 5"/>
          <p:cNvGrpSpPr/>
          <p:nvPr/>
        </p:nvGrpSpPr>
        <p:grpSpPr>
          <a:xfrm>
            <a:off x="1242360" y="4895640"/>
            <a:ext cx="1222560" cy="282600"/>
            <a:chOff x="1242360" y="4895640"/>
            <a:chExt cx="1222560" cy="282600"/>
          </a:xfrm>
        </p:grpSpPr>
        <p:pic>
          <p:nvPicPr>
            <p:cNvPr id="339" name="Picture 10" descr=""/>
            <p:cNvPicPr/>
            <p:nvPr/>
          </p:nvPicPr>
          <p:blipFill>
            <a:blip r:embed="rId3"/>
            <a:stretch/>
          </p:blipFill>
          <p:spPr>
            <a:xfrm>
              <a:off x="1242360" y="4895640"/>
              <a:ext cx="282600" cy="282600"/>
            </a:xfrm>
            <a:prstGeom prst="rect">
              <a:avLst/>
            </a:prstGeom>
            <a:ln>
              <a:noFill/>
            </a:ln>
          </p:spPr>
        </p:pic>
        <p:sp>
          <p:nvSpPr>
            <p:cNvPr id="340" name="CustomShape 6"/>
            <p:cNvSpPr/>
            <p:nvPr/>
          </p:nvSpPr>
          <p:spPr>
            <a:xfrm>
              <a:off x="1520640" y="4898520"/>
              <a:ext cx="94428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Humas Batan</a:t>
              </a:r>
              <a:endParaRPr b="0" lang="en-US" sz="1200" spc="-1" strike="noStrike">
                <a:latin typeface="Arial"/>
              </a:endParaRPr>
            </a:p>
          </p:txBody>
        </p:sp>
      </p:grpSp>
      <p:grpSp>
        <p:nvGrpSpPr>
          <p:cNvPr id="341" name="Group 7"/>
          <p:cNvGrpSpPr/>
          <p:nvPr/>
        </p:nvGrpSpPr>
        <p:grpSpPr>
          <a:xfrm>
            <a:off x="6551280" y="4894920"/>
            <a:ext cx="1209600" cy="284040"/>
            <a:chOff x="6551280" y="4894920"/>
            <a:chExt cx="1209600" cy="284040"/>
          </a:xfrm>
        </p:grpSpPr>
        <p:pic>
          <p:nvPicPr>
            <p:cNvPr id="342" name="Picture 11" descr=""/>
            <p:cNvPicPr/>
            <p:nvPr/>
          </p:nvPicPr>
          <p:blipFill>
            <a:blip r:embed="rId4"/>
            <a:stretch/>
          </p:blipFill>
          <p:spPr>
            <a:xfrm>
              <a:off x="6551280" y="4894920"/>
              <a:ext cx="284040" cy="284040"/>
            </a:xfrm>
            <a:prstGeom prst="rect">
              <a:avLst/>
            </a:prstGeom>
            <a:ln>
              <a:noFill/>
            </a:ln>
          </p:spPr>
        </p:pic>
        <p:sp>
          <p:nvSpPr>
            <p:cNvPr id="343" name="CustomShape 8"/>
            <p:cNvSpPr/>
            <p:nvPr/>
          </p:nvSpPr>
          <p:spPr>
            <a:xfrm>
              <a:off x="6816600" y="4898520"/>
              <a:ext cx="94428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Humas Batan</a:t>
              </a:r>
              <a:endParaRPr b="0" lang="en-US" sz="1200" spc="-1" strike="noStrike">
                <a:latin typeface="Arial"/>
              </a:endParaRPr>
            </a:p>
          </p:txBody>
        </p:sp>
      </p:grpSp>
      <p:grpSp>
        <p:nvGrpSpPr>
          <p:cNvPr id="344" name="Group 9"/>
          <p:cNvGrpSpPr/>
          <p:nvPr/>
        </p:nvGrpSpPr>
        <p:grpSpPr>
          <a:xfrm>
            <a:off x="1959120" y="2657160"/>
            <a:ext cx="5225400" cy="1542960"/>
            <a:chOff x="1959120" y="2657160"/>
            <a:chExt cx="5225400" cy="1542960"/>
          </a:xfrm>
        </p:grpSpPr>
        <p:pic>
          <p:nvPicPr>
            <p:cNvPr id="345" name="Picture 4" descr=""/>
            <p:cNvPicPr/>
            <p:nvPr/>
          </p:nvPicPr>
          <p:blipFill>
            <a:blip r:embed="rId5"/>
            <a:stretch/>
          </p:blipFill>
          <p:spPr>
            <a:xfrm>
              <a:off x="1959120" y="2657160"/>
              <a:ext cx="1256400" cy="1542960"/>
            </a:xfrm>
            <a:prstGeom prst="rect">
              <a:avLst/>
            </a:prstGeom>
            <a:ln>
              <a:noFill/>
            </a:ln>
          </p:spPr>
        </p:pic>
        <p:sp>
          <p:nvSpPr>
            <p:cNvPr id="346" name="CustomShape 10"/>
            <p:cNvSpPr/>
            <p:nvPr/>
          </p:nvSpPr>
          <p:spPr>
            <a:xfrm flipH="1">
              <a:off x="3358080" y="2736000"/>
              <a:ext cx="45360" cy="1385280"/>
            </a:xfrm>
            <a:prstGeom prst="rect">
              <a:avLst/>
            </a:prstGeom>
            <a:solidFill>
              <a:srgbClr val="333f50"/>
            </a:solidFill>
            <a:ln>
              <a:noFill/>
            </a:ln>
          </p:spPr>
          <p:style>
            <a:lnRef idx="0"/>
            <a:fillRef idx="0"/>
            <a:effectRef idx="0"/>
            <a:fontRef idx="minor"/>
          </p:style>
        </p:sp>
        <p:grpSp>
          <p:nvGrpSpPr>
            <p:cNvPr id="347" name="Group 11"/>
            <p:cNvGrpSpPr/>
            <p:nvPr/>
          </p:nvGrpSpPr>
          <p:grpSpPr>
            <a:xfrm>
              <a:off x="3403800" y="2657160"/>
              <a:ext cx="3780720" cy="1464480"/>
              <a:chOff x="3403800" y="2657160"/>
              <a:chExt cx="3780720" cy="1464480"/>
            </a:xfrm>
          </p:grpSpPr>
          <p:sp>
            <p:nvSpPr>
              <p:cNvPr id="348" name="CustomShape 12"/>
              <p:cNvSpPr/>
              <p:nvPr/>
            </p:nvSpPr>
            <p:spPr>
              <a:xfrm>
                <a:off x="3403800" y="2657160"/>
                <a:ext cx="3780720" cy="351360"/>
              </a:xfrm>
              <a:prstGeom prst="rect">
                <a:avLst/>
              </a:prstGeom>
              <a:noFill/>
              <a:ln>
                <a:noFill/>
              </a:ln>
            </p:spPr>
            <p:style>
              <a:lnRef idx="0"/>
              <a:fillRef idx="0"/>
              <a:effectRef idx="0"/>
              <a:fontRef idx="minor"/>
            </p:style>
            <p:txBody>
              <a:bodyPr/>
              <a:p>
                <a:pPr>
                  <a:lnSpc>
                    <a:spcPct val="100000"/>
                  </a:lnSpc>
                </a:pPr>
                <a:r>
                  <a:rPr b="1" lang="en-US" sz="1600" spc="-1" strike="noStrike">
                    <a:solidFill>
                      <a:srgbClr val="1f4e79"/>
                    </a:solidFill>
                    <a:latin typeface="Arial Narrow"/>
                  </a:rPr>
                  <a:t>BADAN TENAGA NUKLIR NASIONAL</a:t>
                </a:r>
                <a:endParaRPr b="0" lang="en-US" sz="1600" spc="-1" strike="noStrike">
                  <a:latin typeface="Arial"/>
                </a:endParaRPr>
              </a:p>
            </p:txBody>
          </p:sp>
          <p:grpSp>
            <p:nvGrpSpPr>
              <p:cNvPr id="349" name="Group 13"/>
              <p:cNvGrpSpPr/>
              <p:nvPr/>
            </p:nvGrpSpPr>
            <p:grpSpPr>
              <a:xfrm>
                <a:off x="3524400" y="3150000"/>
                <a:ext cx="3660120" cy="282600"/>
                <a:chOff x="3524400" y="3150000"/>
                <a:chExt cx="3660120" cy="282600"/>
              </a:xfrm>
            </p:grpSpPr>
            <p:pic>
              <p:nvPicPr>
                <p:cNvPr id="350" name="Picture 15" descr=""/>
                <p:cNvPicPr/>
                <p:nvPr/>
              </p:nvPicPr>
              <p:blipFill>
                <a:blip r:embed="rId6"/>
                <a:stretch/>
              </p:blipFill>
              <p:spPr>
                <a:xfrm>
                  <a:off x="3524400" y="3150000"/>
                  <a:ext cx="284040" cy="282600"/>
                </a:xfrm>
                <a:prstGeom prst="rect">
                  <a:avLst/>
                </a:prstGeom>
                <a:ln>
                  <a:noFill/>
                </a:ln>
              </p:spPr>
            </p:pic>
            <p:sp>
              <p:nvSpPr>
                <p:cNvPr id="351" name="CustomShape 14"/>
                <p:cNvSpPr/>
                <p:nvPr/>
              </p:nvSpPr>
              <p:spPr>
                <a:xfrm>
                  <a:off x="3877920" y="3152880"/>
                  <a:ext cx="33066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1f4e79"/>
                      </a:solidFill>
                      <a:latin typeface="Arial Narrow"/>
                    </a:rPr>
                    <a:t>Jl. Kuningan Barat, Mampang Prapatan Jakarta, 12710</a:t>
                  </a:r>
                  <a:endParaRPr b="0" lang="en-US" sz="1200" spc="-1" strike="noStrike">
                    <a:latin typeface="Arial"/>
                  </a:endParaRPr>
                </a:p>
              </p:txBody>
            </p:sp>
          </p:grpSp>
          <p:grpSp>
            <p:nvGrpSpPr>
              <p:cNvPr id="352" name="Group 15"/>
              <p:cNvGrpSpPr/>
              <p:nvPr/>
            </p:nvGrpSpPr>
            <p:grpSpPr>
              <a:xfrm>
                <a:off x="3525120" y="3837600"/>
                <a:ext cx="1816920" cy="284040"/>
                <a:chOff x="3525120" y="3837600"/>
                <a:chExt cx="1816920" cy="284040"/>
              </a:xfrm>
            </p:grpSpPr>
            <p:pic>
              <p:nvPicPr>
                <p:cNvPr id="353" name="Picture 14" descr=""/>
                <p:cNvPicPr/>
                <p:nvPr/>
              </p:nvPicPr>
              <p:blipFill>
                <a:blip r:embed="rId7"/>
                <a:stretch/>
              </p:blipFill>
              <p:spPr>
                <a:xfrm>
                  <a:off x="3525120" y="3837600"/>
                  <a:ext cx="282600" cy="284040"/>
                </a:xfrm>
                <a:prstGeom prst="rect">
                  <a:avLst/>
                </a:prstGeom>
                <a:ln>
                  <a:noFill/>
                </a:ln>
              </p:spPr>
            </p:pic>
            <p:sp>
              <p:nvSpPr>
                <p:cNvPr id="354" name="CustomShape 16"/>
                <p:cNvSpPr/>
                <p:nvPr/>
              </p:nvSpPr>
              <p:spPr>
                <a:xfrm>
                  <a:off x="3877920" y="3841200"/>
                  <a:ext cx="146412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1f4e79"/>
                      </a:solidFill>
                      <a:latin typeface="Arial Narrow"/>
                    </a:rPr>
                    <a:t>humas@batan.go.id</a:t>
                  </a:r>
                  <a:endParaRPr b="0" lang="en-US" sz="1200" spc="-1" strike="noStrike">
                    <a:latin typeface="Arial"/>
                  </a:endParaRPr>
                </a:p>
              </p:txBody>
            </p:sp>
          </p:grpSp>
          <p:grpSp>
            <p:nvGrpSpPr>
              <p:cNvPr id="355" name="Group 17"/>
              <p:cNvGrpSpPr/>
              <p:nvPr/>
            </p:nvGrpSpPr>
            <p:grpSpPr>
              <a:xfrm>
                <a:off x="3525120" y="3492720"/>
                <a:ext cx="3659400" cy="284400"/>
                <a:chOff x="3525120" y="3492720"/>
                <a:chExt cx="3659400" cy="284400"/>
              </a:xfrm>
            </p:grpSpPr>
            <p:sp>
              <p:nvSpPr>
                <p:cNvPr id="356" name="CustomShape 18"/>
                <p:cNvSpPr/>
                <p:nvPr/>
              </p:nvSpPr>
              <p:spPr>
                <a:xfrm>
                  <a:off x="3877920" y="3492720"/>
                  <a:ext cx="33066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1f4e79"/>
                      </a:solidFill>
                      <a:latin typeface="Arial Narrow"/>
                    </a:rPr>
                    <a:t>(021) 525 1109 | Fax. (021) 525 1110</a:t>
                  </a:r>
                  <a:endParaRPr b="0" lang="en-US" sz="1200" spc="-1" strike="noStrike">
                    <a:latin typeface="Arial"/>
                  </a:endParaRPr>
                </a:p>
              </p:txBody>
            </p:sp>
            <p:pic>
              <p:nvPicPr>
                <p:cNvPr id="357" name="Picture 33" descr=""/>
                <p:cNvPicPr/>
                <p:nvPr/>
              </p:nvPicPr>
              <p:blipFill>
                <a:blip r:embed="rId8"/>
                <a:stretch/>
              </p:blipFill>
              <p:spPr>
                <a:xfrm>
                  <a:off x="3525120" y="3493080"/>
                  <a:ext cx="282600" cy="284040"/>
                </a:xfrm>
                <a:prstGeom prst="rect">
                  <a:avLst/>
                </a:prstGeom>
                <a:ln>
                  <a:noFill/>
                </a:ln>
              </p:spPr>
            </p:pic>
          </p:grpSp>
        </p:grpSp>
      </p:grpSp>
    </p:spTree>
  </p:cSld>
  <p:transition>
    <p:split dir="out" orient="vert"/>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28560" y="80280"/>
            <a:ext cx="5688720" cy="765360"/>
          </a:xfrm>
          <a:prstGeom prst="rect">
            <a:avLst/>
          </a:prstGeom>
          <a:noFill/>
          <a:ln>
            <a:noFill/>
          </a:ln>
        </p:spPr>
        <p:txBody>
          <a:bodyPr anchor="ctr"/>
          <a:p>
            <a:pPr>
              <a:lnSpc>
                <a:spcPct val="90000"/>
              </a:lnSpc>
            </a:pPr>
            <a:r>
              <a:rPr b="1" lang="en-US" sz="3600" spc="-1" strike="noStrike">
                <a:solidFill>
                  <a:srgbClr val="000000"/>
                </a:solidFill>
                <a:latin typeface="Franklin Gothic Medium Cond"/>
              </a:rPr>
              <a:t>Fitur</a:t>
            </a:r>
            <a:endParaRPr b="0" lang="en-US" sz="3600" spc="-1" strike="noStrike">
              <a:solidFill>
                <a:srgbClr val="000000"/>
              </a:solidFill>
              <a:latin typeface="Calibri"/>
            </a:endParaRPr>
          </a:p>
        </p:txBody>
      </p:sp>
      <p:sp>
        <p:nvSpPr>
          <p:cNvPr id="194" name="TextShape 2"/>
          <p:cNvSpPr txBox="1"/>
          <p:nvPr/>
        </p:nvSpPr>
        <p:spPr>
          <a:xfrm>
            <a:off x="628560" y="1222920"/>
            <a:ext cx="7886520" cy="4953960"/>
          </a:xfrm>
          <a:prstGeom prst="rect">
            <a:avLst/>
          </a:prstGeom>
          <a:noFill/>
          <a:ln>
            <a:noFill/>
          </a:ln>
        </p:spPr>
        <p:txBody>
          <a:bodyPr/>
          <a:p>
            <a:pPr marL="228600" indent="-228240">
              <a:lnSpc>
                <a:spcPct val="90000"/>
              </a:lnSpc>
              <a:spcBef>
                <a:spcPts val="1001"/>
              </a:spcBef>
              <a:buBlip>
                <a:blip r:embed="rId1"/>
              </a:buBlip>
            </a:pPr>
            <a:r>
              <a:rPr b="1" lang="en-US" sz="2800" spc="-1" strike="noStrike">
                <a:solidFill>
                  <a:srgbClr val="ff0000"/>
                </a:solidFill>
                <a:latin typeface="Calibri"/>
              </a:rPr>
              <a:t> </a:t>
            </a:r>
            <a:r>
              <a:rPr b="1" lang="en-US" sz="2800" spc="-1" strike="noStrike">
                <a:solidFill>
                  <a:srgbClr val="ff0000"/>
                </a:solidFill>
                <a:latin typeface="Calibri"/>
              </a:rPr>
              <a:t>TRISO fuel failure ratio analysis </a:t>
            </a:r>
            <a:r>
              <a:rPr b="1" lang="en-US" sz="2800" spc="-1" strike="noStrike">
                <a:solidFill>
                  <a:srgbClr val="ff0000"/>
                </a:solidFill>
                <a:latin typeface="Wingdings"/>
              </a:rPr>
              <a:t></a:t>
            </a:r>
            <a:r>
              <a:rPr b="1" lang="en-US" sz="2800" spc="-1" strike="noStrike">
                <a:solidFill>
                  <a:srgbClr val="ff0000"/>
                </a:solidFill>
                <a:latin typeface="Calibri"/>
              </a:rPr>
              <a:t> </a:t>
            </a:r>
            <a:r>
              <a:rPr b="1" lang="en-US" sz="2800" spc="-1" strike="noStrike">
                <a:solidFill>
                  <a:srgbClr val="203864"/>
                </a:solidFill>
                <a:latin typeface="Calibri"/>
              </a:rPr>
              <a:t>PANAMApart</a:t>
            </a:r>
            <a:endParaRPr b="0" lang="en-US" sz="2800" spc="-1" strike="noStrike">
              <a:solidFill>
                <a:srgbClr val="000000"/>
              </a:solidFill>
              <a:latin typeface="Calibri"/>
            </a:endParaRPr>
          </a:p>
          <a:p>
            <a:pPr marL="228600" indent="-228240">
              <a:lnSpc>
                <a:spcPct val="90000"/>
              </a:lnSpc>
              <a:spcBef>
                <a:spcPts val="1001"/>
              </a:spcBef>
              <a:buBlip>
                <a:blip r:embed="rId2"/>
              </a:buBlip>
            </a:pPr>
            <a:r>
              <a:rPr b="1" lang="en-US" sz="2800" spc="-1" strike="noStrike">
                <a:solidFill>
                  <a:srgbClr val="ff0000"/>
                </a:solidFill>
                <a:latin typeface="Calibri"/>
              </a:rPr>
              <a:t> </a:t>
            </a:r>
            <a:r>
              <a:rPr b="1" lang="en-US" sz="2800" spc="-1" strike="noStrike">
                <a:solidFill>
                  <a:srgbClr val="ff0000"/>
                </a:solidFill>
                <a:latin typeface="Calibri"/>
              </a:rPr>
              <a:t>Fission product release </a:t>
            </a:r>
            <a:r>
              <a:rPr b="1" lang="en-US" sz="2800" spc="-1" strike="noStrike">
                <a:solidFill>
                  <a:srgbClr val="ff0000"/>
                </a:solidFill>
                <a:latin typeface="Wingdings"/>
              </a:rPr>
              <a:t></a:t>
            </a:r>
            <a:r>
              <a:rPr b="1" lang="en-US" sz="2800" spc="-1" strike="noStrike">
                <a:solidFill>
                  <a:srgbClr val="ff0000"/>
                </a:solidFill>
                <a:latin typeface="Calibri"/>
              </a:rPr>
              <a:t> </a:t>
            </a:r>
            <a:r>
              <a:rPr b="1" lang="en-US" sz="2800" spc="-1" strike="noStrike">
                <a:solidFill>
                  <a:srgbClr val="203864"/>
                </a:solidFill>
                <a:latin typeface="Calibri"/>
              </a:rPr>
              <a:t>FRESCOpart</a:t>
            </a:r>
            <a:endParaRPr b="0" lang="en-US" sz="2800" spc="-1" strike="noStrike">
              <a:solidFill>
                <a:srgbClr val="000000"/>
              </a:solidFill>
              <a:latin typeface="Calibri"/>
            </a:endParaRPr>
          </a:p>
        </p:txBody>
      </p:sp>
    </p:spTree>
  </p:cSld>
  <p:transition>
    <p:split dir="out" orient="vert"/>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8" name="Picture 44" descr=""/>
          <p:cNvPicPr/>
          <p:nvPr/>
        </p:nvPicPr>
        <p:blipFill>
          <a:blip r:embed="rId1"/>
          <a:stretch/>
        </p:blipFill>
        <p:spPr>
          <a:xfrm>
            <a:off x="509040" y="2518920"/>
            <a:ext cx="2775240" cy="2193120"/>
          </a:xfrm>
          <a:prstGeom prst="rect">
            <a:avLst/>
          </a:prstGeom>
          <a:ln>
            <a:noFill/>
          </a:ln>
        </p:spPr>
      </p:pic>
      <p:grpSp>
        <p:nvGrpSpPr>
          <p:cNvPr id="359" name="Group 1"/>
          <p:cNvGrpSpPr/>
          <p:nvPr/>
        </p:nvGrpSpPr>
        <p:grpSpPr>
          <a:xfrm>
            <a:off x="3916800" y="3462840"/>
            <a:ext cx="1365840" cy="274320"/>
            <a:chOff x="3916800" y="3462840"/>
            <a:chExt cx="1365840" cy="274320"/>
          </a:xfrm>
        </p:grpSpPr>
        <p:sp>
          <p:nvSpPr>
            <p:cNvPr id="360" name="CustomShape 2"/>
            <p:cNvSpPr/>
            <p:nvPr/>
          </p:nvSpPr>
          <p:spPr>
            <a:xfrm>
              <a:off x="4280400" y="3462840"/>
              <a:ext cx="100224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@humasbatan</a:t>
              </a:r>
              <a:endParaRPr b="0" lang="en-US" sz="1200" spc="-1" strike="noStrike">
                <a:latin typeface="Arial"/>
              </a:endParaRPr>
            </a:p>
          </p:txBody>
        </p:sp>
        <p:pic>
          <p:nvPicPr>
            <p:cNvPr id="361" name="Picture 8" descr=""/>
            <p:cNvPicPr/>
            <p:nvPr/>
          </p:nvPicPr>
          <p:blipFill>
            <a:blip r:embed="rId2"/>
            <a:stretch/>
          </p:blipFill>
          <p:spPr>
            <a:xfrm>
              <a:off x="3916800" y="3480840"/>
              <a:ext cx="273960" cy="240840"/>
            </a:xfrm>
            <a:prstGeom prst="rect">
              <a:avLst/>
            </a:prstGeom>
            <a:ln>
              <a:noFill/>
            </a:ln>
          </p:spPr>
        </p:pic>
      </p:grpSp>
      <p:grpSp>
        <p:nvGrpSpPr>
          <p:cNvPr id="362" name="Group 3"/>
          <p:cNvGrpSpPr/>
          <p:nvPr/>
        </p:nvGrpSpPr>
        <p:grpSpPr>
          <a:xfrm>
            <a:off x="3915720" y="4252680"/>
            <a:ext cx="2262240" cy="276840"/>
            <a:chOff x="3915720" y="4252680"/>
            <a:chExt cx="2262240" cy="276840"/>
          </a:xfrm>
        </p:grpSpPr>
        <p:sp>
          <p:nvSpPr>
            <p:cNvPr id="363" name="CustomShape 4"/>
            <p:cNvSpPr/>
            <p:nvPr/>
          </p:nvSpPr>
          <p:spPr>
            <a:xfrm>
              <a:off x="4281120" y="4255200"/>
              <a:ext cx="189684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badan_tenaga_nuklir_nasional</a:t>
              </a:r>
              <a:endParaRPr b="0" lang="en-US" sz="1200" spc="-1" strike="noStrike">
                <a:latin typeface="Arial"/>
              </a:endParaRPr>
            </a:p>
          </p:txBody>
        </p:sp>
        <p:pic>
          <p:nvPicPr>
            <p:cNvPr id="364" name="Picture 20" descr=""/>
            <p:cNvPicPr/>
            <p:nvPr/>
          </p:nvPicPr>
          <p:blipFill>
            <a:blip r:embed="rId3"/>
            <a:stretch/>
          </p:blipFill>
          <p:spPr>
            <a:xfrm>
              <a:off x="3915720" y="4252680"/>
              <a:ext cx="276120" cy="276120"/>
            </a:xfrm>
            <a:prstGeom prst="rect">
              <a:avLst/>
            </a:prstGeom>
            <a:ln>
              <a:noFill/>
            </a:ln>
          </p:spPr>
        </p:pic>
      </p:grpSp>
      <p:grpSp>
        <p:nvGrpSpPr>
          <p:cNvPr id="365" name="Group 5"/>
          <p:cNvGrpSpPr/>
          <p:nvPr/>
        </p:nvGrpSpPr>
        <p:grpSpPr>
          <a:xfrm>
            <a:off x="3994560" y="3853800"/>
            <a:ext cx="1230480" cy="274320"/>
            <a:chOff x="3994560" y="3853800"/>
            <a:chExt cx="1230480" cy="274320"/>
          </a:xfrm>
        </p:grpSpPr>
        <p:sp>
          <p:nvSpPr>
            <p:cNvPr id="366" name="CustomShape 6"/>
            <p:cNvSpPr/>
            <p:nvPr/>
          </p:nvSpPr>
          <p:spPr>
            <a:xfrm>
              <a:off x="4280760" y="3853800"/>
              <a:ext cx="94428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Humas Batan</a:t>
              </a:r>
              <a:endParaRPr b="0" lang="en-US" sz="1200" spc="-1" strike="noStrike">
                <a:latin typeface="Arial"/>
              </a:endParaRPr>
            </a:p>
          </p:txBody>
        </p:sp>
        <p:pic>
          <p:nvPicPr>
            <p:cNvPr id="367" name="Picture 21" descr=""/>
            <p:cNvPicPr/>
            <p:nvPr/>
          </p:nvPicPr>
          <p:blipFill>
            <a:blip r:embed="rId4"/>
            <a:stretch/>
          </p:blipFill>
          <p:spPr>
            <a:xfrm>
              <a:off x="3994560" y="3853800"/>
              <a:ext cx="118080" cy="249120"/>
            </a:xfrm>
            <a:prstGeom prst="rect">
              <a:avLst/>
            </a:prstGeom>
            <a:ln>
              <a:noFill/>
            </a:ln>
          </p:spPr>
        </p:pic>
      </p:grpSp>
      <p:grpSp>
        <p:nvGrpSpPr>
          <p:cNvPr id="368" name="Group 7"/>
          <p:cNvGrpSpPr/>
          <p:nvPr/>
        </p:nvGrpSpPr>
        <p:grpSpPr>
          <a:xfrm>
            <a:off x="3937680" y="3024000"/>
            <a:ext cx="1803240" cy="274320"/>
            <a:chOff x="3937680" y="3024000"/>
            <a:chExt cx="1803240" cy="274320"/>
          </a:xfrm>
        </p:grpSpPr>
        <p:sp>
          <p:nvSpPr>
            <p:cNvPr id="369" name="CustomShape 8"/>
            <p:cNvSpPr/>
            <p:nvPr/>
          </p:nvSpPr>
          <p:spPr>
            <a:xfrm>
              <a:off x="4276800" y="3024000"/>
              <a:ext cx="146412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1f4e79"/>
                  </a:solidFill>
                  <a:latin typeface="Arial Narrow"/>
                </a:rPr>
                <a:t>humas@batan.go.id</a:t>
              </a:r>
              <a:endParaRPr b="0" lang="en-US" sz="1200" spc="-1" strike="noStrike">
                <a:latin typeface="Arial"/>
              </a:endParaRPr>
            </a:p>
          </p:txBody>
        </p:sp>
        <p:pic>
          <p:nvPicPr>
            <p:cNvPr id="370" name="Picture 23" descr=""/>
            <p:cNvPicPr/>
            <p:nvPr/>
          </p:nvPicPr>
          <p:blipFill>
            <a:blip r:embed="rId5"/>
            <a:stretch/>
          </p:blipFill>
          <p:spPr>
            <a:xfrm>
              <a:off x="3937680" y="3042000"/>
              <a:ext cx="232560" cy="240840"/>
            </a:xfrm>
            <a:prstGeom prst="rect">
              <a:avLst/>
            </a:prstGeom>
            <a:ln>
              <a:noFill/>
            </a:ln>
          </p:spPr>
        </p:pic>
      </p:grpSp>
      <p:grpSp>
        <p:nvGrpSpPr>
          <p:cNvPr id="371" name="Group 9"/>
          <p:cNvGrpSpPr/>
          <p:nvPr/>
        </p:nvGrpSpPr>
        <p:grpSpPr>
          <a:xfrm>
            <a:off x="3978000" y="4632840"/>
            <a:ext cx="1247040" cy="274320"/>
            <a:chOff x="3978000" y="4632840"/>
            <a:chExt cx="1247040" cy="274320"/>
          </a:xfrm>
        </p:grpSpPr>
        <p:sp>
          <p:nvSpPr>
            <p:cNvPr id="372" name="CustomShape 10"/>
            <p:cNvSpPr/>
            <p:nvPr/>
          </p:nvSpPr>
          <p:spPr>
            <a:xfrm>
              <a:off x="4280760" y="4632840"/>
              <a:ext cx="944280" cy="274320"/>
            </a:xfrm>
            <a:prstGeom prst="rect">
              <a:avLst/>
            </a:prstGeom>
            <a:noFill/>
            <a:ln>
              <a:noFill/>
            </a:ln>
          </p:spPr>
          <p:style>
            <a:lnRef idx="0"/>
            <a:fillRef idx="0"/>
            <a:effectRef idx="0"/>
            <a:fontRef idx="minor"/>
          </p:style>
          <p:txBody>
            <a:bodyPr wrap="none"/>
            <a:p>
              <a:pPr>
                <a:lnSpc>
                  <a:spcPct val="100000"/>
                </a:lnSpc>
              </a:pPr>
              <a:r>
                <a:rPr b="0" lang="en-US" sz="1200" spc="-1" strike="noStrike">
                  <a:solidFill>
                    <a:srgbClr val="1f4e79"/>
                  </a:solidFill>
                  <a:latin typeface="Arial Narrow"/>
                </a:rPr>
                <a:t>Humas Batan</a:t>
              </a:r>
              <a:endParaRPr b="0" lang="en-US" sz="1200" spc="-1" strike="noStrike">
                <a:latin typeface="Arial"/>
              </a:endParaRPr>
            </a:p>
          </p:txBody>
        </p:sp>
        <p:pic>
          <p:nvPicPr>
            <p:cNvPr id="373" name="Picture 25" descr=""/>
            <p:cNvPicPr/>
            <p:nvPr/>
          </p:nvPicPr>
          <p:blipFill>
            <a:blip r:embed="rId6"/>
            <a:stretch/>
          </p:blipFill>
          <p:spPr>
            <a:xfrm>
              <a:off x="3978000" y="4678920"/>
              <a:ext cx="151200" cy="184680"/>
            </a:xfrm>
            <a:prstGeom prst="rect">
              <a:avLst/>
            </a:prstGeom>
            <a:ln>
              <a:noFill/>
            </a:ln>
          </p:spPr>
        </p:pic>
      </p:grpSp>
      <p:grpSp>
        <p:nvGrpSpPr>
          <p:cNvPr id="374" name="Group 11"/>
          <p:cNvGrpSpPr/>
          <p:nvPr/>
        </p:nvGrpSpPr>
        <p:grpSpPr>
          <a:xfrm>
            <a:off x="3968280" y="2232720"/>
            <a:ext cx="3615120" cy="274320"/>
            <a:chOff x="3968280" y="2232720"/>
            <a:chExt cx="3615120" cy="274320"/>
          </a:xfrm>
        </p:grpSpPr>
        <p:sp>
          <p:nvSpPr>
            <p:cNvPr id="375" name="CustomShape 12"/>
            <p:cNvSpPr/>
            <p:nvPr/>
          </p:nvSpPr>
          <p:spPr>
            <a:xfrm>
              <a:off x="4276800" y="2232720"/>
              <a:ext cx="33066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1f4e79"/>
                  </a:solidFill>
                  <a:latin typeface="Arial Narrow"/>
                </a:rPr>
                <a:t>Jl. Kuningan Barat, Mampang Prapatan Jakarta, 12710</a:t>
              </a:r>
              <a:endParaRPr b="0" lang="en-US" sz="1200" spc="-1" strike="noStrike">
                <a:latin typeface="Arial"/>
              </a:endParaRPr>
            </a:p>
          </p:txBody>
        </p:sp>
        <p:pic>
          <p:nvPicPr>
            <p:cNvPr id="376" name="Picture 33" descr=""/>
            <p:cNvPicPr/>
            <p:nvPr/>
          </p:nvPicPr>
          <p:blipFill>
            <a:blip r:embed="rId7"/>
            <a:stretch/>
          </p:blipFill>
          <p:spPr>
            <a:xfrm>
              <a:off x="3968280" y="2248200"/>
              <a:ext cx="171000" cy="245880"/>
            </a:xfrm>
            <a:prstGeom prst="rect">
              <a:avLst/>
            </a:prstGeom>
            <a:ln>
              <a:noFill/>
            </a:ln>
          </p:spPr>
        </p:pic>
      </p:grpSp>
      <p:sp>
        <p:nvSpPr>
          <p:cNvPr id="377" name="CustomShape 13"/>
          <p:cNvSpPr/>
          <p:nvPr/>
        </p:nvSpPr>
        <p:spPr>
          <a:xfrm>
            <a:off x="1290600" y="3397320"/>
            <a:ext cx="1724400" cy="518400"/>
          </a:xfrm>
          <a:prstGeom prst="rect">
            <a:avLst/>
          </a:prstGeom>
          <a:noFill/>
          <a:ln>
            <a:noFill/>
          </a:ln>
        </p:spPr>
        <p:style>
          <a:lnRef idx="0"/>
          <a:fillRef idx="0"/>
          <a:effectRef idx="0"/>
          <a:fontRef idx="minor"/>
        </p:style>
        <p:txBody>
          <a:bodyPr anchorCtr="1"/>
          <a:p>
            <a:pPr algn="ctr">
              <a:lnSpc>
                <a:spcPct val="100000"/>
              </a:lnSpc>
            </a:pPr>
            <a:r>
              <a:rPr b="0" lang="en-US" sz="2800" spc="-1" strike="noStrike">
                <a:solidFill>
                  <a:srgbClr val="ffffff"/>
                </a:solidFill>
                <a:latin typeface="Calibri"/>
              </a:rPr>
              <a:t>contact us</a:t>
            </a:r>
            <a:endParaRPr b="0" lang="en-US" sz="2800" spc="-1" strike="noStrike">
              <a:latin typeface="Arial"/>
            </a:endParaRPr>
          </a:p>
        </p:txBody>
      </p:sp>
      <p:grpSp>
        <p:nvGrpSpPr>
          <p:cNvPr id="378" name="Group 14"/>
          <p:cNvGrpSpPr/>
          <p:nvPr/>
        </p:nvGrpSpPr>
        <p:grpSpPr>
          <a:xfrm>
            <a:off x="3937680" y="2601000"/>
            <a:ext cx="3645720" cy="304560"/>
            <a:chOff x="3937680" y="2601000"/>
            <a:chExt cx="3645720" cy="304560"/>
          </a:xfrm>
        </p:grpSpPr>
        <p:sp>
          <p:nvSpPr>
            <p:cNvPr id="379" name="CustomShape 15"/>
            <p:cNvSpPr/>
            <p:nvPr/>
          </p:nvSpPr>
          <p:spPr>
            <a:xfrm>
              <a:off x="4276800" y="2601000"/>
              <a:ext cx="3306600" cy="274320"/>
            </a:xfrm>
            <a:prstGeom prst="rect">
              <a:avLst/>
            </a:prstGeom>
            <a:noFill/>
            <a:ln>
              <a:noFill/>
            </a:ln>
          </p:spPr>
          <p:style>
            <a:lnRef idx="0"/>
            <a:fillRef idx="0"/>
            <a:effectRef idx="0"/>
            <a:fontRef idx="minor"/>
          </p:style>
          <p:txBody>
            <a:bodyPr/>
            <a:p>
              <a:pPr>
                <a:lnSpc>
                  <a:spcPct val="100000"/>
                </a:lnSpc>
              </a:pPr>
              <a:r>
                <a:rPr b="0" lang="en-US" sz="1200" spc="-1" strike="noStrike">
                  <a:solidFill>
                    <a:srgbClr val="1f4e79"/>
                  </a:solidFill>
                  <a:latin typeface="Arial Narrow"/>
                </a:rPr>
                <a:t>(021) 525 1109 | Fax. (021) 525 1110</a:t>
              </a:r>
              <a:endParaRPr b="0" lang="en-US" sz="1200" spc="-1" strike="noStrike">
                <a:latin typeface="Arial"/>
              </a:endParaRPr>
            </a:p>
          </p:txBody>
        </p:sp>
        <p:pic>
          <p:nvPicPr>
            <p:cNvPr id="380" name="Picture 38" descr=""/>
            <p:cNvPicPr/>
            <p:nvPr/>
          </p:nvPicPr>
          <p:blipFill>
            <a:blip r:embed="rId8"/>
            <a:stretch/>
          </p:blipFill>
          <p:spPr>
            <a:xfrm>
              <a:off x="3937680" y="2642400"/>
              <a:ext cx="245160" cy="263160"/>
            </a:xfrm>
            <a:prstGeom prst="rect">
              <a:avLst/>
            </a:prstGeom>
            <a:ln>
              <a:noFill/>
            </a:ln>
          </p:spPr>
        </p:pic>
      </p:grpSp>
    </p:spTree>
  </p:cSld>
  <p:transition>
    <p:split dir="out" orient="vert"/>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1" descr=""/>
          <p:cNvPicPr/>
          <p:nvPr/>
        </p:nvPicPr>
        <p:blipFill>
          <a:blip r:embed="rId1"/>
          <a:stretch/>
        </p:blipFill>
        <p:spPr>
          <a:xfrm>
            <a:off x="387360" y="984960"/>
            <a:ext cx="8304480" cy="5211360"/>
          </a:xfrm>
          <a:prstGeom prst="rect">
            <a:avLst/>
          </a:prstGeom>
          <a:ln>
            <a:noFill/>
          </a:ln>
        </p:spPr>
      </p:pic>
      <p:sp>
        <p:nvSpPr>
          <p:cNvPr id="196" name="CustomShape 1"/>
          <p:cNvSpPr/>
          <p:nvPr/>
        </p:nvSpPr>
        <p:spPr>
          <a:xfrm>
            <a:off x="0" y="80280"/>
            <a:ext cx="6690960" cy="765360"/>
          </a:xfrm>
          <a:prstGeom prst="rect">
            <a:avLst/>
          </a:prstGeom>
          <a:noFill/>
          <a:ln>
            <a:noFill/>
          </a:ln>
        </p:spPr>
        <p:style>
          <a:lnRef idx="0"/>
          <a:fillRef idx="0"/>
          <a:effectRef idx="0"/>
          <a:fontRef idx="minor"/>
        </p:style>
        <p:txBody>
          <a:bodyPr anchor="ctr"/>
          <a:p>
            <a:pPr>
              <a:lnSpc>
                <a:spcPct val="90000"/>
              </a:lnSpc>
            </a:pPr>
            <a:r>
              <a:rPr b="1" lang="en-US" sz="3600" spc="-1" strike="noStrike">
                <a:solidFill>
                  <a:srgbClr val="000000"/>
                </a:solidFill>
                <a:latin typeface="Franklin Gothic Medium Cond"/>
              </a:rPr>
              <a:t>Fission Product Transport Phenomena</a:t>
            </a:r>
            <a:endParaRPr b="0" lang="en-US" sz="3600" spc="-1" strike="noStrike">
              <a:latin typeface="Arial"/>
            </a:endParaRPr>
          </a:p>
        </p:txBody>
      </p:sp>
    </p:spTree>
  </p:cSld>
  <p:transition>
    <p:split dir="out" orient="vert"/>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Picture 1" descr=""/>
          <p:cNvPicPr/>
          <p:nvPr/>
        </p:nvPicPr>
        <p:blipFill>
          <a:blip r:embed="rId1"/>
          <a:stretch/>
        </p:blipFill>
        <p:spPr>
          <a:xfrm>
            <a:off x="312480" y="1044720"/>
            <a:ext cx="8529840" cy="5119200"/>
          </a:xfrm>
          <a:prstGeom prst="rect">
            <a:avLst/>
          </a:prstGeom>
          <a:ln>
            <a:noFill/>
          </a:ln>
        </p:spPr>
      </p:pic>
      <p:sp>
        <p:nvSpPr>
          <p:cNvPr id="198" name="CustomShape 1"/>
          <p:cNvSpPr/>
          <p:nvPr/>
        </p:nvSpPr>
        <p:spPr>
          <a:xfrm>
            <a:off x="0" y="80280"/>
            <a:ext cx="6690960" cy="765360"/>
          </a:xfrm>
          <a:prstGeom prst="rect">
            <a:avLst/>
          </a:prstGeom>
          <a:noFill/>
          <a:ln>
            <a:noFill/>
          </a:ln>
        </p:spPr>
        <p:style>
          <a:lnRef idx="0"/>
          <a:fillRef idx="0"/>
          <a:effectRef idx="0"/>
          <a:fontRef idx="minor"/>
        </p:style>
        <p:txBody>
          <a:bodyPr anchor="ctr"/>
          <a:p>
            <a:pPr>
              <a:lnSpc>
                <a:spcPct val="90000"/>
              </a:lnSpc>
            </a:pPr>
            <a:r>
              <a:rPr b="1" lang="en-US" sz="3600" spc="-1" strike="noStrike">
                <a:solidFill>
                  <a:srgbClr val="000000"/>
                </a:solidFill>
                <a:latin typeface="Franklin Gothic Medium Cond"/>
              </a:rPr>
              <a:t>Adsorption &amp; Desorption Processes</a:t>
            </a:r>
            <a:endParaRPr b="0" lang="en-US" sz="3600" spc="-1" strike="noStrike">
              <a:latin typeface="Arial"/>
            </a:endParaRPr>
          </a:p>
        </p:txBody>
      </p:sp>
    </p:spTree>
  </p:cSld>
  <p:transition>
    <p:split dir="out" orient="vert"/>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Picture 1" descr=""/>
          <p:cNvPicPr/>
          <p:nvPr/>
        </p:nvPicPr>
        <p:blipFill>
          <a:blip r:embed="rId1"/>
          <a:stretch/>
        </p:blipFill>
        <p:spPr>
          <a:xfrm>
            <a:off x="315360" y="1419840"/>
            <a:ext cx="8516520" cy="4238280"/>
          </a:xfrm>
          <a:prstGeom prst="rect">
            <a:avLst/>
          </a:prstGeom>
          <a:ln>
            <a:noFill/>
          </a:ln>
        </p:spPr>
      </p:pic>
      <p:sp>
        <p:nvSpPr>
          <p:cNvPr id="200" name="CustomShape 1"/>
          <p:cNvSpPr/>
          <p:nvPr/>
        </p:nvSpPr>
        <p:spPr>
          <a:xfrm>
            <a:off x="0" y="80280"/>
            <a:ext cx="6690960" cy="765360"/>
          </a:xfrm>
          <a:prstGeom prst="rect">
            <a:avLst/>
          </a:prstGeom>
          <a:noFill/>
          <a:ln>
            <a:noFill/>
          </a:ln>
        </p:spPr>
        <p:style>
          <a:lnRef idx="0"/>
          <a:fillRef idx="0"/>
          <a:effectRef idx="0"/>
          <a:fontRef idx="minor"/>
        </p:style>
        <p:txBody>
          <a:bodyPr anchor="ctr"/>
          <a:p>
            <a:pPr>
              <a:lnSpc>
                <a:spcPct val="90000"/>
              </a:lnSpc>
            </a:pPr>
            <a:r>
              <a:rPr b="1" lang="en-US" sz="3600" spc="-1" strike="noStrike">
                <a:solidFill>
                  <a:srgbClr val="000000"/>
                </a:solidFill>
                <a:latin typeface="Franklin Gothic Medium Cond"/>
              </a:rPr>
              <a:t>Fuel Sphere Partition</a:t>
            </a:r>
            <a:endParaRPr b="0" lang="en-US" sz="3600" spc="-1" strike="noStrike">
              <a:latin typeface="Arial"/>
            </a:endParaRPr>
          </a:p>
        </p:txBody>
      </p:sp>
      <p:sp>
        <p:nvSpPr>
          <p:cNvPr id="201" name="CustomShape 2"/>
          <p:cNvSpPr/>
          <p:nvPr/>
        </p:nvSpPr>
        <p:spPr>
          <a:xfrm>
            <a:off x="236520" y="5658480"/>
            <a:ext cx="8595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Calibri"/>
              </a:rPr>
              <a:t>Partitioning of sphere in sub-shells (left), concentration curve in the sphere (right).</a:t>
            </a:r>
            <a:endParaRPr b="0" lang="en-US" sz="1800" spc="-1" strike="noStrike">
              <a:latin typeface="Arial"/>
            </a:endParaRPr>
          </a:p>
        </p:txBody>
      </p:sp>
    </p:spTree>
  </p:cSld>
  <p:transition>
    <p:split dir="out" orient="vert"/>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0" y="80280"/>
            <a:ext cx="6690960" cy="765360"/>
          </a:xfrm>
          <a:prstGeom prst="rect">
            <a:avLst/>
          </a:prstGeom>
          <a:noFill/>
          <a:ln>
            <a:noFill/>
          </a:ln>
        </p:spPr>
        <p:style>
          <a:lnRef idx="0"/>
          <a:fillRef idx="0"/>
          <a:effectRef idx="0"/>
          <a:fontRef idx="minor"/>
        </p:style>
        <p:txBody>
          <a:bodyPr anchor="ctr"/>
          <a:p>
            <a:pPr>
              <a:lnSpc>
                <a:spcPct val="90000"/>
              </a:lnSpc>
            </a:pPr>
            <a:r>
              <a:rPr b="1" lang="en-US" sz="3600" spc="-1" strike="noStrike">
                <a:solidFill>
                  <a:srgbClr val="000000"/>
                </a:solidFill>
                <a:latin typeface="Franklin Gothic Medium Cond"/>
              </a:rPr>
              <a:t>General Properties of FRESCO</a:t>
            </a:r>
            <a:endParaRPr b="0" lang="en-US" sz="3600" spc="-1" strike="noStrike">
              <a:latin typeface="Arial"/>
            </a:endParaRPr>
          </a:p>
        </p:txBody>
      </p:sp>
      <p:sp>
        <p:nvSpPr>
          <p:cNvPr id="203" name="CustomShape 2"/>
          <p:cNvSpPr/>
          <p:nvPr/>
        </p:nvSpPr>
        <p:spPr>
          <a:xfrm>
            <a:off x="0" y="1129680"/>
            <a:ext cx="9143640" cy="49690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1" lang="en-US" sz="2000" spc="-1" strike="noStrike">
                <a:solidFill>
                  <a:srgbClr val="000000"/>
                </a:solidFill>
                <a:latin typeface="Calibri"/>
              </a:rPr>
              <a:t>The diffusion model distinguishes between two types of particle: intact particles and defective/failed particles.</a:t>
            </a:r>
            <a:endParaRPr b="0" lang="en-US" sz="2000" spc="-1" strike="noStrike">
              <a:latin typeface="Arial"/>
            </a:endParaRPr>
          </a:p>
          <a:p>
            <a:pPr marL="285840" indent="-285480">
              <a:lnSpc>
                <a:spcPct val="100000"/>
              </a:lnSpc>
              <a:buClr>
                <a:srgbClr val="000000"/>
              </a:buClr>
              <a:buFont typeface="Arial"/>
              <a:buChar char="•"/>
            </a:pPr>
            <a:r>
              <a:rPr b="1" lang="en-US" sz="2000" spc="-1" strike="noStrike">
                <a:solidFill>
                  <a:srgbClr val="000000"/>
                </a:solidFill>
                <a:latin typeface="Calibri"/>
              </a:rPr>
              <a:t>A defective/failed particle is represented by a bare kernel only meaning that fission products are released immediately into the matrix graphite.</a:t>
            </a:r>
            <a:endParaRPr b="0" lang="en-US" sz="2000" spc="-1" strike="noStrike">
              <a:latin typeface="Arial"/>
            </a:endParaRPr>
          </a:p>
          <a:p>
            <a:pPr lvl="1" marL="743040" indent="-285480">
              <a:lnSpc>
                <a:spcPct val="100000"/>
              </a:lnSpc>
              <a:buClr>
                <a:srgbClr val="000000"/>
              </a:buClr>
              <a:buFont typeface="Arial"/>
              <a:buChar char="•"/>
            </a:pPr>
            <a:r>
              <a:rPr b="0" lang="en-US" sz="2000" spc="-1" strike="noStrike">
                <a:solidFill>
                  <a:srgbClr val="000000"/>
                </a:solidFill>
                <a:latin typeface="Calibri"/>
              </a:rPr>
              <a:t>At the moment of failure of a particle, the fission product content inside the coating layers is released into the matrix graphite.</a:t>
            </a:r>
            <a:endParaRPr b="0" lang="en-US" sz="2000" spc="-1" strike="noStrike">
              <a:latin typeface="Arial"/>
            </a:endParaRPr>
          </a:p>
          <a:p>
            <a:pPr lvl="1" marL="743040" indent="-285480">
              <a:lnSpc>
                <a:spcPct val="100000"/>
              </a:lnSpc>
              <a:buClr>
                <a:srgbClr val="000000"/>
              </a:buClr>
              <a:buFont typeface="Arial"/>
              <a:buChar char="•"/>
            </a:pPr>
            <a:r>
              <a:rPr b="0" lang="en-US" sz="2000" spc="-1" strike="noStrike">
                <a:solidFill>
                  <a:srgbClr val="000000"/>
                </a:solidFill>
                <a:latin typeface="Calibri"/>
              </a:rPr>
              <a:t>For the inventory still left in the kernel, this moment is ‘time zero, from which an independent diffusive release calculation will be starting.</a:t>
            </a:r>
            <a:endParaRPr b="0" lang="en-US" sz="2000" spc="-1" strike="noStrike">
              <a:latin typeface="Arial"/>
            </a:endParaRPr>
          </a:p>
          <a:p>
            <a:pPr marL="285840" indent="-285480">
              <a:lnSpc>
                <a:spcPct val="100000"/>
              </a:lnSpc>
              <a:buClr>
                <a:srgbClr val="000000"/>
              </a:buClr>
              <a:buFont typeface="Arial"/>
              <a:buChar char="•"/>
            </a:pPr>
            <a:r>
              <a:rPr b="1" lang="en-US" sz="2000" spc="-1" strike="noStrike">
                <a:solidFill>
                  <a:srgbClr val="000000"/>
                </a:solidFill>
                <a:latin typeface="Calibri"/>
              </a:rPr>
              <a:t>The Calculation procedure within a time step is performed in two consecutive parts:</a:t>
            </a:r>
            <a:endParaRPr b="0" lang="en-US" sz="2000" spc="-1" strike="noStrike">
              <a:latin typeface="Arial"/>
            </a:endParaRPr>
          </a:p>
          <a:p>
            <a:pPr lvl="1" marL="800280" indent="-342720">
              <a:lnSpc>
                <a:spcPct val="100000"/>
              </a:lnSpc>
              <a:buClr>
                <a:srgbClr val="000000"/>
              </a:buClr>
              <a:buFont typeface="Calibri Light"/>
              <a:buAutoNum type="arabicPeriod"/>
            </a:pPr>
            <a:r>
              <a:rPr b="0" lang="en-US" sz="2000" spc="-1" strike="noStrike">
                <a:solidFill>
                  <a:srgbClr val="000000"/>
                </a:solidFill>
                <a:latin typeface="Calibri"/>
              </a:rPr>
              <a:t>Calculation of diffusive release from intact and failed particles and from the graphite grains is conducted. The sum of those single releases is the overall source term for the fuel element matrix graphite (grain boundaries).</a:t>
            </a:r>
            <a:endParaRPr b="0" lang="en-US" sz="2000" spc="-1" strike="noStrike">
              <a:latin typeface="Arial"/>
            </a:endParaRPr>
          </a:p>
          <a:p>
            <a:pPr lvl="1" marL="800280" indent="-342720">
              <a:lnSpc>
                <a:spcPct val="100000"/>
              </a:lnSpc>
              <a:buClr>
                <a:srgbClr val="000000"/>
              </a:buClr>
              <a:buFont typeface="Calibri Light"/>
              <a:buAutoNum type="arabicPeriod"/>
            </a:pPr>
            <a:r>
              <a:rPr b="0" lang="en-US" sz="2000" spc="-1" strike="noStrike">
                <a:solidFill>
                  <a:srgbClr val="000000"/>
                </a:solidFill>
                <a:latin typeface="Calibri"/>
              </a:rPr>
              <a:t>Calculation of diffusive transport on graphite grain boundaries (quick phase) through the matrix and release by desorption from fuel sphere surgace into the coolant is calculated.</a:t>
            </a:r>
            <a:endParaRPr b="0" lang="en-US" sz="2000" spc="-1" strike="noStrike">
              <a:latin typeface="Arial"/>
            </a:endParaRPr>
          </a:p>
        </p:txBody>
      </p:sp>
    </p:spTree>
  </p:cSld>
  <p:transition>
    <p:split dir="out" orient="vert"/>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Picture 1" descr=""/>
          <p:cNvPicPr/>
          <p:nvPr/>
        </p:nvPicPr>
        <p:blipFill>
          <a:blip r:embed="rId1"/>
          <a:stretch/>
        </p:blipFill>
        <p:spPr>
          <a:xfrm>
            <a:off x="526680" y="1194120"/>
            <a:ext cx="7950240" cy="3603600"/>
          </a:xfrm>
          <a:prstGeom prst="rect">
            <a:avLst/>
          </a:prstGeom>
          <a:ln>
            <a:noFill/>
          </a:ln>
        </p:spPr>
      </p:pic>
    </p:spTree>
  </p:cSld>
  <p:transition>
    <p:split dir="out" orient="vert"/>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18440" y="182880"/>
            <a:ext cx="6454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rPr>
              <a:t>FRESCO Main Program</a:t>
            </a:r>
            <a:endParaRPr b="0" lang="en-US" sz="3600" spc="-1" strike="noStrike">
              <a:latin typeface="Arial"/>
            </a:endParaRPr>
          </a:p>
        </p:txBody>
      </p:sp>
      <p:pic>
        <p:nvPicPr>
          <p:cNvPr id="206" name="Picture 2" descr=""/>
          <p:cNvPicPr/>
          <p:nvPr/>
        </p:nvPicPr>
        <p:blipFill>
          <a:blip r:embed="rId1"/>
          <a:stretch/>
        </p:blipFill>
        <p:spPr>
          <a:xfrm>
            <a:off x="613080" y="1100160"/>
            <a:ext cx="8154000" cy="4611600"/>
          </a:xfrm>
          <a:prstGeom prst="rect">
            <a:avLst/>
          </a:prstGeom>
          <a:ln>
            <a:noFill/>
          </a:ln>
        </p:spPr>
      </p:pic>
    </p:spTree>
  </p:cSld>
  <p:transition>
    <p:split dir="out" orient="vert"/>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7" name="Table 1"/>
          <p:cNvGraphicFramePr/>
          <p:nvPr/>
        </p:nvGraphicFramePr>
        <p:xfrm>
          <a:off x="129240" y="1074240"/>
          <a:ext cx="8767080" cy="4449600"/>
        </p:xfrm>
        <a:graphic>
          <a:graphicData uri="http://schemas.openxmlformats.org/drawingml/2006/table">
            <a:tbl>
              <a:tblPr/>
              <a:tblGrid>
                <a:gridCol w="505440"/>
                <a:gridCol w="2345040"/>
                <a:gridCol w="5916600"/>
              </a:tblGrid>
              <a:tr h="370800">
                <a:tc>
                  <a:txBody>
                    <a:bodyPr/>
                    <a:p>
                      <a:pPr>
                        <a:lnSpc>
                          <a:spcPct val="100000"/>
                        </a:lnSpc>
                      </a:pPr>
                      <a:r>
                        <a:rPr b="1" lang="en-US" sz="1800" spc="-1" strike="noStrike">
                          <a:solidFill>
                            <a:srgbClr val="ff0000"/>
                          </a:solidFill>
                          <a:latin typeface="Calibri"/>
                        </a:rPr>
                        <a:t>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Subroutines/functions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0000"/>
                          </a:solidFill>
                          <a:latin typeface="Calibri"/>
                        </a:rPr>
                        <a:t>Assignment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ADSL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Read coeff. For sorption isotherms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70800">
                <a:tc>
                  <a:txBody>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GEOL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Read geometry data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70800">
                <a:tc>
                  <a:txBody>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DIFFL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Read diffusion coeff. In graph.pore, graph.grain, particle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70800">
                <a:tc>
                  <a:txBody>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KONTL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Read uranium contamination for fuel element and particle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70800">
                <a:tc>
                  <a:txBody>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LESEN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Read input data (NGNR)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70800">
                <a:tc>
                  <a:txBody>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NUKLES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Read nuclear data (initial inventory, decay constant)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70800">
                <a:tc>
                  <a:txBody>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NULL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Set zero of all values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70800">
                <a:tc>
                  <a:txBody>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OUTL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Read output control data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70800">
                <a:tc>
                  <a:txBody>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RECRL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Read recoil lengths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370800">
                <a:tc>
                  <a:txBody>
                    <a:bodyPr/>
                    <a:p>
                      <a:pPr algn="ctr">
                        <a:lnSpc>
                          <a:spcPct val="100000"/>
                        </a:lnSpc>
                      </a:pPr>
                      <a:r>
                        <a:rPr b="0" lang="en-U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UEBERL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c>
                  <a:txBody>
                    <a:bodyPr/>
                    <a:p>
                      <a:pPr>
                        <a:lnSpc>
                          <a:spcPct val="100000"/>
                        </a:lnSpc>
                      </a:pPr>
                      <a:r>
                        <a:rPr b="0" lang="en-US" sz="1800" spc="-1" strike="noStrike">
                          <a:solidFill>
                            <a:srgbClr val="000000"/>
                          </a:solidFill>
                          <a:latin typeface="Calibri"/>
                        </a:rPr>
                        <a:t>Read title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370800">
                <a:tc>
                  <a:txBody>
                    <a:bodyPr/>
                    <a:p>
                      <a:pPr algn="ctr">
                        <a:lnSpc>
                          <a:spcPct val="100000"/>
                        </a:lnSpc>
                      </a:pPr>
                      <a:r>
                        <a:rPr b="0" lang="en-US" sz="1800" spc="-1" strike="noStrike">
                          <a:solidFill>
                            <a:srgbClr val="000000"/>
                          </a:solidFill>
                          <a:latin typeface="Calibri"/>
                        </a:rPr>
                        <a:t>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ZEITL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c>
                  <a:txBody>
                    <a:bodyPr/>
                    <a:p>
                      <a:pPr>
                        <a:lnSpc>
                          <a:spcPct val="100000"/>
                        </a:lnSpc>
                      </a:pPr>
                      <a:r>
                        <a:rPr b="0" lang="en-US" sz="1800" spc="-1" strike="noStrike">
                          <a:solidFill>
                            <a:srgbClr val="000000"/>
                          </a:solidFill>
                          <a:latin typeface="Calibri"/>
                        </a:rPr>
                        <a:t>Read time step control data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bl>
          </a:graphicData>
        </a:graphic>
      </p:graphicFrame>
      <p:sp>
        <p:nvSpPr>
          <p:cNvPr id="208" name="CustomShape 2"/>
          <p:cNvSpPr/>
          <p:nvPr/>
        </p:nvSpPr>
        <p:spPr>
          <a:xfrm>
            <a:off x="118440" y="182880"/>
            <a:ext cx="6454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rPr>
              <a:t>Input/Prep. Subroutines</a:t>
            </a:r>
            <a:endParaRPr b="0" lang="en-US" sz="3600" spc="-1" strike="noStrike">
              <a:latin typeface="Arial"/>
            </a:endParaRPr>
          </a:p>
        </p:txBody>
      </p:sp>
    </p:spTree>
  </p:cSld>
  <p:transition>
    <p:split dir="ou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Office%20Theme</Template>
  <TotalTime>41832</TotalTime>
  <Application>LibreOffice/6.0.6.2$Linux_X86_64 LibreOffice_project/00m0$Build-2</Application>
  <Words>1002</Words>
  <Paragraphs>222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2017-03-06T06:24:12Z</dcterms:created>
  <dc:creator>lenovo</dc:creator>
  <dc:description/>
  <dc:language>en-US</dc:language>
  <cp:lastModifiedBy>Topan Setiadipura</cp:lastModifiedBy>
  <dcterms:modified xsi:type="dcterms:W3CDTF">2018-11-15T07:44:57Z</dcterms:modified>
  <cp:revision>278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