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5" r:id="rId10"/>
    <p:sldId id="269" r:id="rId11"/>
    <p:sldId id="268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672D-83C8-4639-B32D-281966195A84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B21D-FD24-417C-9DF1-2DD44D42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Tracking for Activity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Amanda Watson</a:t>
            </a:r>
          </a:p>
          <a:p>
            <a:r>
              <a:rPr lang="en-US" dirty="0" smtClean="0"/>
              <a:t>Advanced Computer Networking </a:t>
            </a:r>
            <a:endParaRPr lang="en-US" dirty="0"/>
          </a:p>
        </p:txBody>
      </p:sp>
      <p:pic>
        <p:nvPicPr>
          <p:cNvPr id="4" name="Picture 6" descr="http://es13.wm.edu/wmchiff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366" y="5135065"/>
            <a:ext cx="1330436" cy="13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Manipulation Based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Stationary</a:t>
            </a:r>
          </a:p>
          <a:p>
            <a:pPr lvl="1"/>
            <a:r>
              <a:rPr lang="en-US" dirty="0" smtClean="0"/>
              <a:t>Leg nodes have relatively constant RSSI values</a:t>
            </a:r>
          </a:p>
          <a:p>
            <a:pPr lvl="1"/>
            <a:r>
              <a:rPr lang="en-US" dirty="0" smtClean="0"/>
              <a:t>Examples: eating, homework</a:t>
            </a:r>
          </a:p>
          <a:p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Ankle nodes have show walking and standing</a:t>
            </a:r>
          </a:p>
          <a:p>
            <a:pPr lvl="1"/>
            <a:r>
              <a:rPr lang="en-US" dirty="0" smtClean="0"/>
              <a:t>Examples: cleaning, cooking</a:t>
            </a:r>
          </a:p>
          <a:p>
            <a:r>
              <a:rPr lang="en-US" dirty="0" smtClean="0"/>
              <a:t>The wrist nodes do not show constant data</a:t>
            </a:r>
          </a:p>
          <a:p>
            <a:pPr lvl="1"/>
            <a:r>
              <a:rPr lang="en-US" dirty="0" smtClean="0"/>
              <a:t>Patterns emerge when eating</a:t>
            </a:r>
          </a:p>
          <a:p>
            <a:pPr lvl="1"/>
            <a:r>
              <a:rPr lang="en-US" dirty="0" smtClean="0"/>
              <a:t>Working on homework, cleaning and cooking are more sporadic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www.nasa.gov/images/content/422803main_jsc20093155300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63" y="2296272"/>
            <a:ext cx="3620956" cy="2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es13.wm.edu/wmchiffr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Feet are used for movement</a:t>
            </a:r>
          </a:p>
          <a:p>
            <a:r>
              <a:rPr lang="en-US" dirty="0" smtClean="0"/>
              <a:t>Hands are used for manipulation</a:t>
            </a:r>
          </a:p>
          <a:p>
            <a:r>
              <a:rPr lang="en-US" dirty="0" smtClean="0"/>
              <a:t>Currently this system requires previous knowledge of node locations</a:t>
            </a:r>
          </a:p>
          <a:p>
            <a:r>
              <a:rPr lang="en-US" dirty="0" smtClean="0"/>
              <a:t>Smart phone location must stay in a general, constant location</a:t>
            </a:r>
            <a:endParaRPr lang="en-US" dirty="0"/>
          </a:p>
        </p:txBody>
      </p:sp>
      <p:pic>
        <p:nvPicPr>
          <p:cNvPr id="2050" name="Picture 2" descr="http://www.chompchomp.com/images/irregular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60" y="4312647"/>
            <a:ext cx="2926976" cy="18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deaseller.typepad.com/photos/uncategorized/feet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365" y="4321879"/>
            <a:ext cx="3267635" cy="21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es13.wm.edu/wmchiffr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Incorporate already existing body sensor nodes</a:t>
            </a:r>
          </a:p>
          <a:p>
            <a:pPr lvl="1"/>
            <a:r>
              <a:rPr lang="en-US" dirty="0" smtClean="0"/>
              <a:t>Smart watches, google glass, Fitbit</a:t>
            </a:r>
            <a:endParaRPr lang="en-US" dirty="0"/>
          </a:p>
          <a:p>
            <a:r>
              <a:rPr lang="en-US" dirty="0" smtClean="0"/>
              <a:t>Auto-detect where nodes are located by holding the smartphone in one location</a:t>
            </a:r>
          </a:p>
          <a:p>
            <a:r>
              <a:rPr lang="en-US" dirty="0" smtClean="0"/>
              <a:t>Work around the need for the smartphone to be stationary</a:t>
            </a:r>
          </a:p>
          <a:p>
            <a:r>
              <a:rPr lang="en-US" dirty="0" smtClean="0"/>
              <a:t>Add in more activities:</a:t>
            </a:r>
          </a:p>
          <a:p>
            <a:pPr lvl="1"/>
            <a:r>
              <a:rPr lang="en-US" dirty="0" smtClean="0"/>
              <a:t>Recognize different sports</a:t>
            </a:r>
          </a:p>
          <a:p>
            <a:pPr lvl="1"/>
            <a:r>
              <a:rPr lang="en-US" dirty="0" smtClean="0"/>
              <a:t>Add more manipulation based activities</a:t>
            </a:r>
          </a:p>
          <a:p>
            <a:endParaRPr lang="en-US" dirty="0"/>
          </a:p>
        </p:txBody>
      </p:sp>
      <p:pic>
        <p:nvPicPr>
          <p:cNvPr id="4" name="Picture 3" descr="http://es13.wm.edu/wmchiff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es13.wm.edu/wmchiff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9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recognition generally requires additional hardware that can be bulky and expensive. </a:t>
            </a:r>
          </a:p>
          <a:p>
            <a:r>
              <a:rPr lang="en-US" dirty="0" smtClean="0"/>
              <a:t>This hardware can suffer from body fading which can require additional hardware for storage of information.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4886" y="3837795"/>
            <a:ext cx="3939323" cy="2474105"/>
            <a:chOff x="2314833" y="4011827"/>
            <a:chExt cx="3236234" cy="1576722"/>
          </a:xfrm>
        </p:grpSpPr>
        <p:pic>
          <p:nvPicPr>
            <p:cNvPr id="4" name="Picture 3" descr="C:\Users\aawatson\Documents\My Received Files\20130625_094316.jp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" t="1" r="2240" b="36517"/>
            <a:stretch/>
          </p:blipFill>
          <p:spPr bwMode="auto">
            <a:xfrm>
              <a:off x="2314833" y="4011827"/>
              <a:ext cx="3236234" cy="1576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833" y="4011827"/>
              <a:ext cx="621062" cy="466867"/>
            </a:xfrm>
            <a:prstGeom prst="rect">
              <a:avLst/>
            </a:prstGeom>
          </p:spPr>
        </p:pic>
      </p:grpSp>
      <p:pic>
        <p:nvPicPr>
          <p:cNvPr id="7" name="Picture 6" descr="http://es13.wm.edu/wmchiffr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activity recognition hardware and software is not always accurate.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3532" y="3063873"/>
            <a:ext cx="5981614" cy="1619443"/>
            <a:chOff x="1539532" y="2528409"/>
            <a:chExt cx="5981614" cy="1619443"/>
          </a:xfrm>
        </p:grpSpPr>
        <p:pic>
          <p:nvPicPr>
            <p:cNvPr id="2050" name="Picture 2" descr="http://www.clipartlord.com/wp-content/uploads/2012/11/clapping-hand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532" y="2530914"/>
              <a:ext cx="1541420" cy="161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www.active.com/Assets/Running/460/Walking-to-Improve-Running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889" y="2528409"/>
              <a:ext cx="2159257" cy="1619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3632886" y="2786416"/>
              <a:ext cx="1044292" cy="1177852"/>
              <a:chOff x="3599935" y="2546320"/>
              <a:chExt cx="1044292" cy="117785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99935" y="2809103"/>
                <a:ext cx="1044292" cy="1977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99935" y="3239276"/>
                <a:ext cx="1044292" cy="1977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7889425">
                <a:off x="3550406" y="3060292"/>
                <a:ext cx="1177852" cy="1499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Picture 10" descr="http://es13.wm.edu/wmchiffr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9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the impermeability of the human body for Bluetooth activity recognition?</a:t>
            </a:r>
          </a:p>
          <a:p>
            <a:r>
              <a:rPr lang="en-US" dirty="0" smtClean="0"/>
              <a:t>Will the Bluetooth data be accurate enough to distinguish between different activities?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upload.wikimedia.org/wikipedia/commons/thumb/d/da/Bluetooth.svg/2000px-Bluetooth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40" y="3674562"/>
            <a:ext cx="1333500" cy="203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es13.wm.edu/wmchiffr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activity monitoring system has been implemented using the </a:t>
            </a:r>
            <a:r>
              <a:rPr lang="en-US" dirty="0" err="1" smtClean="0"/>
              <a:t>Zigbee</a:t>
            </a:r>
            <a:r>
              <a:rPr lang="en-US" dirty="0" smtClean="0"/>
              <a:t> protocol, </a:t>
            </a:r>
            <a:r>
              <a:rPr lang="en-US" dirty="0" err="1" smtClean="0"/>
              <a:t>RadioSense</a:t>
            </a:r>
            <a:r>
              <a:rPr lang="en-US" dirty="0" smtClean="0"/>
              <a:t>: Exploiting Wireless Communication Patterns for Body Sensor Network Activity Recognition. </a:t>
            </a:r>
          </a:p>
          <a:p>
            <a:pPr lvl="1"/>
            <a:r>
              <a:rPr lang="en-US" dirty="0" err="1" smtClean="0"/>
              <a:t>Zigbee</a:t>
            </a:r>
            <a:r>
              <a:rPr lang="en-US" dirty="0" smtClean="0"/>
              <a:t> is not generally used in commercial products, while Bluetooth is.</a:t>
            </a:r>
          </a:p>
          <a:p>
            <a:pPr lvl="1"/>
            <a:r>
              <a:rPr lang="en-US" dirty="0" smtClean="0"/>
              <a:t>Bluetooth devices are already in use and can be used for activity recognition.</a:t>
            </a:r>
          </a:p>
          <a:p>
            <a:pPr lvl="1"/>
            <a:r>
              <a:rPr lang="en-US" dirty="0" smtClean="0"/>
              <a:t>Using the devices consumers already own makes this system easier to implement.</a:t>
            </a:r>
            <a:endParaRPr lang="en-US" dirty="0"/>
          </a:p>
          <a:p>
            <a:r>
              <a:rPr lang="en-US" dirty="0" smtClean="0"/>
              <a:t>PBN: Towards Practical Activity Recognition Using Smartphone-Based Body Sensor Networks</a:t>
            </a:r>
          </a:p>
        </p:txBody>
      </p:sp>
      <p:pic>
        <p:nvPicPr>
          <p:cNvPr id="4" name="Picture 3" descr="http://es13.wm.edu/wmchiff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Bluetooth RSSI values, it is possible to distinguish between activities</a:t>
            </a:r>
          </a:p>
          <a:p>
            <a:r>
              <a:rPr lang="en-US" dirty="0" smtClean="0"/>
              <a:t>Existing body sensor networks can be used for activity monitoring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edia.t3.com/img/resized/go/xl_Google_android_smartw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" y="4345163"/>
            <a:ext cx="3319415" cy="186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3.gstatic.com/images?q=tbn:ANd9GcR4qIteLZdPyguw6UESPEScJ1bNskKw63dDgGRb8Z2XDAYJhv-XJ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657" y="4411824"/>
            <a:ext cx="2294013" cy="173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shop.crackberry.com/images/product_images/accessories/additional_images/5424/large/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51" y="4001294"/>
            <a:ext cx="2065306" cy="20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es13.wm.edu/wmchiffre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Bluetooth chips</a:t>
            </a:r>
          </a:p>
          <a:p>
            <a:r>
              <a:rPr lang="en-US" dirty="0" smtClean="0"/>
              <a:t>Allows for:</a:t>
            </a:r>
          </a:p>
          <a:p>
            <a:pPr lvl="1"/>
            <a:r>
              <a:rPr lang="en-US" dirty="0" smtClean="0"/>
              <a:t>Different Body Positions</a:t>
            </a:r>
          </a:p>
          <a:p>
            <a:pPr lvl="1"/>
            <a:r>
              <a:rPr lang="en-US" dirty="0" smtClean="0"/>
              <a:t>Different Activities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33965" y="365125"/>
            <a:ext cx="3381375" cy="6093238"/>
            <a:chOff x="7663959" y="365124"/>
            <a:chExt cx="3381375" cy="6093238"/>
          </a:xfrm>
        </p:grpSpPr>
        <p:pic>
          <p:nvPicPr>
            <p:cNvPr id="1028" name="Picture 4" descr="http://upload.wikimedia.org/wikipedia/en/0/0e/Outline-bod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3959" y="365124"/>
              <a:ext cx="3381375" cy="6093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1841" y="3026535"/>
              <a:ext cx="377823" cy="3778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90220" y="3024882"/>
              <a:ext cx="372371" cy="3778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93932" flipH="1">
              <a:off x="9616688" y="5587277"/>
              <a:ext cx="372371" cy="3778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442100" flipH="1">
              <a:off x="8791977" y="5590449"/>
              <a:ext cx="372371" cy="377823"/>
            </a:xfrm>
            <a:prstGeom prst="rect">
              <a:avLst/>
            </a:prstGeom>
          </p:spPr>
        </p:pic>
      </p:grpSp>
      <p:pic>
        <p:nvPicPr>
          <p:cNvPr id="12" name="Picture 11" descr="http://es13.wm.edu/wmchiffr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Sitting Vs Standing</a:t>
            </a:r>
          </a:p>
          <a:p>
            <a:pPr lvl="1"/>
            <a:r>
              <a:rPr lang="en-US" dirty="0" smtClean="0"/>
              <a:t>RSSI Values are not constantly changing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59760"/>
              </p:ext>
            </p:extLst>
          </p:nvPr>
        </p:nvGraphicFramePr>
        <p:xfrm>
          <a:off x="1595902" y="3153376"/>
          <a:ext cx="8127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r>
                        <a:rPr lang="en-US" baseline="0" dirty="0" smtClean="0"/>
                        <a:t> Ankle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r>
                        <a:rPr lang="en-US" baseline="0" dirty="0" smtClean="0"/>
                        <a:t> Ankle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Sitting(Feet</a:t>
                      </a:r>
                      <a:r>
                        <a:rPr lang="en-US" b="1" baseline="0" dirty="0" smtClean="0"/>
                        <a:t> on Floor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93-100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Sitting</a:t>
                      </a:r>
                      <a:r>
                        <a:rPr lang="en-US" b="1" baseline="0" dirty="0" smtClean="0"/>
                        <a:t> (Crossed Legs)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75-80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Sitting(Legs</a:t>
                      </a:r>
                      <a:r>
                        <a:rPr lang="en-US" b="1" baseline="0" dirty="0" smtClean="0"/>
                        <a:t> out)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75-85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75-85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Standing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85-95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85-95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http://es13.wm.edu/wmchiff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35794" y="5036386"/>
            <a:ext cx="157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*RSSI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Base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relies on time slices</a:t>
            </a:r>
          </a:p>
          <a:p>
            <a:r>
              <a:rPr lang="en-US" dirty="0" smtClean="0"/>
              <a:t>Walking vs Running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37616"/>
              </p:ext>
            </p:extLst>
          </p:nvPr>
        </p:nvGraphicFramePr>
        <p:xfrm>
          <a:off x="3731098" y="3222742"/>
          <a:ext cx="698539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64"/>
                <a:gridCol w="2328464"/>
                <a:gridCol w="2328464"/>
              </a:tblGrid>
              <a:tr h="3167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 Foot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 Foot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80-85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70-75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408"/>
              </p:ext>
            </p:extLst>
          </p:nvPr>
        </p:nvGraphicFramePr>
        <p:xfrm>
          <a:off x="744071" y="441181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r>
                        <a:rPr lang="en-US" baseline="0" dirty="0" smtClean="0"/>
                        <a:t> per Minute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130-135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(10 min mile)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200-220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http://es13.wm.edu/wmchiff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490" y="5405718"/>
            <a:ext cx="1062312" cy="10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401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Bluetooth Tracking for Activity Recognition</vt:lpstr>
      <vt:lpstr>Problem</vt:lpstr>
      <vt:lpstr>Problem</vt:lpstr>
      <vt:lpstr>Research Questions</vt:lpstr>
      <vt:lpstr>Related Work</vt:lpstr>
      <vt:lpstr>Contributions</vt:lpstr>
      <vt:lpstr>Details</vt:lpstr>
      <vt:lpstr>Stationary Activities</vt:lpstr>
      <vt:lpstr>Movement Base Activities</vt:lpstr>
      <vt:lpstr>Manipulation Based Activities</vt:lpstr>
      <vt:lpstr>Things to Note</vt:lpstr>
      <vt:lpstr>Future Work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Activity Monitoring</dc:title>
  <dc:creator>Helen Watson</dc:creator>
  <cp:lastModifiedBy>Helen Watson</cp:lastModifiedBy>
  <cp:revision>17</cp:revision>
  <dcterms:created xsi:type="dcterms:W3CDTF">2014-12-05T09:27:38Z</dcterms:created>
  <dcterms:modified xsi:type="dcterms:W3CDTF">2014-12-05T13:00:06Z</dcterms:modified>
</cp:coreProperties>
</file>