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84" r:id="rId3"/>
    <p:sldId id="286" r:id="rId4"/>
    <p:sldId id="287" r:id="rId5"/>
    <p:sldId id="285" r:id="rId6"/>
    <p:sldId id="288" r:id="rId7"/>
    <p:sldId id="289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290" r:id="rId16"/>
    <p:sldId id="292" r:id="rId17"/>
    <p:sldId id="291" r:id="rId18"/>
    <p:sldId id="311" r:id="rId19"/>
    <p:sldId id="310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9" r:id="rId31"/>
    <p:sldId id="303" r:id="rId32"/>
    <p:sldId id="304" r:id="rId33"/>
    <p:sldId id="305" r:id="rId34"/>
    <p:sldId id="257" r:id="rId35"/>
    <p:sldId id="258" r:id="rId36"/>
    <p:sldId id="269" r:id="rId37"/>
    <p:sldId id="259" r:id="rId38"/>
    <p:sldId id="266" r:id="rId39"/>
    <p:sldId id="268" r:id="rId40"/>
    <p:sldId id="277" r:id="rId41"/>
    <p:sldId id="280" r:id="rId42"/>
    <p:sldId id="279" r:id="rId43"/>
    <p:sldId id="275" r:id="rId44"/>
    <p:sldId id="306" r:id="rId45"/>
    <p:sldId id="265" r:id="rId46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AA Zuehlke" panose="02000503060000020004" pitchFamily="2" charset="0"/>
      <p:regular r:id="rId53"/>
      <p:italic r:id="rId54"/>
    </p:embeddedFont>
  </p:embeddedFontLst>
  <p:custDataLst>
    <p:tags r:id="rId5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23" autoAdjust="0"/>
    <p:restoredTop sz="81703" autoAdjust="0"/>
  </p:normalViewPr>
  <p:slideViewPr>
    <p:cSldViewPr showGuides="1">
      <p:cViewPr>
        <p:scale>
          <a:sx n="100" d="100"/>
          <a:sy n="100" d="100"/>
        </p:scale>
        <p:origin x="1656" y="366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22.09.2015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Growing</a:t>
            </a:r>
            <a:r>
              <a:rPr lang="en-US" baseline="0" dirty="0" smtClean="0"/>
              <a:t> popularity of functional language concepts in OO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E4F5271-ACDB-4CC2-B823-970B6FE9B5BE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BD511A64-7BCF-4EE1-A41E-3FC7143AB522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9ECEE7EC-268F-4D27-8857-31804791BD11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3F4B9C45-6DBE-44F6-847C-572022241F6E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78CA4E12-9907-41DE-9606-C68179D5F5FF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F4429D00-827D-4CF8-A89D-19461F6B9A99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5205A8F3-F659-45C7-BE15-8A3B200D5C23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D129E179-417D-4EDB-B0C3-D546684415D3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39483EAA-2CE3-4C9D-B3E2-65D907FC3C98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B41059E4-0BD5-42B0-B232-E35514E5F11A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E8C00BB7-EAA2-4988-94FF-C903493CF4AB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9551B9A0-5B0F-4EAB-A385-DBAA86D4D871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  <a:endParaRPr lang="de-CH" sz="700" kern="1200" noProof="1" smtClean="0">
              <a:solidFill>
                <a:srgbClr val="4D4D4D"/>
              </a:solidFill>
              <a:latin typeface="AA Zuehlke" pitchFamily="2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C9B64FC-4EA6-48D4-93AD-C9D49A3343E4}" type="slidenum">
              <a:rPr lang="de-CH" smtClean="0"/>
              <a:t>1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3C86EDC-0DAE-40B6-A658-C95B2A328016}" type="slidenum">
              <a:rPr lang="de-CH" smtClean="0"/>
              <a:t>10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707904" y="249289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267744" y="276554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36096" y="278092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</p:cNvCxnSpPr>
          <p:nvPr/>
        </p:nvCxnSpPr>
        <p:spPr>
          <a:xfrm>
            <a:off x="4572000" y="3068960"/>
            <a:ext cx="0" cy="108012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5591" y="227687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2276872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716016" y="3645024"/>
            <a:ext cx="1296144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2160" y="3429000"/>
            <a:ext cx="1459645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solidFill>
                  <a:srgbClr val="C00000"/>
                </a:solidFill>
                <a:latin typeface="AA Zuehlke" pitchFamily="2" charset="0"/>
              </a:rPr>
              <a:t>side effect!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07904" y="4221088"/>
            <a:ext cx="1728192" cy="100811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>
                <a:latin typeface="AA Zuehlke" pitchFamily="2" charset="0"/>
              </a:rPr>
              <a:t>CreditCard</a:t>
            </a:r>
            <a:r>
              <a:rPr lang="en-GB" sz="2200" dirty="0">
                <a:latin typeface="AA Zuehlke" pitchFamily="2" charset="0"/>
              </a:rPr>
              <a:t> Transaction Backend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99893" y="3392997"/>
            <a:ext cx="93610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</a:p>
        </p:txBody>
      </p:sp>
    </p:spTree>
    <p:extLst>
      <p:ext uri="{BB962C8B-B14F-4D97-AF65-F5344CB8AC3E}">
        <p14:creationId xmlns:p14="http://schemas.microsoft.com/office/powerpoint/2010/main" val="21110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7476693-05E1-4FE5-9803-679EDE5D78D0}" type="slidenum">
              <a:rPr lang="de-CH" smtClean="0"/>
              <a:t>11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 Pure version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34067" y="242631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1193907" y="269896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1754" y="221029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3835" y="2271988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9937" y="2736903"/>
            <a:ext cx="1021556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3850716"/>
            <a:ext cx="6690461" cy="1810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Side effect encapsulated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‘</a:t>
            </a:r>
            <a:r>
              <a:rPr lang="en-GB" sz="2200" dirty="0" err="1">
                <a:latin typeface="AA Zuehlke" pitchFamily="2" charset="0"/>
              </a:rPr>
              <a:t>buyCoffee</a:t>
            </a:r>
            <a:r>
              <a:rPr lang="en-GB" sz="2200" dirty="0">
                <a:latin typeface="AA Zuehlke" pitchFamily="2" charset="0"/>
              </a:rPr>
              <a:t>’ is now </a:t>
            </a:r>
            <a:r>
              <a:rPr lang="en-GB" sz="2200" dirty="0" smtClean="0">
                <a:latin typeface="AA Zuehlke" pitchFamily="2" charset="0"/>
              </a:rPr>
              <a:t>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Caller needs to deal with side effects</a:t>
            </a:r>
            <a:endParaRPr lang="en-GB" sz="2200" dirty="0" smtClean="0">
              <a:latin typeface="AA Zuehlke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Concerns </a:t>
            </a:r>
            <a:r>
              <a:rPr lang="en-GB" sz="2200" dirty="0" smtClean="0">
                <a:latin typeface="AA Zuehlke" pitchFamily="2" charset="0"/>
              </a:rPr>
              <a:t>separated</a:t>
            </a:r>
            <a:endParaRPr lang="en-GB" sz="2200" dirty="0" smtClean="0">
              <a:latin typeface="AA Zuehlke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Caller can decide to batch / optimize side effects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4227" y="2839125"/>
            <a:ext cx="1728192" cy="130995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>
                <a:latin typeface="AA Zuehlke" pitchFamily="2" charset="0"/>
              </a:rPr>
              <a:t>Holds information for the credit card backend, but does not result in a side effect</a:t>
            </a:r>
          </a:p>
        </p:txBody>
      </p:sp>
      <p:cxnSp>
        <p:nvCxnSpPr>
          <p:cNvPr id="26" name="Elbow Connector 25"/>
          <p:cNvCxnSpPr>
            <a:stCxn id="6" idx="3"/>
          </p:cNvCxnSpPr>
          <p:nvPr/>
        </p:nvCxnSpPr>
        <p:spPr>
          <a:xfrm>
            <a:off x="4362259" y="2714348"/>
            <a:ext cx="1433877" cy="238579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 flipV="1">
            <a:off x="4362259" y="2512135"/>
            <a:ext cx="1433877" cy="202213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Functions </a:t>
            </a:r>
            <a:r>
              <a:rPr lang="en-GB" dirty="0"/>
              <a:t>are easier to test and verify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Simplifies </a:t>
            </a:r>
            <a:r>
              <a:rPr lang="en-GB" dirty="0" smtClean="0"/>
              <a:t>concurrency, calls to pure functions can be parallelized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Caching: Since the result for a given input is always the same, it only needs to be computed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Lazyness</a:t>
            </a:r>
            <a:r>
              <a:rPr lang="en-GB" dirty="0" smtClean="0"/>
              <a:t>: Since the function does not cause any side effects, we can postpone computation until we actually need the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5A8515C-75B6-4E7A-8981-A80C702C6FA5}" type="slidenum">
              <a:rPr lang="de-CH" smtClean="0"/>
              <a:t>12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4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Obviously, there will be functions with side effects (I/O, global state, user input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idea is to refactor as many of your functions into pure functions as possible and wrap them into a shell, which handles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Keep a “healthy balance” between pure and impure </a:t>
            </a:r>
            <a:r>
              <a:rPr lang="en-GB" dirty="0" smtClean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Encapsulating </a:t>
            </a:r>
            <a:r>
              <a:rPr lang="en-GB" dirty="0"/>
              <a:t>side effects and handing them to the caller can help to turn your functions 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CA4A86A-43F1-4DA5-AFF7-5672D1E0279E}" type="slidenum">
              <a:rPr lang="de-CH" smtClean="0"/>
              <a:t>13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5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71F1F60-DC50-48AE-8B41-B67DC00A2B98}" type="slidenum">
              <a:rPr lang="de-CH" smtClean="0"/>
              <a:t>14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8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buClrTx/>
              <a:buSzTx/>
              <a:buFont typeface="Arial" panose="020B0604020202020204" pitchFamily="34" charset="0"/>
              <a:buChar char="•"/>
            </a:pPr>
            <a:r>
              <a:rPr lang="en-GB" dirty="0" smtClean="0"/>
              <a:t>Passing functions as arguments to other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Injecting code of lower level of abstraction into code of higher level of abstraction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template methods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visitor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 well-known, generic higher-order functions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filter, exists, </a:t>
            </a:r>
            <a:r>
              <a:rPr lang="en-GB" dirty="0" err="1" smtClean="0"/>
              <a:t>forAll</a:t>
            </a:r>
            <a:r>
              <a:rPr lang="en-GB" dirty="0" smtClean="0"/>
              <a:t>, fold, reduce, </a:t>
            </a:r>
            <a:r>
              <a:rPr lang="en-GB" b="1" dirty="0" smtClean="0"/>
              <a:t>map, </a:t>
            </a:r>
            <a:r>
              <a:rPr lang="en-GB" b="1" dirty="0" err="1" smtClean="0"/>
              <a:t>flatMap</a:t>
            </a:r>
            <a:endParaRPr lang="en-GB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What are they?</a:t>
            </a:r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778DAB9-39D1-451E-9C7A-B431B60A25DC}" type="slidenum">
              <a:rPr lang="de-CH" smtClean="0"/>
              <a:t>15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5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Input: items in the shopping cart</a:t>
            </a:r>
          </a:p>
          <a:p>
            <a:r>
              <a:rPr lang="en-GB" dirty="0" err="1" smtClean="0"/>
              <a:t>Ouput</a:t>
            </a:r>
            <a:r>
              <a:rPr lang="en-GB" dirty="0" smtClean="0"/>
              <a:t>: IDs of </a:t>
            </a:r>
            <a:r>
              <a:rPr lang="en-GB" dirty="0" smtClean="0"/>
              <a:t>suggested items</a:t>
            </a:r>
          </a:p>
          <a:p>
            <a:endParaRPr lang="en-GB" dirty="0"/>
          </a:p>
          <a:p>
            <a:r>
              <a:rPr lang="en-GB" dirty="0" smtClean="0"/>
              <a:t>An item is suggested if it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is similar to an item in the shopping cart,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but has a higher rating.</a:t>
            </a:r>
          </a:p>
          <a:p>
            <a:pPr lvl="1"/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Happy Customers Example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76256" y="1916832"/>
            <a:ext cx="1224136" cy="1068775"/>
            <a:chOff x="4655840" y="930330"/>
            <a:chExt cx="1368152" cy="1130518"/>
          </a:xfrm>
        </p:grpSpPr>
        <p:sp>
          <p:nvSpPr>
            <p:cNvPr id="6" name="TextBox 5"/>
            <p:cNvSpPr txBox="1"/>
            <p:nvPr/>
          </p:nvSpPr>
          <p:spPr>
            <a:xfrm>
              <a:off x="4655840" y="930330"/>
              <a:ext cx="1368152" cy="11305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000" dirty="0">
                  <a:latin typeface="AA Zuehlke" pitchFamily="2" charset="0"/>
                </a:rPr>
                <a:t>Item</a:t>
              </a:r>
            </a:p>
            <a:p>
              <a:r>
                <a:rPr lang="en-US" sz="2000" dirty="0">
                  <a:latin typeface="AA Zuehlke" pitchFamily="2" charset="0"/>
                </a:rPr>
                <a:t>id: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  <a:p>
              <a:r>
                <a:rPr lang="en-US" sz="2000" dirty="0">
                  <a:latin typeface="AA Zuehlke" pitchFamily="2" charset="0"/>
                </a:rPr>
                <a:t>rating: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55840" y="1299240"/>
              <a:ext cx="13681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5FF0D17-099B-47AC-A370-4D330A8FB6E6}" type="slidenum">
              <a:rPr lang="de-CH" smtClean="0"/>
              <a:t>16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6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“for each…” sounds like we’re about to use a higher-order function soon.</a:t>
            </a:r>
          </a:p>
          <a:p>
            <a:r>
              <a:rPr lang="en-GB" dirty="0" smtClean="0"/>
              <a:t>Let’s create a function we can feed it later.</a:t>
            </a:r>
            <a:endParaRPr lang="en-GB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ECDE2D3-D77D-449B-81E9-D7B365CB7E0D}" type="slidenum">
              <a:rPr lang="de-CH" smtClean="0"/>
              <a:t>17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5" name="TextBox 64"/>
          <p:cNvSpPr txBox="1"/>
          <p:nvPr/>
        </p:nvSpPr>
        <p:spPr>
          <a:xfrm>
            <a:off x="5056741" y="980728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each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shopping cart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2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We’ve prepared this for you…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5" name="TextBox 64"/>
          <p:cNvSpPr txBox="1"/>
          <p:nvPr/>
        </p:nvSpPr>
        <p:spPr>
          <a:xfrm>
            <a:off x="5056741" y="980728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each shopping cart 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4E95A08-2511-42FC-8CC0-CD6B3EF6CA14}" type="slidenum">
              <a:rPr lang="de-CH" smtClean="0"/>
              <a:t>18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88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2388402" y="3852896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203712" y="3857917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500624" y="3857916"/>
            <a:ext cx="668376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13824" y="3857918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Filter the </a:t>
            </a:r>
            <a:r>
              <a:rPr lang="en-GB" dirty="0" smtClean="0"/>
              <a:t>input list</a:t>
            </a:r>
            <a:endParaRPr lang="en-GB" dirty="0"/>
          </a:p>
        </p:txBody>
      </p:sp>
      <p:sp>
        <p:nvSpPr>
          <p:cNvPr id="60" name="Rounded Rectangle 59"/>
          <p:cNvSpPr/>
          <p:nvPr/>
        </p:nvSpPr>
        <p:spPr>
          <a:xfrm>
            <a:off x="6010588" y="3627376"/>
            <a:ext cx="2377836" cy="4861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195" name="Rounded Rectangle 194"/>
          <p:cNvSpPr/>
          <p:nvPr/>
        </p:nvSpPr>
        <p:spPr>
          <a:xfrm>
            <a:off x="726205" y="3051542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74013" y="3093095"/>
            <a:ext cx="457672" cy="457671"/>
            <a:chOff x="2279576" y="2276872"/>
            <a:chExt cx="432048" cy="432048"/>
          </a:xfrm>
        </p:grpSpPr>
        <p:sp>
          <p:nvSpPr>
            <p:cNvPr id="11" name="Rounded Rectangle 1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96531" y="3093095"/>
            <a:ext cx="457672" cy="457671"/>
            <a:chOff x="2279576" y="2276872"/>
            <a:chExt cx="432048" cy="432048"/>
          </a:xfrm>
        </p:grpSpPr>
        <p:sp>
          <p:nvSpPr>
            <p:cNvPr id="15" name="Rounded Rectangle 14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19050" y="3093095"/>
            <a:ext cx="457672" cy="457671"/>
            <a:chOff x="2279576" y="2276872"/>
            <a:chExt cx="432048" cy="432048"/>
          </a:xfrm>
        </p:grpSpPr>
        <p:sp>
          <p:nvSpPr>
            <p:cNvPr id="18" name="Rounded Rectangle 17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41571" y="3093095"/>
            <a:ext cx="457672" cy="457671"/>
            <a:chOff x="2279576" y="2276872"/>
            <a:chExt cx="432048" cy="432048"/>
          </a:xfrm>
        </p:grpSpPr>
        <p:sp>
          <p:nvSpPr>
            <p:cNvPr id="21" name="Rounded Rectangle 2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4013" y="4355242"/>
            <a:ext cx="457672" cy="457671"/>
            <a:chOff x="1503108" y="2276872"/>
            <a:chExt cx="432048" cy="432048"/>
          </a:xfrm>
        </p:grpSpPr>
        <p:sp>
          <p:nvSpPr>
            <p:cNvPr id="31" name="Rounded Rectangle 30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19052" y="4355242"/>
            <a:ext cx="457672" cy="457671"/>
            <a:chOff x="1503108" y="2276872"/>
            <a:chExt cx="432048" cy="432048"/>
          </a:xfrm>
        </p:grpSpPr>
        <p:sp>
          <p:nvSpPr>
            <p:cNvPr id="37" name="Rounded Rectangle 36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sp>
        <p:nvSpPr>
          <p:cNvPr id="42" name="Arc 41"/>
          <p:cNvSpPr/>
          <p:nvPr/>
        </p:nvSpPr>
        <p:spPr>
          <a:xfrm rot="2614041">
            <a:off x="2669692" y="3094000"/>
            <a:ext cx="1549968" cy="1741456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4379113" y="3642418"/>
            <a:ext cx="4369351" cy="3813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filter (              </a:t>
            </a:r>
            <a:r>
              <a:rPr lang="en-GB" sz="2200" dirty="0" err="1" smtClean="0">
                <a:latin typeface="AA Zuehlke" pitchFamily="2" charset="0"/>
              </a:rPr>
              <a:t>i.rating</a:t>
            </a:r>
            <a:r>
              <a:rPr lang="en-GB" sz="2200" dirty="0" smtClean="0">
                <a:latin typeface="AA Zuehlke" pitchFamily="2" charset="0"/>
              </a:rPr>
              <a:t> &gt; </a:t>
            </a:r>
            <a:r>
              <a:rPr lang="en-GB" sz="2200" dirty="0" err="1" smtClean="0">
                <a:latin typeface="AA Zuehlke" pitchFamily="2" charset="0"/>
              </a:rPr>
              <a:t>item.rating</a:t>
            </a:r>
            <a:r>
              <a:rPr lang="en-GB" sz="2200" dirty="0" smtClean="0">
                <a:latin typeface="AA Zuehlke" pitchFamily="2" charset="0"/>
              </a:rPr>
              <a:t>  )</a:t>
            </a:r>
            <a:endParaRPr lang="en-GB" sz="2200" dirty="0">
              <a:latin typeface="AA Zuehlke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11560" y="3548079"/>
            <a:ext cx="782577" cy="671103"/>
            <a:chOff x="4430474" y="2180190"/>
            <a:chExt cx="738763" cy="633531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4799856" y="2180190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30474" y="2453681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279794" y="3548306"/>
            <a:ext cx="782577" cy="656691"/>
            <a:chOff x="6005309" y="2191473"/>
            <a:chExt cx="738763" cy="619925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6374691" y="2191473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005309" y="2451358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441320" y="3548306"/>
            <a:ext cx="782577" cy="656691"/>
            <a:chOff x="5213778" y="2192595"/>
            <a:chExt cx="738763" cy="619925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5583160" y="2192595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213778" y="2452480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false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94452" y="3548306"/>
            <a:ext cx="782577" cy="656691"/>
            <a:chOff x="6774357" y="2193288"/>
            <a:chExt cx="738763" cy="619925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7143739" y="2193288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774357" y="2453173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sp>
        <p:nvSpPr>
          <p:cNvPr id="196" name="Rounded Rectangle 195"/>
          <p:cNvSpPr/>
          <p:nvPr/>
        </p:nvSpPr>
        <p:spPr>
          <a:xfrm>
            <a:off x="726205" y="4308514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3241570" y="4356672"/>
            <a:ext cx="457672" cy="457671"/>
            <a:chOff x="2279576" y="2276872"/>
            <a:chExt cx="432048" cy="432048"/>
          </a:xfrm>
        </p:grpSpPr>
        <p:sp>
          <p:nvSpPr>
            <p:cNvPr id="214" name="Rounded Rectangle 21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7" name="Rounded Rectangle 56"/>
          <p:cNvSpPr/>
          <p:nvPr/>
        </p:nvSpPr>
        <p:spPr>
          <a:xfrm>
            <a:off x="5178373" y="3621734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78373" y="3642418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664503" y="3864799"/>
            <a:ext cx="346085" cy="11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5056741" y="980728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1B3950D-0113-47C0-B816-6DA4A54B1427}" type="slidenum">
              <a:rPr lang="de-CH" smtClean="0"/>
              <a:t>19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5" name="TextBox 64"/>
          <p:cNvSpPr txBox="1"/>
          <p:nvPr/>
        </p:nvSpPr>
        <p:spPr>
          <a:xfrm>
            <a:off x="592864" y="2600645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438" y="4896099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believe that: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We should care about functional programming. It is (a part of) the future.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 concepts are complementary to OO.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We’ve been thinking about: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What is the gist of functional programming?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Which functional concepts are helpful in an «object-functional» world?</a:t>
            </a:r>
          </a:p>
          <a:p>
            <a:endParaRPr lang="en-GB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Our mission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93C2E0A-C81B-46A6-BB74-34481B1CA789}" type="slidenum">
              <a:rPr lang="de-CH" smtClean="0"/>
              <a:t>2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30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Map items to their IDs</a:t>
            </a:r>
            <a:endParaRPr lang="en-GB" dirty="0"/>
          </a:p>
        </p:txBody>
      </p:sp>
      <p:sp>
        <p:nvSpPr>
          <p:cNvPr id="198" name="Rounded Rectangle 197"/>
          <p:cNvSpPr/>
          <p:nvPr/>
        </p:nvSpPr>
        <p:spPr>
          <a:xfrm>
            <a:off x="899592" y="3809899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899592" y="2999065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950372" y="3046123"/>
            <a:ext cx="6805826" cy="1312826"/>
            <a:chOff x="4583832" y="3230466"/>
            <a:chExt cx="6048672" cy="1166773"/>
          </a:xfrm>
        </p:grpSpPr>
        <p:grpSp>
          <p:nvGrpSpPr>
            <p:cNvPr id="59" name="Group 58"/>
            <p:cNvGrpSpPr/>
            <p:nvPr/>
          </p:nvGrpSpPr>
          <p:grpSpPr>
            <a:xfrm>
              <a:off x="4583832" y="3230466"/>
              <a:ext cx="432048" cy="432048"/>
              <a:chOff x="2279576" y="2276872"/>
              <a:chExt cx="432048" cy="432048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360301" y="3230466"/>
              <a:ext cx="432048" cy="432048"/>
              <a:chOff x="2279576" y="2276872"/>
              <a:chExt cx="432048" cy="432048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136770" y="3230466"/>
              <a:ext cx="432048" cy="432048"/>
              <a:chOff x="2279576" y="2276872"/>
              <a:chExt cx="432048" cy="432048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i3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13240" y="3230466"/>
              <a:ext cx="432048" cy="432048"/>
              <a:chOff x="2279576" y="2276872"/>
              <a:chExt cx="432048" cy="432048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i4</a:t>
                </a:r>
              </a:p>
            </p:txBody>
          </p:sp>
        </p:grpSp>
        <p:sp>
          <p:nvSpPr>
            <p:cNvPr id="69" name="Arc 68"/>
            <p:cNvSpPr/>
            <p:nvPr/>
          </p:nvSpPr>
          <p:spPr>
            <a:xfrm rot="2614041">
              <a:off x="6841655" y="3309101"/>
              <a:ext cx="968488" cy="1088138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987095" y="3573016"/>
              <a:ext cx="2645409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200" dirty="0" smtClean="0">
                  <a:latin typeface="AA Zuehlke" pitchFamily="2" charset="0"/>
                </a:rPr>
                <a:t>map (                       )</a:t>
              </a:r>
              <a:endParaRPr lang="en-US" sz="2200" dirty="0">
                <a:latin typeface="AA Zuehlke" pitchFamily="2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4799856" y="3659976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6374691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583160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143739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4583832" y="3954350"/>
              <a:ext cx="432048" cy="432048"/>
              <a:chOff x="2279576" y="2276872"/>
              <a:chExt cx="432048" cy="432048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1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360301" y="3954350"/>
              <a:ext cx="432048" cy="432048"/>
              <a:chOff x="2279576" y="2276872"/>
              <a:chExt cx="432048" cy="432048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2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136770" y="3954350"/>
              <a:ext cx="432048" cy="432048"/>
              <a:chOff x="2279576" y="2276872"/>
              <a:chExt cx="432048" cy="432048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3</a:t>
                </a: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6913240" y="3954350"/>
              <a:ext cx="432048" cy="432048"/>
              <a:chOff x="2279576" y="2276872"/>
              <a:chExt cx="432048" cy="432048"/>
            </a:xfrm>
          </p:grpSpPr>
          <p:sp>
            <p:nvSpPr>
              <p:cNvPr id="142" name="Rounded Rectangle 141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</a:p>
            </p:txBody>
          </p:sp>
        </p:grp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5608513" y="3431552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08513" y="3452236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424774" y="3431552"/>
            <a:ext cx="611344" cy="48613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24774" y="3452236"/>
            <a:ext cx="611343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AA Zuehlke" pitchFamily="2" charset="0"/>
              </a:rPr>
              <a:t>i.id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8" name="Straight Arrow Connector 57"/>
          <p:cNvCxnSpPr>
            <a:endCxn id="55" idx="1"/>
          </p:cNvCxnSpPr>
          <p:nvPr/>
        </p:nvCxnSpPr>
        <p:spPr>
          <a:xfrm>
            <a:off x="6094643" y="3674617"/>
            <a:ext cx="33013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9592" y="2600859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99592" y="4392043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</a:t>
            </a:r>
            <a:r>
              <a:rPr lang="en-GB" sz="2000" dirty="0" err="1" smtClean="0">
                <a:latin typeface="AA Zuehlke" pitchFamily="2" charset="0"/>
              </a:rPr>
              <a:t>Int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6F2DC28-935C-4D08-8C6F-10F812212F3D}" type="slidenum">
              <a:rPr lang="de-CH" smtClean="0"/>
              <a:t>20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5056741" y="980728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1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99" name="Rounded Rectangle 198"/>
          <p:cNvSpPr/>
          <p:nvPr/>
        </p:nvSpPr>
        <p:spPr>
          <a:xfrm>
            <a:off x="1007604" y="2949710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1007604" y="3784709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1056132" y="2990204"/>
            <a:ext cx="464575" cy="464575"/>
            <a:chOff x="2279576" y="2276872"/>
            <a:chExt cx="432048" cy="432048"/>
          </a:xfrm>
        </p:grpSpPr>
        <p:sp>
          <p:nvSpPr>
            <p:cNvPr id="184" name="Rounded Rectangle 18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67744" y="2990204"/>
            <a:ext cx="464575" cy="464575"/>
            <a:chOff x="1853418" y="2276872"/>
            <a:chExt cx="432048" cy="432048"/>
          </a:xfrm>
        </p:grpSpPr>
        <p:sp>
          <p:nvSpPr>
            <p:cNvPr id="180" name="Rounded Rectangle 17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sp>
        <p:nvSpPr>
          <p:cNvPr id="157" name="Arc 156"/>
          <p:cNvSpPr/>
          <p:nvPr/>
        </p:nvSpPr>
        <p:spPr>
          <a:xfrm rot="2614041">
            <a:off x="3438513" y="3091190"/>
            <a:ext cx="1127944" cy="1267295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715615" y="3430551"/>
            <a:ext cx="4176865" cy="387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flatMap</a:t>
            </a:r>
            <a:r>
              <a:rPr lang="en-GB" sz="2200" dirty="0" smtClean="0">
                <a:latin typeface="AA Zuehlke" pitchFamily="2" charset="0"/>
              </a:rPr>
              <a:t> (                                     )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07604" y="3784708"/>
            <a:ext cx="1130112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56132" y="3452049"/>
            <a:ext cx="1028114" cy="838263"/>
            <a:chOff x="1056132" y="3538171"/>
            <a:chExt cx="1028114" cy="838263"/>
          </a:xfrm>
        </p:grpSpPr>
        <p:cxnSp>
          <p:nvCxnSpPr>
            <p:cNvPr id="159" name="Straight Arrow Connector 158"/>
            <p:cNvCxnSpPr/>
            <p:nvPr/>
          </p:nvCxnSpPr>
          <p:spPr>
            <a:xfrm>
              <a:off x="1288420" y="3538171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056132" y="3911859"/>
              <a:ext cx="464575" cy="464575"/>
              <a:chOff x="2279576" y="2276872"/>
              <a:chExt cx="432048" cy="432048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8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619671" y="3911859"/>
              <a:ext cx="464575" cy="464575"/>
              <a:chOff x="2027190" y="2276872"/>
              <a:chExt cx="432048" cy="432048"/>
            </a:xfrm>
          </p:grpSpPr>
          <p:sp>
            <p:nvSpPr>
              <p:cNvPr id="174" name="Rounded Rectangle 173"/>
              <p:cNvSpPr/>
              <p:nvPr/>
            </p:nvSpPr>
            <p:spPr>
              <a:xfrm>
                <a:off x="2027190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027190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51" name="Rounded Rectangle 50"/>
          <p:cNvSpPr/>
          <p:nvPr/>
        </p:nvSpPr>
        <p:spPr>
          <a:xfrm>
            <a:off x="2219966" y="3784708"/>
            <a:ext cx="559920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67744" y="3452280"/>
            <a:ext cx="464575" cy="838032"/>
            <a:chOff x="2267744" y="3538402"/>
            <a:chExt cx="464575" cy="838032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2523571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2267744" y="3911859"/>
              <a:ext cx="464575" cy="464575"/>
              <a:chOff x="1853418" y="2276872"/>
              <a:chExt cx="432048" cy="432048"/>
            </a:xfrm>
          </p:grpSpPr>
          <p:sp>
            <p:nvSpPr>
              <p:cNvPr id="172" name="Rounded Rectangle 171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7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849094" y="3342878"/>
            <a:ext cx="2428821" cy="605925"/>
            <a:chOff x="5167515" y="3961628"/>
            <a:chExt cx="2428821" cy="605925"/>
          </a:xfrm>
        </p:grpSpPr>
        <p:sp>
          <p:nvSpPr>
            <p:cNvPr id="48" name="Rounded Rectangle 47"/>
            <p:cNvSpPr/>
            <p:nvPr/>
          </p:nvSpPr>
          <p:spPr>
            <a:xfrm>
              <a:off x="6139775" y="4026028"/>
              <a:ext cx="1384553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167515" y="4024754"/>
              <a:ext cx="486130" cy="48613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67515" y="4045438"/>
              <a:ext cx="486130" cy="4051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1"/>
                  </a:solidFill>
                  <a:latin typeface="AA Zuehlke" pitchFamily="2" charset="0"/>
                </a:rPr>
                <a:t>i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653645" y="4267819"/>
              <a:ext cx="33013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5983776" y="3961628"/>
              <a:ext cx="1612560" cy="60592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080014" y="4094697"/>
              <a:ext cx="1366530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021684" y="4163366"/>
              <a:ext cx="1358628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38388" y="4107233"/>
              <a:ext cx="1391452" cy="3871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A Zuehlke" pitchFamily="2" charset="0"/>
                </a:rPr>
                <a:t>suggestions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01921" y="2990204"/>
            <a:ext cx="464575" cy="464575"/>
            <a:chOff x="1853418" y="2276872"/>
            <a:chExt cx="432048" cy="432048"/>
          </a:xfrm>
        </p:grpSpPr>
        <p:sp>
          <p:nvSpPr>
            <p:cNvPr id="54" name="Rounded Rectangle 53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2862136" y="3784708"/>
            <a:ext cx="1213736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7824" y="3452280"/>
            <a:ext cx="1008112" cy="838032"/>
            <a:chOff x="2987824" y="3538402"/>
            <a:chExt cx="1008112" cy="838032"/>
          </a:xfrm>
        </p:grpSpPr>
        <p:grpSp>
          <p:nvGrpSpPr>
            <p:cNvPr id="166" name="Group 165"/>
            <p:cNvGrpSpPr/>
            <p:nvPr/>
          </p:nvGrpSpPr>
          <p:grpSpPr>
            <a:xfrm>
              <a:off x="3531361" y="3911859"/>
              <a:ext cx="464575" cy="464575"/>
              <a:chOff x="2279576" y="2276872"/>
              <a:chExt cx="432048" cy="432048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5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>
              <a:off x="3157748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2987824" y="3911859"/>
              <a:ext cx="464575" cy="464575"/>
              <a:chOff x="1853418" y="2276872"/>
              <a:chExt cx="432048" cy="43204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9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93" name="TextBox 92"/>
          <p:cNvSpPr txBox="1"/>
          <p:nvPr/>
        </p:nvSpPr>
        <p:spPr>
          <a:xfrm>
            <a:off x="1007602" y="2564904"/>
            <a:ext cx="3068269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07603" y="4331340"/>
            <a:ext cx="3045423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</a:t>
            </a:r>
            <a:r>
              <a:rPr lang="en-GB" sz="2000" dirty="0" err="1" smtClean="0">
                <a:latin typeface="AA Zuehlke" pitchFamily="2" charset="0"/>
              </a:rPr>
              <a:t>Int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0B4229C-4029-4DA9-8BB5-FEE205B6CEAE}" type="slidenum">
              <a:rPr lang="de-CH" smtClean="0"/>
              <a:t>21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1" name="TextBox 80"/>
          <p:cNvSpPr txBox="1"/>
          <p:nvPr/>
        </p:nvSpPr>
        <p:spPr>
          <a:xfrm>
            <a:off x="5056741" y="980728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Combine results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1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using these standard higher-order functions is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more declarative, less imperative, reveals its intention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easy to reuse, since abstraction layers are separated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err="1" smtClean="0"/>
              <a:t>composable</a:t>
            </a:r>
            <a:r>
              <a:rPr lang="en-GB" dirty="0" smtClean="0"/>
              <a:t> by chaining multiple higher-order function applications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So far, so good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Not everything in the world is a List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But these concepts are applicable to a wider range of constructs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6D0227A-9C86-467D-919B-2B4D692F8B2B}" type="slidenum">
              <a:rPr lang="de-CH" smtClean="0"/>
              <a:t>22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3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Wrap another type and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add some functionality to the wrapped type.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Example: List[T]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Wrapped type: 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Added functionality: </a:t>
            </a:r>
            <a:r>
              <a:rPr lang="en-GB" dirty="0" smtClean="0"/>
              <a:t>combines multiple values of the wrapped type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7020271" y="1422027"/>
            <a:ext cx="1625664" cy="1646933"/>
            <a:chOff x="6624228" y="1659924"/>
            <a:chExt cx="1319761" cy="1337028"/>
          </a:xfrm>
        </p:grpSpPr>
        <p:sp>
          <p:nvSpPr>
            <p:cNvPr id="4" name="Rounded Rectangle 3"/>
            <p:cNvSpPr/>
            <p:nvPr/>
          </p:nvSpPr>
          <p:spPr>
            <a:xfrm>
              <a:off x="6624228" y="1970838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732240" y="2078850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55857" y="1659924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Context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24229" y="2307996"/>
              <a:ext cx="1026114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Value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5866B79-6DCB-4BCC-8BDC-7E6C53C05D55}" type="slidenum">
              <a:rPr lang="de-CH" smtClean="0"/>
              <a:t>23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1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Option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Functionality: Collection of 0 or 1 value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Used instead of </a:t>
            </a:r>
            <a:r>
              <a:rPr lang="en-GB" dirty="0" err="1" smtClean="0"/>
              <a:t>nullable</a:t>
            </a:r>
            <a:r>
              <a:rPr lang="en-GB" dirty="0" smtClean="0"/>
              <a:t> values to explicitly denote possibly missing values</a:t>
            </a:r>
          </a:p>
          <a:p>
            <a:endParaRPr lang="en-GB" dirty="0" smtClean="0"/>
          </a:p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(name: String): Option[User]</a:t>
            </a:r>
          </a:p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(“John”)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john: Option[User] = Some(User(1, “John”)</a:t>
            </a:r>
          </a:p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(“Elvis”)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Option[User] = None</a:t>
            </a:r>
          </a:p>
          <a:p>
            <a:r>
              <a:rPr lang="en-GB" dirty="0" smtClean="0"/>
              <a:t>Cumbersome to deal with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7308304" y="2924944"/>
            <a:ext cx="1846762" cy="1728192"/>
            <a:chOff x="5004048" y="3591018"/>
            <a:chExt cx="1442783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5004048" y="3915054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12060" y="4023066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04693" y="3591018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699" y="4239090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4BD3C7B-836A-40A7-BC9E-84362FA4F03F}" type="slidenum">
              <a:rPr lang="de-CH" smtClean="0"/>
              <a:t>24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60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john.map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=&gt; user.id)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Option[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Some(1)</a:t>
            </a:r>
          </a:p>
          <a:p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/>
              <a:t>What about Elvis/None?</a:t>
            </a:r>
          </a:p>
          <a:p>
            <a:endParaRPr lang="en-GB" dirty="0" smtClean="0"/>
          </a:p>
          <a:p>
            <a:r>
              <a:rPr lang="en-GB" dirty="0" smtClean="0"/>
              <a:t>Stay in the box!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96000" y="972000"/>
            <a:ext cx="3568958" cy="4392488"/>
            <a:chOff x="4092319" y="1124744"/>
            <a:chExt cx="3408062" cy="4194466"/>
          </a:xfrm>
        </p:grpSpPr>
        <p:sp>
          <p:nvSpPr>
            <p:cNvPr id="13" name="Rounded Rectangle 12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08894" y="112474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8894" y="373979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97998" y="3025038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A3E74AC-0B2D-493A-9295-E8176C5C51C9}" type="slidenum">
              <a:rPr lang="de-CH" smtClean="0"/>
              <a:t>25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142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5163293" cy="4776787"/>
          </a:xfrm>
        </p:spPr>
        <p:txBody>
          <a:bodyPr/>
          <a:lstStyle/>
          <a:p>
            <a:pPr>
              <a:tabLst>
                <a:tab pos="355600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	Option[Order]</a:t>
            </a:r>
          </a:p>
          <a:p>
            <a:pPr>
              <a:tabLst>
                <a:tab pos="355600" algn="l"/>
              </a:tabLst>
            </a:pP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pPr>
              <a:tabLst>
                <a:tab pos="355600" algn="l"/>
              </a:tabLst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john.flatMap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=&gt; 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(user.id))</a:t>
            </a:r>
          </a:p>
          <a:p>
            <a:pPr>
              <a:tabLst>
                <a:tab pos="355600" algn="l"/>
              </a:tabLst>
            </a:pP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What </a:t>
            </a:r>
            <a:r>
              <a:rPr lang="en-GB" dirty="0"/>
              <a:t>about</a:t>
            </a:r>
            <a:r>
              <a:rPr lang="en-GB" sz="2000" dirty="0"/>
              <a:t> Elvis/None?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FlatMapping</a:t>
            </a:r>
            <a:r>
              <a:rPr lang="en-GB" dirty="0" smtClean="0"/>
              <a:t> Options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00" y="972000"/>
            <a:ext cx="3862190" cy="4333870"/>
            <a:chOff x="4932000" y="972000"/>
            <a:chExt cx="3862190" cy="4333870"/>
          </a:xfrm>
        </p:grpSpPr>
        <p:sp>
          <p:nvSpPr>
            <p:cNvPr id="13" name="Rounded Rectangle 12"/>
            <p:cNvSpPr/>
            <p:nvPr/>
          </p:nvSpPr>
          <p:spPr>
            <a:xfrm>
              <a:off x="5494842" y="1354400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22309" y="1478341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94843" y="972000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22307" y="1772553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33374" y="2852135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871776" y="2852135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22" idx="1"/>
            </p:cNvCxnSpPr>
            <p:nvPr/>
          </p:nvCxnSpPr>
          <p:spPr>
            <a:xfrm>
              <a:off x="7170708" y="3170802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533374" y="2979602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08044" y="2965177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94842" y="40949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622309" y="4222403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94843" y="3673962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22309" y="4488576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932000" y="2486914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4049" y="2924944"/>
              <a:ext cx="100811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65383" y="2756534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257" y="237332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C18FB62-1755-476B-A5F6-7634416DB9B5}" type="slidenum">
              <a:rPr lang="de-CH" smtClean="0"/>
              <a:t>26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405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Functionality: </a:t>
            </a:r>
            <a:r>
              <a:rPr lang="en-GB" dirty="0" smtClean="0"/>
              <a:t>Represents the computation of a value, either successful or failed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Used instead of throwing exceptions</a:t>
            </a:r>
          </a:p>
          <a:p>
            <a:endParaRPr lang="en-GB" dirty="0" smtClean="0"/>
          </a:p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(id: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Try[User]</a:t>
            </a:r>
          </a:p>
          <a:p>
            <a:pPr>
              <a:spcBef>
                <a:spcPts val="2400"/>
              </a:spcBef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Try[User] = Success(User(1, “John”))</a:t>
            </a:r>
          </a:p>
          <a:p>
            <a:pPr>
              <a:spcBef>
                <a:spcPts val="2400"/>
              </a:spcBef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(1000)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res1: Try[User] = Failure(Exception(«user does not exist»))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78234" y="2276872"/>
            <a:ext cx="1940985" cy="1735158"/>
            <a:chOff x="6030162" y="2562845"/>
            <a:chExt cx="1510307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6030162" y="2886881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38174" y="2994893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52337" y="2562845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Try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4813" y="3245332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6E3D64F-87B5-4089-9C86-F79904BCD3C7}" type="slidenum">
              <a:rPr lang="de-CH" smtClean="0"/>
              <a:t>27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07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</a:t>
            </a:r>
            <a:r>
              <a:rPr lang="en-GB" dirty="0" err="1" smtClean="0"/>
              <a:t>Trys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AA91A30-A8E5-465F-A153-DB5B4B29D5A3}" type="slidenum">
              <a:rPr lang="de-CH" smtClean="0"/>
              <a:t>28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837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Future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Futures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Future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51D5ADE-5A85-4109-A7B4-D5791E40AC61}" type="slidenum">
              <a:rPr lang="de-CH" smtClean="0"/>
              <a:t>29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48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 rot="18716214">
            <a:off x="4719065" y="2924655"/>
            <a:ext cx="1529412" cy="25633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50" dirty="0" err="1">
              <a:latin typeface="AA Zuehlke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 rot="2584376">
            <a:off x="2062527" y="3045682"/>
            <a:ext cx="1912441" cy="26843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50" dirty="0" err="1"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all about </a:t>
            </a:r>
            <a:r>
              <a:rPr lang="en-GB" b="1" dirty="0" smtClean="0"/>
              <a:t>transforming values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Concepts focus on </a:t>
            </a:r>
            <a:r>
              <a:rPr lang="en-GB" b="1" dirty="0" smtClean="0"/>
              <a:t>expressing </a:t>
            </a:r>
            <a:r>
              <a:rPr lang="en-GB" dirty="0" smtClean="0"/>
              <a:t>and</a:t>
            </a:r>
            <a:r>
              <a:rPr lang="en-GB" b="1" dirty="0" smtClean="0"/>
              <a:t> composing </a:t>
            </a:r>
            <a:r>
              <a:rPr lang="en-GB" dirty="0" smtClean="0"/>
              <a:t>value transformations</a:t>
            </a:r>
            <a:endParaRPr lang="en-GB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Functional Programming in 1 slide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93658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3598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chemeClr val="accent4">
                    <a:lumMod val="50000"/>
                  </a:schemeClr>
                </a:solidFill>
                <a:latin typeface="AA Zuehlke" pitchFamily="2" charset="0"/>
              </a:rPr>
              <a:t>x</a:t>
            </a:r>
            <a:endParaRPr lang="en-GB" sz="1650" b="1" dirty="0">
              <a:solidFill>
                <a:schemeClr val="accent4">
                  <a:lumMod val="50000"/>
                </a:schemeClr>
              </a:solidFill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3718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GB" sz="1650" b="1" dirty="0">
              <a:solidFill>
                <a:srgbClr val="00B050"/>
              </a:solidFill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99892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59832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GB" sz="1650" b="1" dirty="0">
              <a:solidFill>
                <a:srgbClr val="00B050"/>
              </a:solidFill>
              <a:latin typeface="AA Zuehlk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7944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chemeClr val="accent6">
                    <a:lumMod val="75000"/>
                  </a:schemeClr>
                </a:solidFill>
                <a:latin typeface="AA Zuehlke" pitchFamily="2" charset="0"/>
              </a:rPr>
              <a:t>z</a:t>
            </a:r>
            <a:endParaRPr lang="en-GB" sz="1650" b="1" dirty="0">
              <a:solidFill>
                <a:schemeClr val="accent6">
                  <a:lumMod val="75000"/>
                </a:schemeClr>
              </a:solidFill>
              <a:latin typeface="AA Zuehlke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896035" y="4293096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25" name="Straight Arrow Connector 24"/>
          <p:cNvCxnSpPr>
            <a:stCxn id="23" idx="3"/>
            <a:endCxn id="29" idx="1"/>
          </p:cNvCxnSpPr>
          <p:nvPr/>
        </p:nvCxnSpPr>
        <p:spPr>
          <a:xfrm>
            <a:off x="5436095" y="4563126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922149" y="4293096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133068" y="3861048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59182" y="3861048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1" name="Straight Arrow Connector 40"/>
          <p:cNvCxnSpPr>
            <a:stCxn id="39" idx="3"/>
            <a:endCxn id="40" idx="1"/>
          </p:cNvCxnSpPr>
          <p:nvPr/>
        </p:nvCxnSpPr>
        <p:spPr>
          <a:xfrm>
            <a:off x="2673128" y="4131078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148843" y="4686873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174957" y="4686873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2688903" y="4956903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Right Brace 4"/>
          <p:cNvSpPr/>
          <p:nvPr/>
        </p:nvSpPr>
        <p:spPr>
          <a:xfrm>
            <a:off x="4211960" y="3789040"/>
            <a:ext cx="288032" cy="1584176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483768" y="5589240"/>
            <a:ext cx="1718852" cy="3895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f(x), g(y)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92080" y="5599036"/>
            <a:ext cx="1718852" cy="3895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g(f(x))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8970F13-BFAE-46A3-B2E4-1274D72BFF2D}" type="slidenum">
              <a:rPr lang="de-CH" smtClean="0"/>
              <a:t>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2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Combining try, option, future</a:t>
            </a:r>
          </a:p>
          <a:p>
            <a:endParaRPr lang="en-GB" dirty="0" smtClean="0"/>
          </a:p>
          <a:p>
            <a:r>
              <a:rPr lang="en-GB" dirty="0" smtClean="0"/>
              <a:t>For comprehension: special language construct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54A6CEC-B780-4E1E-A18A-C2D09A328CEF}" type="slidenum">
              <a:rPr lang="de-CH" smtClean="0"/>
              <a:t>30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139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Sequence of values, being computed asynchronously 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What type would you 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Future[List[T]]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List[Future[T]]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something else?</a:t>
            </a:r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Combining what we’ve learned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5576" y="2579328"/>
            <a:ext cx="741682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161812" y="2347041"/>
            <a:ext cx="464575" cy="464575"/>
            <a:chOff x="2279576" y="2276872"/>
            <a:chExt cx="432048" cy="432048"/>
          </a:xfrm>
        </p:grpSpPr>
        <p:sp>
          <p:nvSpPr>
            <p:cNvPr id="17" name="Rounded Rectangle 16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3118" y="2347041"/>
            <a:ext cx="464575" cy="464575"/>
            <a:chOff x="1853418" y="2276872"/>
            <a:chExt cx="432048" cy="432048"/>
          </a:xfrm>
        </p:grpSpPr>
        <p:sp>
          <p:nvSpPr>
            <p:cNvPr id="20" name="Rounded Rectangle 1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23928" y="2347041"/>
            <a:ext cx="464575" cy="464575"/>
            <a:chOff x="1853418" y="2276872"/>
            <a:chExt cx="432048" cy="432048"/>
          </a:xfrm>
        </p:grpSpPr>
        <p:sp>
          <p:nvSpPr>
            <p:cNvPr id="23" name="Rounded Rectangle 22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4008" y="2347041"/>
            <a:ext cx="464575" cy="464575"/>
            <a:chOff x="1853418" y="2276872"/>
            <a:chExt cx="432048" cy="432048"/>
          </a:xfrm>
        </p:grpSpPr>
        <p:sp>
          <p:nvSpPr>
            <p:cNvPr id="26" name="Rounded Rectangle 25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47185" y="2347041"/>
            <a:ext cx="464575" cy="464575"/>
            <a:chOff x="1853418" y="2276872"/>
            <a:chExt cx="432048" cy="432048"/>
          </a:xfrm>
        </p:grpSpPr>
        <p:sp>
          <p:nvSpPr>
            <p:cNvPr id="29" name="Rounded Rectangle 28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84168" y="2347041"/>
            <a:ext cx="464575" cy="464575"/>
            <a:chOff x="1853418" y="2276872"/>
            <a:chExt cx="432048" cy="432048"/>
          </a:xfrm>
        </p:grpSpPr>
        <p:sp>
          <p:nvSpPr>
            <p:cNvPr id="32" name="Rounded Rectangle 31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7745" y="2347041"/>
            <a:ext cx="464575" cy="464575"/>
            <a:chOff x="1853418" y="2276872"/>
            <a:chExt cx="432048" cy="432048"/>
          </a:xfrm>
        </p:grpSpPr>
        <p:sp>
          <p:nvSpPr>
            <p:cNvPr id="35" name="Rounded Rectangle 34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C9284DA-55BA-47A0-97FD-FC9BA633C547}" type="slidenum">
              <a:rPr lang="de-CH" smtClean="0"/>
              <a:t>31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9947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ReactiveX</a:t>
            </a:r>
            <a:r>
              <a:rPr lang="en-GB" dirty="0" smtClean="0"/>
              <a:t> calls it “Observable”.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Guess what, we can map or </a:t>
            </a:r>
            <a:r>
              <a:rPr lang="en-GB" dirty="0" err="1" smtClean="0"/>
              <a:t>flatMap</a:t>
            </a:r>
            <a:r>
              <a:rPr lang="en-GB" dirty="0" smtClean="0"/>
              <a:t> it!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Combining what we’ve learned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5576" y="2579328"/>
            <a:ext cx="741682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161812" y="2347041"/>
            <a:ext cx="464575" cy="464575"/>
            <a:chOff x="2279576" y="2276872"/>
            <a:chExt cx="432048" cy="432048"/>
          </a:xfrm>
        </p:grpSpPr>
        <p:sp>
          <p:nvSpPr>
            <p:cNvPr id="17" name="Rounded Rectangle 16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3118" y="2347041"/>
            <a:ext cx="464575" cy="464575"/>
            <a:chOff x="1853418" y="2276872"/>
            <a:chExt cx="432048" cy="432048"/>
          </a:xfrm>
        </p:grpSpPr>
        <p:sp>
          <p:nvSpPr>
            <p:cNvPr id="20" name="Rounded Rectangle 1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23928" y="2347041"/>
            <a:ext cx="464575" cy="464575"/>
            <a:chOff x="1853418" y="2276872"/>
            <a:chExt cx="432048" cy="432048"/>
          </a:xfrm>
        </p:grpSpPr>
        <p:sp>
          <p:nvSpPr>
            <p:cNvPr id="23" name="Rounded Rectangle 22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4008" y="2347041"/>
            <a:ext cx="464575" cy="464575"/>
            <a:chOff x="1853418" y="2276872"/>
            <a:chExt cx="432048" cy="432048"/>
          </a:xfrm>
        </p:grpSpPr>
        <p:sp>
          <p:nvSpPr>
            <p:cNvPr id="26" name="Rounded Rectangle 25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47185" y="2347041"/>
            <a:ext cx="464575" cy="464575"/>
            <a:chOff x="1853418" y="2276872"/>
            <a:chExt cx="432048" cy="432048"/>
          </a:xfrm>
        </p:grpSpPr>
        <p:sp>
          <p:nvSpPr>
            <p:cNvPr id="29" name="Rounded Rectangle 28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84168" y="2347041"/>
            <a:ext cx="464575" cy="464575"/>
            <a:chOff x="1853418" y="2276872"/>
            <a:chExt cx="432048" cy="432048"/>
          </a:xfrm>
        </p:grpSpPr>
        <p:sp>
          <p:nvSpPr>
            <p:cNvPr id="32" name="Rounded Rectangle 31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7745" y="2347041"/>
            <a:ext cx="464575" cy="464575"/>
            <a:chOff x="1853418" y="2276872"/>
            <a:chExt cx="432048" cy="432048"/>
          </a:xfrm>
        </p:grpSpPr>
        <p:sp>
          <p:nvSpPr>
            <p:cNvPr id="35" name="Rounded Rectangle 34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5590CDE-8047-4A60-8864-83954F460FBE}" type="slidenum">
              <a:rPr lang="de-CH" smtClean="0"/>
              <a:t>32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8445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Map and </a:t>
            </a:r>
            <a:r>
              <a:rPr lang="en-GB" dirty="0" err="1" smtClean="0"/>
              <a:t>FlatMap</a:t>
            </a:r>
            <a:r>
              <a:rPr lang="en-GB" dirty="0" smtClean="0"/>
              <a:t> are your best friends when working with Context Types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Don’t leave the box (too early)!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Java 8 Support: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Optional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err="1" smtClean="0"/>
              <a:t>CompletableFuture</a:t>
            </a:r>
            <a:r>
              <a:rPr lang="en-GB" dirty="0" smtClean="0"/>
              <a:t>: </a:t>
            </a:r>
            <a:r>
              <a:rPr lang="en-GB" dirty="0" err="1" smtClean="0"/>
              <a:t>thenApply</a:t>
            </a:r>
            <a:r>
              <a:rPr lang="en-GB" dirty="0" smtClean="0"/>
              <a:t> (map), </a:t>
            </a:r>
            <a:r>
              <a:rPr lang="en-GB" dirty="0" err="1" smtClean="0"/>
              <a:t>thenCompose</a:t>
            </a:r>
            <a:r>
              <a:rPr lang="en-GB" dirty="0" smtClean="0"/>
              <a:t> (</a:t>
            </a:r>
            <a:r>
              <a:rPr lang="en-GB" dirty="0" err="1" smtClean="0"/>
              <a:t>flatMap</a:t>
            </a:r>
            <a:r>
              <a:rPr lang="en-GB" dirty="0" smtClean="0"/>
              <a:t>)</a:t>
            </a:r>
            <a:endParaRPr lang="en-GB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Lessons learned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08A2759-4AE6-444F-81D6-0B92C3B39C89}" type="slidenum">
              <a:rPr lang="de-CH" smtClean="0"/>
              <a:t>33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1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6A28DB6-FBCF-4F29-84F9-37899BF48B2B}" type="slidenum">
              <a:rPr lang="de-CH" smtClean="0"/>
              <a:t>34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/>
              <a:t>i</a:t>
            </a:r>
            <a:r>
              <a:rPr lang="en-GB" dirty="0" smtClean="0"/>
              <a:t>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concurrent programming easier, safer and cleaner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Reduces need for defensive programming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Representation of value objects (without identity)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it easier to reason about your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Disadvantages of immutability: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Manipulation of complex objects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objects do not support destructive updates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Modifications result in an altered copy of the object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5D9815C-52AE-480C-B8CC-539D83F1DC8F}" type="slidenum">
              <a:rPr lang="de-CH" smtClean="0"/>
              <a:t>35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34A04D9-C2CD-4D41-A7CC-4FA8A9A34D1F}" type="slidenum">
              <a:rPr lang="de-CH" smtClean="0"/>
              <a:t>36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Modifying simple immutable objects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2758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802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Address</a:t>
            </a:r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2843808" y="2132856"/>
            <a:ext cx="1944216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String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String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7" name="TextBox 16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Doe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Wiesenstrasse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10a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Schlieren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584" y="4365104"/>
            <a:ext cx="2160240" cy="1440160"/>
            <a:chOff x="827584" y="4365104"/>
            <a:chExt cx="2160240" cy="1440160"/>
          </a:xfrm>
        </p:grpSpPr>
        <p:sp>
          <p:nvSpPr>
            <p:cNvPr id="20" name="Rectangle 19"/>
            <p:cNvSpPr/>
            <p:nvPr/>
          </p:nvSpPr>
          <p:spPr>
            <a:xfrm>
              <a:off x="827584" y="4365104"/>
              <a:ext cx="2016224" cy="57606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Person’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9592" y="508518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</a:p>
          </p:txBody>
        </p:sp>
      </p:grpSp>
      <p:cxnSp>
        <p:nvCxnSpPr>
          <p:cNvPr id="27" name="Elbow Connector 26"/>
          <p:cNvCxnSpPr>
            <a:stCxn id="20" idx="3"/>
            <a:endCxn id="10" idx="2"/>
          </p:cNvCxnSpPr>
          <p:nvPr/>
        </p:nvCxnSpPr>
        <p:spPr>
          <a:xfrm flipV="1">
            <a:off x="2843808" y="2420888"/>
            <a:ext cx="2952328" cy="2232248"/>
          </a:xfrm>
          <a:prstGeom prst="bentConnector2">
            <a:avLst/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835696" y="3054447"/>
            <a:ext cx="2520280" cy="1267675"/>
            <a:chOff x="1835696" y="3054447"/>
            <a:chExt cx="2520280" cy="126767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35696" y="3054447"/>
              <a:ext cx="0" cy="1094633"/>
            </a:xfrm>
            <a:prstGeom prst="straightConnector1">
              <a:avLst/>
            </a:prstGeom>
            <a:ln w="412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35696" y="3429000"/>
              <a:ext cx="2520280" cy="8931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Person.copy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“Smith”</a:t>
              </a:r>
            </a:p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Scala’s collections come in two </a:t>
            </a:r>
            <a:r>
              <a:rPr lang="en-GB" dirty="0" smtClean="0"/>
              <a:t>(flavours</a:t>
            </a:r>
            <a:r>
              <a:rPr lang="en-GB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scala.collection.immutable.Map</a:t>
            </a:r>
            <a:endParaRPr lang="en-GB" strike="sngStrik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scala.collection.mutable.Map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collections do not support destructive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Efficient operations on collections </a:t>
            </a:r>
            <a:r>
              <a:rPr lang="en-GB" dirty="0" smtClean="0"/>
              <a:t>possible by </a:t>
            </a:r>
            <a:r>
              <a:rPr lang="en-GB" dirty="0"/>
              <a:t>using structural sharing</a:t>
            </a:r>
          </a:p>
          <a:p>
            <a:endParaRPr lang="en-GB" dirty="0" smtClean="0"/>
          </a:p>
          <a:p>
            <a:pPr lvl="1" indent="0">
              <a:buNone/>
            </a:pP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02D4358-6683-4655-B39C-B65CCF3FDAC2}" type="slidenum">
              <a:rPr lang="de-CH" smtClean="0"/>
              <a:t>37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Operating on immutable collections in Scala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305983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7991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9999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14" name="Straight Arrow Connector 13"/>
          <p:cNvCxnSpPr>
            <a:stCxn id="8" idx="6"/>
          </p:cNvCxnSpPr>
          <p:nvPr/>
        </p:nvCxnSpPr>
        <p:spPr>
          <a:xfrm>
            <a:off x="349188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6"/>
          </p:cNvCxnSpPr>
          <p:nvPr/>
        </p:nvCxnSpPr>
        <p:spPr>
          <a:xfrm>
            <a:off x="421196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771800" y="5658851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Head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79912" y="5661248"/>
            <a:ext cx="2095524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Tail</a:t>
            </a:r>
          </a:p>
        </p:txBody>
      </p:sp>
      <p:cxnSp>
        <p:nvCxnSpPr>
          <p:cNvPr id="18" name="Straight Connector 17"/>
          <p:cNvCxnSpPr>
            <a:stCxn id="8" idx="4"/>
          </p:cNvCxnSpPr>
          <p:nvPr/>
        </p:nvCxnSpPr>
        <p:spPr>
          <a:xfrm>
            <a:off x="3275856" y="5445224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22007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93204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Prepending</a:t>
            </a:r>
            <a:r>
              <a:rPr lang="en-GB" dirty="0" smtClean="0"/>
              <a:t>: Time &amp; Space O(1)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List(1,2,3,4)</a:t>
            </a:r>
          </a:p>
          <a:p>
            <a:endParaRPr lang="en-GB" dirty="0"/>
          </a:p>
          <a:p>
            <a:r>
              <a:rPr lang="en-GB" dirty="0" smtClean="0"/>
              <a:t>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D5FD353-A2A1-42E5-8E9C-164F5F2B5A44}" type="slidenum">
              <a:rPr lang="de-CH" smtClean="0"/>
              <a:t>38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4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403648" y="2924944"/>
            <a:ext cx="7293860" cy="1568450"/>
            <a:chOff x="1403648" y="2924944"/>
            <a:chExt cx="7293860" cy="1568450"/>
          </a:xfrm>
        </p:grpSpPr>
        <p:sp>
          <p:nvSpPr>
            <p:cNvPr id="24" name="Oval 23"/>
            <p:cNvSpPr/>
            <p:nvPr/>
          </p:nvSpPr>
          <p:spPr>
            <a:xfrm>
              <a:off x="5364088" y="3645024"/>
              <a:ext cx="432048" cy="43204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0</a:t>
              </a:r>
            </a:p>
          </p:txBody>
        </p:sp>
        <p:cxnSp>
          <p:nvCxnSpPr>
            <p:cNvPr id="35" name="Curved Connector 34"/>
            <p:cNvCxnSpPr>
              <a:stCxn id="24" idx="2"/>
              <a:endCxn id="16" idx="2"/>
            </p:cNvCxnSpPr>
            <p:nvPr/>
          </p:nvCxnSpPr>
          <p:spPr>
            <a:xfrm rot="10800000">
              <a:off x="5364088" y="2924944"/>
              <a:ext cx="12700" cy="936104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00B0F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7308304" y="3773314"/>
              <a:ext cx="1389204" cy="720080"/>
            </a:xfrm>
            <a:prstGeom prst="roundRect">
              <a:avLst>
                <a:gd name="adj" fmla="val 12091"/>
              </a:avLst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solidFill>
                    <a:schemeClr val="tx1"/>
                  </a:solidFill>
                  <a:latin typeface="AA Zuehlke" pitchFamily="2" charset="0"/>
                </a:rPr>
                <a:t>Structural Sharing</a:t>
              </a:r>
            </a:p>
          </p:txBody>
        </p:sp>
        <p:cxnSp>
          <p:nvCxnSpPr>
            <p:cNvPr id="9" name="Straight Connector 8"/>
            <p:cNvCxnSpPr>
              <a:endCxn id="39" idx="1"/>
            </p:cNvCxnSpPr>
            <p:nvPr/>
          </p:nvCxnSpPr>
          <p:spPr>
            <a:xfrm>
              <a:off x="6084168" y="3861048"/>
              <a:ext cx="1224136" cy="272306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03648" y="3643111"/>
              <a:ext cx="1944216" cy="48833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b = 0 :: a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648" y="2924944"/>
            <a:ext cx="5904656" cy="2221467"/>
            <a:chOff x="1403648" y="2924944"/>
            <a:chExt cx="5904656" cy="2221467"/>
          </a:xfrm>
        </p:grpSpPr>
        <p:sp>
          <p:nvSpPr>
            <p:cNvPr id="32" name="Oval 31"/>
            <p:cNvSpPr/>
            <p:nvPr/>
          </p:nvSpPr>
          <p:spPr>
            <a:xfrm>
              <a:off x="6084168" y="4653136"/>
              <a:ext cx="432048" cy="432048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3</a:t>
              </a:r>
            </a:p>
          </p:txBody>
        </p:sp>
        <p:cxnSp>
          <p:nvCxnSpPr>
            <p:cNvPr id="38" name="Curved Connector 37"/>
            <p:cNvCxnSpPr>
              <a:stCxn id="32" idx="6"/>
              <a:endCxn id="17" idx="2"/>
            </p:cNvCxnSpPr>
            <p:nvPr/>
          </p:nvCxnSpPr>
          <p:spPr>
            <a:xfrm flipH="1" flipV="1">
              <a:off x="6084168" y="2924944"/>
              <a:ext cx="432048" cy="1944216"/>
            </a:xfrm>
            <a:prstGeom prst="curvedConnector5">
              <a:avLst>
                <a:gd name="adj1" fmla="val -52911"/>
                <a:gd name="adj2" fmla="val 50000"/>
                <a:gd name="adj3" fmla="val 152911"/>
              </a:avLst>
            </a:prstGeom>
            <a:ln w="25400">
              <a:solidFill>
                <a:schemeClr val="accent3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9" idx="1"/>
            </p:cNvCxnSpPr>
            <p:nvPr/>
          </p:nvCxnSpPr>
          <p:spPr>
            <a:xfrm flipH="1">
              <a:off x="6867520" y="4133354"/>
              <a:ext cx="440784" cy="23175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03648" y="4653136"/>
              <a:ext cx="2880320" cy="4932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c = </a:t>
              </a:r>
              <a:r>
                <a:rPr lang="en-GB" sz="2400" dirty="0" smtClean="0"/>
                <a:t>3 </a:t>
              </a:r>
              <a:r>
                <a:rPr lang="en-GB" sz="2400" dirty="0"/>
                <a:t>:: </a:t>
              </a:r>
              <a:r>
                <a:rPr lang="en-GB" sz="2400" dirty="0" err="1" smtClean="0"/>
                <a:t>a.tail</a:t>
              </a:r>
              <a:r>
                <a:rPr lang="en-GB" sz="2400" dirty="0" smtClean="0"/>
                <a:t>()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99592" y="5517232"/>
            <a:ext cx="6192688" cy="72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Choose the right implementation for your </a:t>
            </a:r>
            <a:r>
              <a:rPr lang="en-GB" sz="2200" dirty="0" err="1" smtClean="0">
                <a:latin typeface="AA Zuehlke" pitchFamily="2" charset="0"/>
              </a:rPr>
              <a:t>usecase</a:t>
            </a:r>
            <a:r>
              <a:rPr lang="en-GB" sz="2200" dirty="0" smtClean="0">
                <a:latin typeface="AA Zuehlke" pitchFamily="2" charset="0"/>
              </a:rPr>
              <a:t>!</a:t>
            </a:r>
            <a:endParaRPr lang="en-GB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7CA2EB-48BF-4DCA-812E-8A7EECE7CFC3}" type="slidenum">
              <a:rPr lang="de-CH" smtClean="0"/>
              <a:t>39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 nested immutable objects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339752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920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Contact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4088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Address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91880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5004048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54474" y="2777174"/>
            <a:ext cx="1737805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street: String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645024"/>
            <a:ext cx="7200800" cy="2448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mutable state:</a:t>
            </a:r>
          </a:p>
          <a:p>
            <a:endParaRPr lang="en-GB" sz="2200" dirty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person.contact.address.street</a:t>
            </a:r>
            <a:r>
              <a:rPr lang="en-GB" sz="2200" dirty="0" smtClean="0">
                <a:latin typeface="AA Zuehlke" pitchFamily="2" charset="0"/>
              </a:rPr>
              <a:t>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592" y="3645024"/>
            <a:ext cx="7200800" cy="2808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immutable state:</a:t>
            </a:r>
          </a:p>
          <a:p>
            <a:endParaRPr lang="en-GB" sz="2200" dirty="0" smtClean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person.copy</a:t>
            </a:r>
            <a:r>
              <a:rPr lang="en-GB" sz="2200" dirty="0" smtClean="0">
                <a:latin typeface="AA Zuehlke" pitchFamily="2" charset="0"/>
              </a:rPr>
              <a:t>(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contact = </a:t>
            </a:r>
            <a:r>
              <a:rPr lang="en-GB" sz="2200" dirty="0" err="1" smtClean="0">
                <a:latin typeface="AA Zuehlke" pitchFamily="2" charset="0"/>
              </a:rPr>
              <a:t>person.contact.copy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 smtClean="0">
                <a:latin typeface="AA Zuehlke" pitchFamily="2" charset="0"/>
              </a:rPr>
              <a:t>    address = </a:t>
            </a:r>
            <a:r>
              <a:rPr lang="en-GB" sz="2200" dirty="0" err="1" smtClean="0">
                <a:latin typeface="AA Zuehlke" pitchFamily="2" charset="0"/>
              </a:rPr>
              <a:t>person.contact.address.copy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    street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  <a:p>
            <a:r>
              <a:rPr lang="en-GB" sz="2200" dirty="0" smtClean="0">
                <a:latin typeface="AA Zuehlke" pitchFamily="2" charset="0"/>
              </a:rPr>
              <a:t>)))</a:t>
            </a:r>
            <a:endParaRPr lang="en-GB" sz="2200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There is no authoritative list of functional patterns (like «Gang of 4» patterns in OO).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«Functional pattern» is a less concise term.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Language-dependent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Focus on composition of functions rather than composition of objects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Our collection consists of ideas, recipes and guidelines.</a:t>
            </a:r>
            <a:endParaRPr lang="en-GB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Functional patterns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0058CFE-8025-4DFA-BD64-C8B26BC9CA41}" type="slidenum">
              <a:rPr lang="de-CH" smtClean="0"/>
              <a:t>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1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B1805B5-0570-4CE1-AAAE-3A3F679A2116}" type="slidenum">
              <a:rPr lang="de-CH" smtClean="0"/>
              <a:t>40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6342" y="1857089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6342" y="2650146"/>
            <a:ext cx="7984368" cy="1559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42" y="1484784"/>
            <a:ext cx="79843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Lenses to the rescue!</a:t>
            </a:r>
          </a:p>
          <a:p>
            <a:pPr marL="177800">
              <a:spcBef>
                <a:spcPts val="1200"/>
              </a:spcBef>
            </a:pP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Lens[O,V](get: O =&gt; V, set: (O,V) =&gt; O)</a:t>
            </a:r>
          </a:p>
          <a:p>
            <a:pPr marL="177800">
              <a:spcBef>
                <a:spcPts val="1200"/>
              </a:spcBef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streetLens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Lens[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Address,String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address =&gt;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address.street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(address, street) =&gt;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address.copy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(street = street)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1200"/>
              </a:spcBef>
            </a:pPr>
            <a:endParaRPr lang="en-GB" sz="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9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5799293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816" y="2225965"/>
            <a:ext cx="7984368" cy="3412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816" y="3705278"/>
            <a:ext cx="7984368" cy="427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816" y="4070601"/>
            <a:ext cx="7984368" cy="1140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smtClean="0"/>
              <a:t>Compose and conquer</a:t>
            </a:r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compose[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Outer,Inner,Value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Outer,Inner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Inner,Value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Lens[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Outer,Value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Lens(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innerLens.get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value) =&gt; 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outerLens.set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innerLens.set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value)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0"/>
              </a:spcBef>
              <a:tabLst>
                <a:tab pos="541338" algn="l"/>
              </a:tabLst>
            </a:pPr>
            <a:endParaRPr lang="en-GB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1200"/>
              </a:spcBef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Lens[O,V](get: O =&gt; V, set: (O,V) =&gt; O)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5D469A-622C-4C14-AA66-00616FB18A77}" type="slidenum">
              <a:rPr lang="de-CH" smtClean="0"/>
              <a:t>41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21336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2217087"/>
            <a:ext cx="7984368" cy="1639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smtClean="0"/>
              <a:t>Libraries</a:t>
            </a:r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rillit.Lenser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shapeless.Lens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GB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customerStreetLens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[Customer].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contact.address.street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DB5F1D1-E592-4DC2-944C-A3E1774508B1}" type="slidenum">
              <a:rPr lang="de-CH" smtClean="0"/>
              <a:t>42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41633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Immutability is a generally desirable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Write new code or refactor existing code always with immutability in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Default to immutability. Switch to mutable data structures for specific purposes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Patterns like lenses can mitigate the added complexity when dealing with destructive updates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6CC2771-5052-4FE1-837E-15A50CCD847F}" type="slidenum">
              <a:rPr lang="de-CH" smtClean="0"/>
              <a:t>43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2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Default to immutability, mitigate overhead with lenses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Separate pure from impure code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 map and </a:t>
            </a:r>
            <a:r>
              <a:rPr lang="en-GB" dirty="0" err="1" smtClean="0"/>
              <a:t>flatMap</a:t>
            </a:r>
            <a:r>
              <a:rPr lang="en-GB" dirty="0" smtClean="0"/>
              <a:t> as highly </a:t>
            </a:r>
            <a:r>
              <a:rPr lang="en-GB" dirty="0" err="1" smtClean="0"/>
              <a:t>composable</a:t>
            </a:r>
            <a:r>
              <a:rPr lang="en-GB" dirty="0" smtClean="0"/>
              <a:t> and generic higher-order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How to avoid side effects, how to write pure code</a:t>
            </a:r>
          </a:p>
          <a:p>
            <a:pPr marL="525066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Immutability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 basic set of higher-order functions is enough to build most of what you need. Everything else is built by composition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Not everything we showed is possible in Java/other OO languages. Sometimes it’s possible to emulate it, sometimes there are libraries that do this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90353D0-6E33-43E3-A40F-914FF7FF6496}" type="slidenum">
              <a:rPr lang="de-CH" smtClean="0"/>
              <a:t>44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6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http://de.slideshare.net/vkostyukov/purely-functional-data-structures-in-scala-26175521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44BC831-2D12-488B-AC93-346EC0C86FE0}" type="slidenum">
              <a:rPr lang="de-CH" smtClean="0"/>
              <a:t>45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41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like to discuss these topics, but there’s not enough time for it today: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OO vs. FP: Which is better?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Java vs. Scala vs. Haskell vs. …: Which is better?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How to make our code even shorter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“pure” FP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The maths behind FP</a:t>
            </a:r>
            <a:endParaRPr lang="en-GB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Disclaimer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128F611-9CD5-4780-8866-D01E160EB843}" type="slidenum">
              <a:rPr lang="de-CH" smtClean="0"/>
              <a:t>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403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=&gt; Scala in 30 seconds</a:t>
            </a:r>
            <a:endParaRPr lang="en-GB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Syntax used in this presentation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73287F4-33F8-4CA6-9074-5D8C99BB04D6}" type="slidenum">
              <a:rPr lang="de-CH" smtClean="0"/>
              <a:t>6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4608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/>
              <a:t>Pure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Higher-order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Immutability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919FD39-CD1A-4241-8FC4-1992AAB28F88}" type="slidenum">
              <a:rPr lang="de-CH" smtClean="0"/>
              <a:t>7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45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0E80F8D-568B-4959-8A06-8CF3E9F78C3C}" type="slidenum">
              <a:rPr lang="de-CH" smtClean="0"/>
              <a:t>8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1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function, where the return value is only determined by the input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 without side effects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I/O, logging, external system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pure function cannot depend on hidden state or value or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invocation of a pure function can always be replaced with its return value</a:t>
            </a:r>
          </a:p>
          <a:p>
            <a:endParaRPr lang="en-GB" dirty="0" smtClean="0"/>
          </a:p>
          <a:p>
            <a:pPr lvl="1" indent="0">
              <a:buNone/>
            </a:pPr>
            <a:r>
              <a:rPr lang="en-GB" dirty="0" smtClean="0"/>
              <a:t>FP gurus claim they write side effect free programs. How is that possible? Is it at all? Why </a:t>
            </a:r>
            <a:r>
              <a:rPr lang="en-GB" dirty="0" smtClean="0"/>
              <a:t>would that be desirable?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8F33DB4-3032-40ED-99D2-8C1CF06C5E24}" type="slidenum">
              <a:rPr lang="de-CH" smtClean="0"/>
              <a:t>9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2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BRAND" val="0"/>
  <p:tag name="AUTHOR" val="Ivo Colombo, Hendrik Schöneberg"/>
  <p:tag name="PAGE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2573</Words>
  <Application>Microsoft Office PowerPoint</Application>
  <PresentationFormat>On-screen Show (4:3)</PresentationFormat>
  <Paragraphs>594</Paragraphs>
  <Slides>45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Consolas</vt:lpstr>
      <vt:lpstr>AA Zuehlke</vt:lpstr>
      <vt:lpstr>Arial</vt:lpstr>
      <vt:lpstr>Zuehlke</vt:lpstr>
      <vt:lpstr>Functional Design Patterns for OO Practicioners</vt:lpstr>
      <vt:lpstr>Introduction</vt:lpstr>
      <vt:lpstr>Introduction</vt:lpstr>
      <vt:lpstr>Introduction</vt:lpstr>
      <vt:lpstr>Introduction</vt:lpstr>
      <vt:lpstr>Introduction</vt:lpstr>
      <vt:lpstr>Outline</vt:lpstr>
      <vt:lpstr>Pure Functions</vt:lpstr>
      <vt:lpstr>Pure Functions</vt:lpstr>
      <vt:lpstr>Pure Functions</vt:lpstr>
      <vt:lpstr>Pure Functions</vt:lpstr>
      <vt:lpstr>Pure Functions</vt:lpstr>
      <vt:lpstr>Pure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Context Types</vt:lpstr>
      <vt:lpstr>Context Type: Option</vt:lpstr>
      <vt:lpstr>Option</vt:lpstr>
      <vt:lpstr>Option</vt:lpstr>
      <vt:lpstr>Context Type: Try</vt:lpstr>
      <vt:lpstr>Try</vt:lpstr>
      <vt:lpstr>Context Type: Future</vt:lpstr>
      <vt:lpstr>PowerPoint Presentation</vt:lpstr>
      <vt:lpstr>Reactive Programming</vt:lpstr>
      <vt:lpstr>Reactive Programming</vt:lpstr>
      <vt:lpstr>Higher-Order Functions</vt:lpstr>
      <vt:lpstr>Immutability</vt:lpstr>
      <vt:lpstr>Immutability</vt:lpstr>
      <vt:lpstr>Immutability</vt:lpstr>
      <vt:lpstr>Immutability</vt:lpstr>
      <vt:lpstr>Immutability</vt:lpstr>
      <vt:lpstr>Immutability</vt:lpstr>
      <vt:lpstr>Lenses</vt:lpstr>
      <vt:lpstr>Lenses</vt:lpstr>
      <vt:lpstr>Lenses</vt:lpstr>
      <vt:lpstr>Immutability</vt:lpstr>
      <vt:lpstr>Outcomes</vt:lpstr>
      <vt:lpstr>Sources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Practicioners</dc:title>
  <dc:creator>hesc</dc:creator>
  <cp:lastModifiedBy>Colombo, Ivo</cp:lastModifiedBy>
  <cp:revision>123</cp:revision>
  <dcterms:created xsi:type="dcterms:W3CDTF">2015-09-14T07:11:41Z</dcterms:created>
  <dcterms:modified xsi:type="dcterms:W3CDTF">2015-09-22T16:31:17Z</dcterms:modified>
</cp:coreProperties>
</file>