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9" r:id="rId5"/>
    <p:sldId id="259" r:id="rId6"/>
    <p:sldId id="260" r:id="rId7"/>
    <p:sldId id="266" r:id="rId8"/>
    <p:sldId id="267" r:id="rId9"/>
    <p:sldId id="268" r:id="rId10"/>
    <p:sldId id="275" r:id="rId11"/>
    <p:sldId id="270" r:id="rId12"/>
    <p:sldId id="274" r:id="rId13"/>
    <p:sldId id="272" r:id="rId14"/>
    <p:sldId id="273" r:id="rId15"/>
    <p:sldId id="276" r:id="rId16"/>
    <p:sldId id="265" r:id="rId17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20"/>
      <p: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594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14.09.2015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B7BFBAA-0093-4901-B918-028DB2B44AC3}" type="slidenum">
              <a:rPr smtClean="0"/>
              <a:pPr/>
              <a:t>‹#›</a:t>
            </a:fld>
            <a:r>
              <a:rPr lang="de-CH" smtClean="0"/>
              <a:t> of 16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4100B9F-54C6-4665-B8E7-7428D84812B7}" type="slidenum">
              <a:rPr smtClean="0"/>
              <a:pPr/>
              <a:t>‹#›</a:t>
            </a:fld>
            <a:r>
              <a:rPr lang="de-CH" smtClean="0"/>
              <a:t> of 16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04781CF-C802-46F6-80B5-BA1DF306E79D}" type="slidenum">
              <a:rPr smtClean="0"/>
              <a:pPr/>
              <a:t>‹#›</a:t>
            </a:fld>
            <a:r>
              <a:rPr lang="de-CH" smtClean="0"/>
              <a:t> of 16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8EEAC96-44BA-425E-8892-F4201AA10CBC}" type="slidenum">
              <a:rPr smtClean="0"/>
              <a:pPr/>
              <a:t>‹#›</a:t>
            </a:fld>
            <a:r>
              <a:rPr lang="de-CH" smtClean="0"/>
              <a:t> of 16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2957AB93-C86D-445F-ADC9-FDE17F7CFF16}" type="slidenum">
              <a:rPr smtClean="0"/>
              <a:pPr/>
              <a:t>‹#›</a:t>
            </a:fld>
            <a:r>
              <a:rPr lang="de-CH" smtClean="0"/>
              <a:t> of 16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C0FDF2A7-DEF5-4285-91F9-6459601206E5}" type="slidenum">
              <a:rPr smtClean="0"/>
              <a:pPr/>
              <a:t>‹#›</a:t>
            </a:fld>
            <a:r>
              <a:rPr lang="de-CH" smtClean="0"/>
              <a:t> of 16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B433FE80-79F4-48D4-8B62-2F46D35776BB}" type="slidenum">
              <a:rPr smtClean="0"/>
              <a:pPr/>
              <a:t>‹#›</a:t>
            </a:fld>
            <a:r>
              <a:rPr lang="de-CH" smtClean="0"/>
              <a:t> of 16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A7A76682-0546-450C-9977-728C724B447A}" type="slidenum">
              <a:rPr smtClean="0"/>
              <a:pPr/>
              <a:t>‹#›</a:t>
            </a:fld>
            <a:r>
              <a:rPr lang="de-CH" smtClean="0"/>
              <a:t> of 16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212D5F0-AD0E-4815-9FDE-24D999F3DEDA}" type="slidenum">
              <a:rPr smtClean="0"/>
              <a:pPr/>
              <a:t>‹#›</a:t>
            </a:fld>
            <a:r>
              <a:rPr lang="de-CH" smtClean="0"/>
              <a:t> of 16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7B465945-1333-4F47-A982-6627F78CF84B}" type="slidenum">
              <a:rPr smtClean="0"/>
              <a:pPr/>
              <a:t>‹#›</a:t>
            </a:fld>
            <a:r>
              <a:rPr lang="de-CH" smtClean="0"/>
              <a:t> of 16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341DC8A-51F2-4376-8ED2-96529E5402EA}" type="slidenum">
              <a:rPr smtClean="0"/>
              <a:pPr/>
              <a:t>‹#›</a:t>
            </a:fld>
            <a:r>
              <a:rPr lang="de-CH" smtClean="0"/>
              <a:t> of 16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EF209108-5075-4F49-AA08-824BD8624B51}" type="slidenum">
              <a:rPr smtClean="0"/>
              <a:pPr/>
              <a:t>‹#›</a:t>
            </a:fld>
            <a:r>
              <a:rPr lang="de-CH" smtClean="0"/>
              <a:t> of 16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Functional Design Patterns for OO 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0AEDA77-BD73-479E-A54D-4ED30CDE9878}" type="slidenum">
              <a:rPr lang="de-CH" smtClean="0"/>
              <a:t>1</a:t>
            </a:fld>
            <a:r>
              <a:rPr lang="de-CH" smtClean="0"/>
              <a:t> of 16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Lessons learned / summary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2D11BB5-6FA6-42AC-A0FE-0DCDCEB77653}" type="slidenum">
              <a:rPr lang="de-CH" smtClean="0"/>
              <a:t>10</a:t>
            </a:fld>
            <a:r>
              <a:rPr lang="de-CH" smtClean="0"/>
              <a:t> of 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value</a:t>
            </a:r>
          </a:p>
          <a:p>
            <a:endParaRPr lang="en-GB" dirty="0" smtClean="0"/>
          </a:p>
          <a:p>
            <a:pPr lvl="1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E512DFC-0999-41B9-8850-1AA1E3804027}" type="slidenum">
              <a:rPr lang="de-CH" smtClean="0"/>
              <a:t>11</a:t>
            </a:fld>
            <a:r>
              <a:rPr lang="de-CH" smtClean="0"/>
              <a:t> of 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 expression is referentially transparent if it can be replaced with its value without changing the behaviour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Usually referential transparency is broken by side effects or dependency on global or hidden state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Referential Transparency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E1EEF86-882C-46DE-A5A3-62A883B95156}" type="slidenum">
              <a:rPr lang="de-CH" smtClean="0"/>
              <a:t>12</a:t>
            </a:fld>
            <a:r>
              <a:rPr lang="de-CH" smtClean="0"/>
              <a:t> of 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4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Go </a:t>
            </a:r>
            <a:r>
              <a:rPr lang="en-GB" dirty="0"/>
              <a:t>hand in hand with immutable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Functions 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Can simplify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concurrency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Calls 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75C5EDD-935C-430C-9C02-7B52783F82BB}" type="slidenum">
              <a:rPr lang="de-CH" smtClean="0"/>
              <a:t>13</a:t>
            </a:fld>
            <a:r>
              <a:rPr lang="de-CH" smtClean="0"/>
              <a:t> of 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2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Useful data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Try[T] – Encapsulates exceptions: Disconnects error handling and recovery, forces the caller to deal with the possibility of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Option[T] – Represents a value which might be null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But how do I get there?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E159128-CEC6-41B6-B7D6-90E36C3AB3D5}" type="slidenum">
              <a:rPr lang="de-CH" smtClean="0"/>
              <a:t>14</a:t>
            </a:fld>
            <a:r>
              <a:rPr lang="de-CH" smtClean="0"/>
              <a:t> of 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Lessons learned / summary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C414180-5DCA-4A62-ABA9-AFBA950B3D21}" type="slidenum">
              <a:rPr lang="de-CH" smtClean="0"/>
              <a:t>15</a:t>
            </a:fld>
            <a:r>
              <a:rPr lang="de-CH" smtClean="0"/>
              <a:t> of 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5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8E1E5F-0771-4A67-9931-BE430C8C1244}" type="slidenum">
              <a:rPr lang="de-CH" smtClean="0"/>
              <a:t>16</a:t>
            </a:fld>
            <a:r>
              <a:rPr lang="de-CH" smtClean="0"/>
              <a:t> of 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9F7E0BC-2031-4946-AFC1-8C113535E497}" type="slidenum">
              <a:rPr lang="de-CH" smtClean="0"/>
              <a:t>2</a:t>
            </a:fld>
            <a:r>
              <a:rPr lang="de-CH" smtClean="0"/>
              <a:t> of 16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</a:t>
            </a:r>
            <a:r>
              <a:rPr lang="en-GB" dirty="0" smtClean="0"/>
              <a:t>of value objects (without identity</a:t>
            </a:r>
            <a:r>
              <a:rPr lang="en-GB" dirty="0" smtClean="0"/>
              <a:t>)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Code can be reasoned </a:t>
            </a:r>
            <a:r>
              <a:rPr lang="en-GB" dirty="0" smtClean="0"/>
              <a:t>about (referential transparency)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</a:t>
            </a:r>
            <a:r>
              <a:rPr lang="en-GB" dirty="0" smtClean="0"/>
              <a:t>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4539F3D-6128-4850-BEE0-414BCD6A87F3}" type="slidenum">
              <a:rPr lang="de-CH" smtClean="0"/>
              <a:t>3</a:t>
            </a:fld>
            <a:r>
              <a:rPr lang="de-CH" smtClean="0"/>
              <a:t> of 16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C6980A2-719B-48C1-939A-B096D44D54C3}" type="slidenum">
              <a:rPr lang="de-CH" smtClean="0"/>
              <a:t>4</a:t>
            </a:fld>
            <a:r>
              <a:rPr lang="de-CH" smtClean="0"/>
              <a:t> of 16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  <a:endParaRPr lang="en-GB" sz="2200" dirty="0" smtClean="0">
                <a:latin typeface="AA Zuehlk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  <a:endPara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(three) 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strike="sngStrike" dirty="0" err="1" smtClean="0"/>
              <a:t>scala.collection.jcl.Map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Immutable </a:t>
            </a:r>
            <a:r>
              <a:rPr lang="en-GB" dirty="0" smtClean="0"/>
              <a:t>collections </a:t>
            </a:r>
            <a:r>
              <a:rPr lang="en-GB" dirty="0" smtClean="0"/>
              <a:t>in Scala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4307195-FC9C-43C1-A990-CDEF90C0D718}" type="slidenum">
              <a:rPr lang="de-CH" smtClean="0"/>
              <a:t>5</a:t>
            </a:fld>
            <a:r>
              <a:rPr lang="de-CH" smtClean="0"/>
              <a:t> of 16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operations on collections by using structural </a:t>
            </a:r>
            <a:r>
              <a:rPr lang="en-GB" dirty="0" smtClean="0"/>
              <a:t>sharing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04E7E7B-0202-4D55-935A-82C648693F30}" type="slidenum">
              <a:rPr lang="de-CH" smtClean="0"/>
              <a:t>6</a:t>
            </a:fld>
            <a:r>
              <a:rPr lang="de-CH" smtClean="0"/>
              <a:t> of 16</a:t>
            </a:r>
            <a:endParaRPr lang="de-CH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</a:t>
            </a:r>
            <a:r>
              <a:rPr lang="en-GB" dirty="0" smtClean="0"/>
              <a:t>collections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05983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7991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449999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3" name="Straight Arrow Connector 22"/>
          <p:cNvCxnSpPr>
            <a:stCxn id="18" idx="6"/>
          </p:cNvCxnSpPr>
          <p:nvPr/>
        </p:nvCxnSpPr>
        <p:spPr>
          <a:xfrm>
            <a:off x="349188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</p:cNvCxnSpPr>
          <p:nvPr/>
        </p:nvCxnSpPr>
        <p:spPr>
          <a:xfrm>
            <a:off x="421196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771800" y="3714635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  <a:endParaRPr lang="en-GB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779912" y="3717032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  <a:endParaRPr lang="en-GB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cxnSp>
        <p:nvCxnSpPr>
          <p:cNvPr id="31" name="Straight Connector 30"/>
          <p:cNvCxnSpPr>
            <a:stCxn id="18" idx="4"/>
          </p:cNvCxnSpPr>
          <p:nvPr/>
        </p:nvCxnSpPr>
        <p:spPr>
          <a:xfrm>
            <a:off x="3275856" y="3501008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2007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93204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</a:t>
            </a:r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</a:t>
            </a:r>
            <a:r>
              <a:rPr lang="en-GB" dirty="0" smtClean="0"/>
              <a:t>List(1,2,3,4)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0 :: a 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c = 2 :: 3 :: b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</a:t>
            </a:r>
            <a:r>
              <a:rPr lang="en-GB" dirty="0" smtClean="0"/>
              <a:t>collections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5924256-8618-46AB-82D1-D314ED88453B}" type="slidenum">
              <a:rPr lang="de-CH" smtClean="0"/>
              <a:t>7</a:t>
            </a:fld>
            <a:r>
              <a:rPr lang="de-CH" smtClean="0"/>
              <a:t> of 16</a:t>
            </a:r>
            <a:endParaRPr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  <a:endParaRPr lang="en-GB" sz="2200" dirty="0" smtClean="0">
              <a:solidFill>
                <a:schemeClr val="tx2"/>
              </a:solidFill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364088" y="3645024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536408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608416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33" name="Straight Arrow Connector 32"/>
          <p:cNvCxnSpPr>
            <a:stCxn id="31" idx="6"/>
          </p:cNvCxnSpPr>
          <p:nvPr/>
        </p:nvCxnSpPr>
        <p:spPr>
          <a:xfrm>
            <a:off x="5796136" y="4869160"/>
            <a:ext cx="288032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6"/>
            <a:endCxn id="16" idx="2"/>
          </p:cNvCxnSpPr>
          <p:nvPr/>
        </p:nvCxnSpPr>
        <p:spPr>
          <a:xfrm flipH="1" flipV="1">
            <a:off x="5364088" y="2924944"/>
            <a:ext cx="432048" cy="936104"/>
          </a:xfrm>
          <a:prstGeom prst="curvedConnector5">
            <a:avLst>
              <a:gd name="adj1" fmla="val -52911"/>
              <a:gd name="adj2" fmla="val 50000"/>
              <a:gd name="adj3" fmla="val 152911"/>
            </a:avLst>
          </a:prstGeom>
          <a:ln w="25400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2" idx="6"/>
            <a:endCxn id="24" idx="2"/>
          </p:cNvCxnSpPr>
          <p:nvPr/>
        </p:nvCxnSpPr>
        <p:spPr>
          <a:xfrm flipH="1" flipV="1">
            <a:off x="5364088" y="3861048"/>
            <a:ext cx="1152128" cy="1008112"/>
          </a:xfrm>
          <a:prstGeom prst="curvedConnector5">
            <a:avLst>
              <a:gd name="adj1" fmla="val -19842"/>
              <a:gd name="adj2" fmla="val 50000"/>
              <a:gd name="adj3" fmla="val 119842"/>
            </a:avLst>
          </a:prstGeom>
          <a:ln w="254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804248" y="3773314"/>
            <a:ext cx="1893260" cy="72008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Structural Sharing</a:t>
            </a:r>
          </a:p>
        </p:txBody>
      </p:sp>
      <p:cxnSp>
        <p:nvCxnSpPr>
          <p:cNvPr id="41" name="Straight Connector 40"/>
          <p:cNvCxnSpPr>
            <a:stCxn id="39" idx="1"/>
          </p:cNvCxnSpPr>
          <p:nvPr/>
        </p:nvCxnSpPr>
        <p:spPr>
          <a:xfrm flipH="1">
            <a:off x="6156176" y="4133354"/>
            <a:ext cx="648072" cy="23175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Appending</a:t>
            </a:r>
            <a:r>
              <a:rPr lang="en-GB" dirty="0" smtClean="0"/>
              <a:t>: </a:t>
            </a:r>
            <a:r>
              <a:rPr lang="en-GB" dirty="0"/>
              <a:t>Time &amp; Space </a:t>
            </a:r>
            <a:r>
              <a:rPr lang="en-GB" dirty="0" smtClean="0"/>
              <a:t>O(n)</a:t>
            </a:r>
            <a:r>
              <a:rPr lang="en-GB" dirty="0"/>
              <a:t>	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</a:t>
            </a:r>
            <a:r>
              <a:rPr lang="en-GB" dirty="0" smtClean="0"/>
              <a:t>List(1,2,3)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</a:t>
            </a:r>
            <a:r>
              <a:rPr lang="en-GB" dirty="0" smtClean="0"/>
              <a:t>a :+ 4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</a:t>
            </a:r>
            <a:r>
              <a:rPr lang="en-GB" dirty="0" smtClean="0"/>
              <a:t>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04248" y="3717032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F979BB0-3855-47A3-97C8-5FE9D152A0F9}" type="slidenum">
              <a:rPr lang="de-CH" smtClean="0"/>
              <a:t>8</a:t>
            </a:fld>
            <a:r>
              <a:rPr lang="de-CH" smtClean="0"/>
              <a:t> of 16</a:t>
            </a:r>
            <a:endParaRPr dirty="0"/>
          </a:p>
        </p:txBody>
      </p:sp>
      <p:sp>
        <p:nvSpPr>
          <p:cNvPr id="25" name="Oval 24"/>
          <p:cNvSpPr/>
          <p:nvPr/>
        </p:nvSpPr>
        <p:spPr>
          <a:xfrm>
            <a:off x="464400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36408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9" name="Straight Arrow Connector 28"/>
          <p:cNvCxnSpPr>
            <a:stCxn id="25" idx="6"/>
          </p:cNvCxnSpPr>
          <p:nvPr/>
        </p:nvCxnSpPr>
        <p:spPr>
          <a:xfrm>
            <a:off x="507605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6"/>
          </p:cNvCxnSpPr>
          <p:nvPr/>
        </p:nvCxnSpPr>
        <p:spPr>
          <a:xfrm>
            <a:off x="579613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7" idx="6"/>
            <a:endCxn id="24" idx="2"/>
          </p:cNvCxnSpPr>
          <p:nvPr/>
        </p:nvCxnSpPr>
        <p:spPr>
          <a:xfrm>
            <a:off x="6516216" y="3933056"/>
            <a:ext cx="288032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63BC457-E396-41ED-8D47-5735F24E1085}" type="slidenum">
              <a:rPr lang="de-CH" smtClean="0"/>
              <a:t>9</a:t>
            </a:fld>
            <a:r>
              <a:rPr lang="de-CH" smtClean="0"/>
              <a:t> of 16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899592" y="2348880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2"/>
                </a:solidFill>
                <a:latin typeface="AA Zuehlke" pitchFamily="2" charset="0"/>
              </a:rPr>
              <a:t>A</a:t>
            </a:r>
            <a:endParaRPr lang="en-GB" sz="2200" dirty="0" smtClean="0">
              <a:solidFill>
                <a:schemeClr val="tx2"/>
              </a:solidFill>
              <a:latin typeface="AA Zuehlke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760" y="2348880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B</a:t>
            </a:r>
            <a:endParaRPr lang="en-GB" sz="2200" dirty="0" smtClean="0">
              <a:solidFill>
                <a:schemeClr val="tx2"/>
              </a:solidFill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3928" y="2348880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</a:t>
            </a:r>
            <a:endParaRPr lang="en-GB" sz="2200" dirty="0" smtClean="0">
              <a:solidFill>
                <a:schemeClr val="tx2"/>
              </a:solidFill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6096" y="2348880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D</a:t>
            </a:r>
            <a:endParaRPr lang="en-GB" sz="2200" dirty="0" smtClean="0">
              <a:solidFill>
                <a:schemeClr val="tx2"/>
              </a:solidFill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48264" y="2348880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E</a:t>
            </a:r>
            <a:endParaRPr lang="en-GB" sz="2200" dirty="0" smtClean="0">
              <a:solidFill>
                <a:schemeClr val="tx2"/>
              </a:solidFill>
              <a:latin typeface="AA Zuehlke" pitchFamily="2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1720" y="2708920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3563888" y="2708920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076056" y="2708920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88224" y="2708920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48264" y="3068960"/>
            <a:ext cx="12961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value: </a:t>
            </a:r>
            <a:r>
              <a:rPr lang="en-GB" sz="2200" dirty="0" err="1" smtClean="0">
                <a:latin typeface="AA Zuehlke" pitchFamily="2" charset="0"/>
              </a:rPr>
              <a:t>Int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value</a:t>
            </a:r>
            <a:r>
              <a:rPr lang="en-GB" sz="2200" dirty="0" smtClean="0">
                <a:latin typeface="AA Zuehlke" pitchFamily="2" charset="0"/>
              </a:rPr>
              <a:t> imperatively:</a:t>
            </a: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a.b.c.d.e</a:t>
            </a:r>
            <a:r>
              <a:rPr lang="en-GB" sz="2200" dirty="0" smtClean="0">
                <a:latin typeface="AA Zuehlke" pitchFamily="2" charset="0"/>
              </a:rPr>
              <a:t> += 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value</a:t>
            </a:r>
            <a:r>
              <a:rPr lang="en-GB" sz="2200" dirty="0" smtClean="0">
                <a:latin typeface="AA Zuehlke" pitchFamily="2" charset="0"/>
              </a:rPr>
              <a:t> functional:</a:t>
            </a: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a.copy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b = </a:t>
            </a:r>
            <a:r>
              <a:rPr lang="en-GB" sz="2200" dirty="0" err="1" smtClean="0">
                <a:latin typeface="AA Zuehlke" pitchFamily="2" charset="0"/>
              </a:rPr>
              <a:t>a.b.copy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c = </a:t>
            </a:r>
            <a:r>
              <a:rPr lang="en-GB" sz="2200" dirty="0" err="1" smtClean="0">
                <a:latin typeface="AA Zuehlke" pitchFamily="2" charset="0"/>
              </a:rPr>
              <a:t>a.b.c.copy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d = </a:t>
            </a:r>
            <a:r>
              <a:rPr lang="en-GB" sz="2200" dirty="0" err="1" smtClean="0">
                <a:latin typeface="AA Zuehlke" pitchFamily="2" charset="0"/>
              </a:rPr>
              <a:t>a.b.c.d.copy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  e = </a:t>
            </a:r>
            <a:r>
              <a:rPr lang="en-GB" sz="2200" dirty="0" err="1" smtClean="0">
                <a:latin typeface="AA Zuehlke" pitchFamily="2" charset="0"/>
              </a:rPr>
              <a:t>a.b.c.d.e</a:t>
            </a:r>
            <a:r>
              <a:rPr lang="en-GB" sz="2200" dirty="0" smtClean="0">
                <a:latin typeface="AA Zuehlke" pitchFamily="2" charset="0"/>
              </a:rPr>
              <a:t> + 1</a:t>
            </a:r>
          </a:p>
          <a:p>
            <a:r>
              <a:rPr lang="en-GB" sz="2200" dirty="0" smtClean="0">
                <a:latin typeface="AA Zuehlke" pitchFamily="2" charset="0"/>
              </a:rPr>
              <a:t>))))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AUTHOR" val="Hendrik Schöneberg"/>
  <p:tag name="BRAND" val="0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781</Words>
  <Application>Microsoft Office PowerPoint</Application>
  <PresentationFormat>On-screen Show (4:3)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AA Zuehlke</vt:lpstr>
      <vt:lpstr>Consolas</vt:lpstr>
      <vt:lpstr>Arial</vt:lpstr>
      <vt:lpstr>Zuehlke</vt:lpstr>
      <vt:lpstr>Functional Design Patterns for OO Practicioners</vt:lpstr>
      <vt:lpstr>PowerPoint Presentation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Immutability</vt:lpstr>
      <vt:lpstr>Pure Functions</vt:lpstr>
      <vt:lpstr>Pure Functions</vt:lpstr>
      <vt:lpstr>Pure Functions</vt:lpstr>
      <vt:lpstr>Pure Functions</vt:lpstr>
      <vt:lpstr>Pure Functions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Schoeneberg, Hendrik</cp:lastModifiedBy>
  <cp:revision>40</cp:revision>
  <dcterms:created xsi:type="dcterms:W3CDTF">2015-09-14T07:11:41Z</dcterms:created>
  <dcterms:modified xsi:type="dcterms:W3CDTF">2015-09-15T12:52:57Z</dcterms:modified>
</cp:coreProperties>
</file>