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AA Zuehlke" panose="02000503060000020004" pitchFamily="2" charset="0"/>
      <p:regular r:id="rId29"/>
      <p:italic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5C7"/>
    <a:srgbClr val="55B2CF"/>
    <a:srgbClr val="AB7DDD"/>
    <a:srgbClr val="965DD5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180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21.09.2015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365429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365931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365931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365931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r>
              <a:rPr lang="en-US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/ </a:t>
            </a:r>
            <a:r>
              <a:rPr lang="en-US" dirty="0" err="1" smtClean="0"/>
              <a:t>findAll</a:t>
            </a:r>
            <a:r>
              <a:rPr lang="en-US" dirty="0" smtClean="0"/>
              <a:t>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342877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285293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289448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289448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289448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289448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415663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415663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289539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344381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filter (              </a:t>
            </a:r>
            <a:r>
              <a:rPr lang="en-US" sz="2200" dirty="0" err="1" smtClean="0">
                <a:latin typeface="AA Zuehlke" pitchFamily="2" charset="0"/>
              </a:rPr>
              <a:t>i.rating</a:t>
            </a:r>
            <a:r>
              <a:rPr lang="en-US" sz="2200" dirty="0" smtClean="0">
                <a:latin typeface="AA Zuehlke" pitchFamily="2" charset="0"/>
              </a:rPr>
              <a:t> </a:t>
            </a:r>
            <a:r>
              <a:rPr lang="en-US" sz="2200" dirty="0">
                <a:latin typeface="AA Zuehlke" pitchFamily="2" charset="0"/>
              </a:rPr>
              <a:t>&gt; </a:t>
            </a:r>
            <a:r>
              <a:rPr lang="en-US" sz="2200" dirty="0" err="1">
                <a:latin typeface="AA Zuehlke" pitchFamily="2" charset="0"/>
              </a:rPr>
              <a:t>item.rating</a:t>
            </a:r>
            <a:r>
              <a:rPr lang="en-US" sz="2200" dirty="0">
                <a:latin typeface="AA Zuehlke" pitchFamily="2" charset="0"/>
              </a:rPr>
              <a:t> </a:t>
            </a:r>
            <a:r>
              <a:rPr lang="en-US" sz="2200" dirty="0" smtClean="0">
                <a:latin typeface="AA Zuehlke" pitchFamily="2" charset="0"/>
              </a:rPr>
              <a:t> )</a:t>
            </a:r>
            <a:endParaRPr lang="en-US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334947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334970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334970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334970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410990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415806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342312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344381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US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3666193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 smtClean="0"/>
              <a:t> / collect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sp>
        <p:nvSpPr>
          <p:cNvPr id="198" name="Rounded Rectangle 197"/>
          <p:cNvSpPr/>
          <p:nvPr/>
        </p:nvSpPr>
        <p:spPr>
          <a:xfrm>
            <a:off x="1027762" y="3854812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27762" y="3043978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1078542" y="3091036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736683" y="3476465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36683" y="3497149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US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52944" y="3476465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52944" y="3497149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US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222813" y="3719530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 smtClean="0"/>
              <a:t> / </a:t>
            </a:r>
            <a:r>
              <a:rPr lang="en-US" dirty="0" err="1" smtClean="0"/>
              <a:t>collectMany</a:t>
            </a:r>
            <a:r>
              <a:rPr lang="en-US" dirty="0" smtClean="0"/>
              <a:t>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3035832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3870831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3076326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3076326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3177312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3516673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latin typeface="AA Zuehlke" pitchFamily="2" charset="0"/>
              </a:rPr>
              <a:t>flatMap</a:t>
            </a:r>
            <a:r>
              <a:rPr lang="en-US" sz="2200" dirty="0" smtClean="0">
                <a:latin typeface="AA Zuehlke" pitchFamily="2" charset="0"/>
              </a:rPr>
              <a:t> (                                     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3870830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3538171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3870830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3538402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49094" y="3429000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3076326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3870830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3538402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6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more declarative, less imperative, </a:t>
            </a:r>
            <a:r>
              <a:rPr lang="en-US" dirty="0" smtClean="0"/>
              <a:t>reveals </a:t>
            </a:r>
            <a:r>
              <a:rPr lang="en-US" dirty="0" smtClean="0"/>
              <a:t>its </a:t>
            </a:r>
            <a:r>
              <a:rPr lang="en-US" dirty="0" smtClean="0"/>
              <a:t>intention</a:t>
            </a: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easy to read and understand, since behavior is well-defined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But these concepts are applicable to a wider range of constructs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add some functionality related to the wrapped type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“provide a context for some value(s)”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List[T]: combines multiple values of the wrapped type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Option[T]: represents a </a:t>
            </a:r>
            <a:r>
              <a:rPr lang="en-US" dirty="0" smtClean="0"/>
              <a:t>“collection” </a:t>
            </a:r>
            <a:r>
              <a:rPr lang="en-US" dirty="0"/>
              <a:t>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Future[T]: provides asynchronous computation of a value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Try[T]: represents the computation of a value, either successful or failed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Context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1422027"/>
            <a:ext cx="1692188" cy="1646933"/>
            <a:chOff x="6624228" y="1659924"/>
            <a:chExt cx="1373767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9863" y="2307996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Used instead of null</a:t>
            </a:r>
          </a:p>
          <a:p>
            <a:endParaRPr lang="en-US" dirty="0" smtClean="0"/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String): Option[User]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john: Option[User]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Some(User(1, “John”)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948264" y="2348880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2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john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(user =&gt; user.id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("Elvis")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elvis.map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(user =&gt; user.id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None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Option.map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82501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map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7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Option[Order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john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tabLst>
                <a:tab pos="355600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("Elvis")</a:t>
            </a:r>
          </a:p>
          <a:p>
            <a:pPr>
              <a:tabLst>
                <a:tab pos="355600" algn="l"/>
              </a:tabLs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elvis.flatMap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Option.flatMap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32000" y="972000"/>
            <a:ext cx="3680066" cy="4333870"/>
            <a:chOff x="4902301" y="738519"/>
            <a:chExt cx="3874365" cy="4562689"/>
          </a:xfrm>
        </p:grpSpPr>
        <p:sp>
          <p:nvSpPr>
            <p:cNvPr id="13" name="Rounded Rectangle 12"/>
            <p:cNvSpPr/>
            <p:nvPr/>
          </p:nvSpPr>
          <p:spPr>
            <a:xfrm>
              <a:off x="5494860" y="1141109"/>
              <a:ext cx="1274869" cy="1274869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9057" y="1271594"/>
              <a:ext cx="1006475" cy="1006476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977" y="738519"/>
              <a:ext cx="1476164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9055" y="1581340"/>
              <a:ext cx="1006477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88224" y="2717921"/>
              <a:ext cx="670984" cy="67098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997290" y="2717921"/>
              <a:ext cx="670984" cy="67098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259208" y="3053413"/>
              <a:ext cx="626072" cy="95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88224" y="2852118"/>
              <a:ext cx="670984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30193" y="2836931"/>
              <a:ext cx="779373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60" y="4026339"/>
              <a:ext cx="1274869" cy="1274869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9057" y="4160536"/>
              <a:ext cx="1006475" cy="1006476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5977" y="3583139"/>
              <a:ext cx="1476164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9057" y="4440763"/>
              <a:ext cx="1006475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02301" y="2333417"/>
              <a:ext cx="1363428" cy="1531869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62870" y="2819976"/>
              <a:ext cx="965314" cy="335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latin typeface="AA Zuehlke" pitchFamily="2" charset="0"/>
                </a:rPr>
                <a:t>flatMap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85280" y="2617273"/>
              <a:ext cx="891386" cy="891386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computation of a value, either successful or failed </a:t>
            </a: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Used instead of throwing exceptions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Try[User]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&gt; res0: Try[User] = Success(User(1, “John”))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&gt; res1: Try[User] = Failure(Exception(«user does not exist»))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0162" y="2562845"/>
            <a:ext cx="1854206" cy="1735158"/>
            <a:chOff x="6030162" y="2562845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3080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10917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30162" y="2886881"/>
            <a:ext cx="1026114" cy="102611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38174" y="2994893"/>
            <a:ext cx="810090" cy="81009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0807" y="2562845"/>
            <a:ext cx="1188132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50" dirty="0">
                <a:latin typeface="AA Zuehlke" pitchFamily="2" charset="0"/>
              </a:rPr>
              <a:t>Future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4813" y="3210917"/>
            <a:ext cx="1188132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50" dirty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believe that: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We 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Functional concepts are complementary to OO.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What is the gist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Which functional concepts are helpful in an «object-functional» world?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Java 8 Support: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CompletableFuture</a:t>
            </a:r>
            <a:r>
              <a:rPr lang="en-US" dirty="0" smtClean="0"/>
              <a:t>: </a:t>
            </a:r>
            <a:r>
              <a:rPr lang="en-US" dirty="0" err="1" smtClean="0"/>
              <a:t>thenApply</a:t>
            </a:r>
            <a:r>
              <a:rPr lang="en-US" dirty="0"/>
              <a:t> </a:t>
            </a:r>
            <a:r>
              <a:rPr lang="en-US" dirty="0" smtClean="0"/>
              <a:t>(map), </a:t>
            </a:r>
            <a:r>
              <a:rPr lang="en-US" dirty="0" err="1" smtClean="0"/>
              <a:t>thenCompose</a:t>
            </a:r>
            <a:r>
              <a:rPr lang="en-US" dirty="0" smtClean="0"/>
              <a:t>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How to avoid side effects, how to write pure code</a:t>
            </a:r>
          </a:p>
          <a:p>
            <a:pPr marL="525066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basic set of higher-order functions is enough to build most of what you need. Everything else is built by composition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Not everything we showed is possible in Java/other OO languages. Sometimes it’s possible to emulate it, sometimes there are libraries that do this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like to discuss these topics, but there’s not enough time for it today: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OO vs. FP: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Java vs. Scala vs. Haskell vs. …: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How to make our code even shorter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“pure” FP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maths</a:t>
            </a:r>
            <a:r>
              <a:rPr lang="en-US" dirty="0" smtClean="0"/>
              <a:t> behind FP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</a:t>
            </a:r>
            <a:r>
              <a:rPr lang="en-US" b="1" dirty="0" smtClean="0"/>
              <a:t>transforming values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Concepts focus on </a:t>
            </a:r>
            <a:r>
              <a:rPr lang="en-US" b="1" dirty="0" smtClean="0"/>
              <a:t>expressing </a:t>
            </a:r>
            <a:r>
              <a:rPr lang="en-US" dirty="0" smtClean="0"/>
              <a:t>and</a:t>
            </a:r>
            <a:r>
              <a:rPr lang="en-US" b="1" dirty="0" smtClean="0"/>
              <a:t> composing </a:t>
            </a:r>
            <a:r>
              <a:rPr lang="en-US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 Programming in 1 slide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AA Zuehlke" pitchFamily="2" charset="0"/>
              </a:rPr>
              <a:t>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US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Our collection consists of ideas, recipes and guidelines.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Scala in 30 seconds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used in this presentation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Pure functions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Injecting </a:t>
            </a:r>
            <a:r>
              <a:rPr lang="en-US" dirty="0" smtClean="0"/>
              <a:t>code of lower level of abstraction into code of higher level of </a:t>
            </a:r>
            <a:r>
              <a:rPr lang="en-US" dirty="0" smtClean="0"/>
              <a:t>abstraction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well-known, generic higher-order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66749" y="2746714"/>
            <a:ext cx="675568" cy="675568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0328" y="2746714"/>
            <a:ext cx="675568" cy="675568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10" idx="1"/>
          </p:cNvCxnSpPr>
          <p:nvPr/>
        </p:nvCxnSpPr>
        <p:spPr>
          <a:xfrm>
            <a:off x="4642317" y="3084498"/>
            <a:ext cx="6080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1580" y="2881828"/>
            <a:ext cx="6323671" cy="3377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870200" algn="l"/>
                <a:tab pos="5113338" algn="l"/>
              </a:tabLs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	,	) :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7420" y="2671319"/>
            <a:ext cx="489952" cy="489952"/>
          </a:xfrm>
          <a:prstGeom prst="roundRect">
            <a:avLst/>
          </a:prstGeom>
          <a:solidFill>
            <a:srgbClr val="0070C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67769" y="2603532"/>
            <a:ext cx="897476" cy="89747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28390" y="2737176"/>
            <a:ext cx="489952" cy="489952"/>
          </a:xfrm>
          <a:prstGeom prst="roundRect">
            <a:avLst/>
          </a:prstGeom>
          <a:solidFill>
            <a:srgbClr val="0070C0"/>
          </a:solidFill>
          <a:ln w="762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63776" y="2803488"/>
            <a:ext cx="489952" cy="489952"/>
          </a:xfrm>
          <a:prstGeom prst="roundRect">
            <a:avLst/>
          </a:prstGeom>
          <a:solidFill>
            <a:srgbClr val="0070C0"/>
          </a:solidFill>
          <a:ln w="762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01838" y="2876428"/>
            <a:ext cx="489952" cy="489952"/>
          </a:xfrm>
          <a:prstGeom prst="roundRect">
            <a:avLst/>
          </a:prstGeom>
          <a:solidFill>
            <a:srgbClr val="0070C0"/>
          </a:solidFill>
          <a:ln w="762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43535" y="2939069"/>
            <a:ext cx="489952" cy="489952"/>
          </a:xfrm>
          <a:prstGeom prst="roundRect">
            <a:avLst/>
          </a:prstGeom>
          <a:solidFill>
            <a:srgbClr val="0070C0"/>
          </a:solidFill>
          <a:ln w="762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98860" y="2603532"/>
            <a:ext cx="897476" cy="897476"/>
            <a:chOff x="6549534" y="2603532"/>
            <a:chExt cx="897476" cy="897476"/>
          </a:xfrm>
        </p:grpSpPr>
        <p:sp>
          <p:nvSpPr>
            <p:cNvPr id="21" name="Rounded Rectangle 20"/>
            <p:cNvSpPr/>
            <p:nvPr/>
          </p:nvSpPr>
          <p:spPr>
            <a:xfrm>
              <a:off x="6869185" y="2671319"/>
              <a:ext cx="489952" cy="489952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49534" y="2603532"/>
              <a:ext cx="897476" cy="897476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10155" y="2737176"/>
              <a:ext cx="489952" cy="489952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45542" y="2803488"/>
              <a:ext cx="489952" cy="489952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683604" y="2876428"/>
              <a:ext cx="489952" cy="489952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5300" y="2939069"/>
              <a:ext cx="489952" cy="489952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IDs of items, </a:t>
            </a:r>
            <a:r>
              <a:rPr lang="en-US" dirty="0" smtClean="0"/>
              <a:t>that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have a higher </a:t>
            </a:r>
            <a:r>
              <a:rPr lang="en-US" dirty="0" smtClean="0"/>
              <a:t>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item: get List of similar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items with lower rating (</a:t>
            </a:r>
            <a:r>
              <a:rPr lang="en-US" dirty="0" smtClean="0"/>
              <a:t>filter)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Only keep </a:t>
            </a:r>
            <a:r>
              <a:rPr lang="en-US" dirty="0"/>
              <a:t>IDs (</a:t>
            </a:r>
            <a:r>
              <a:rPr lang="en-US" dirty="0" smtClean="0"/>
              <a:t>map)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Combine </a:t>
            </a:r>
            <a:r>
              <a:rPr lang="en-US" dirty="0"/>
              <a:t>results (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Happy Customers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BRAND" val="0"/>
  <p:tag name="AUTHOR" val="Functional Design Patterns for OO Practitioners"/>
  <p:tag name="LANGUAGE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988</Words>
  <Application>Microsoft Office PowerPoint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Consolas</vt:lpstr>
      <vt:lpstr>AA Zuehlke</vt:lpstr>
      <vt:lpstr>Arial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Introduction</vt:lpstr>
      <vt:lpstr>Outline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The Option/Optional/Maybe Type</vt:lpstr>
      <vt:lpstr>The Option/Optional/Maybe Type</vt:lpstr>
      <vt:lpstr>The Option/Optional/Maybe Type</vt:lpstr>
      <vt:lpstr>The Try Type</vt:lpstr>
      <vt:lpstr>Composable Future</vt:lpstr>
      <vt:lpstr>Higher-Order Functions</vt:lpstr>
      <vt:lpstr>Outcomes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Practitioners</dc:title>
  <dc:creator>Colombo, Ivo</dc:creator>
  <cp:lastModifiedBy>Colombo, Ivo</cp:lastModifiedBy>
  <cp:revision>29</cp:revision>
  <dcterms:created xsi:type="dcterms:W3CDTF">2015-09-21T06:34:21Z</dcterms:created>
  <dcterms:modified xsi:type="dcterms:W3CDTF">2015-09-21T20:20:11Z</dcterms:modified>
</cp:coreProperties>
</file>