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73" r:id="rId9"/>
    <p:sldId id="281" r:id="rId10"/>
    <p:sldId id="274" r:id="rId11"/>
    <p:sldId id="266" r:id="rId12"/>
    <p:sldId id="257" r:id="rId13"/>
    <p:sldId id="264" r:id="rId14"/>
    <p:sldId id="258" r:id="rId15"/>
    <p:sldId id="279" r:id="rId16"/>
    <p:sldId id="280" r:id="rId17"/>
    <p:sldId id="259" r:id="rId18"/>
    <p:sldId id="262" r:id="rId19"/>
    <p:sldId id="282" r:id="rId20"/>
    <p:sldId id="283" r:id="rId21"/>
    <p:sldId id="261" r:id="rId22"/>
    <p:sldId id="284" r:id="rId23"/>
    <p:sldId id="276" r:id="rId24"/>
    <p:sldId id="275" r:id="rId25"/>
  </p:sldIdLst>
  <p:sldSz cx="12192000" cy="6858000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AA Zuehlke" panose="02000503060000020004" pitchFamily="2" charset="0"/>
      <p:regular r:id="rId29"/>
      <p:italic r:id="rId30"/>
    </p:embeddedFont>
  </p:embeddedFontLst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25" d="100"/>
          <a:sy n="125" d="100"/>
        </p:scale>
        <p:origin x="90" y="-108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15.09.2015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Folie </a:t>
            </a:r>
            <a:fld id="{CFCBBF33-45F9-4667-BAFC-38A30C32EE91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5825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«Gang </a:t>
            </a:r>
            <a:r>
              <a:rPr lang="de-CH" dirty="0" err="1" smtClean="0"/>
              <a:t>of</a:t>
            </a:r>
            <a:r>
              <a:rPr lang="de-CH" dirty="0" smtClean="0"/>
              <a:t> 4» in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.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«</a:t>
            </a:r>
            <a:r>
              <a:rPr lang="de-CH" dirty="0" err="1"/>
              <a:t>F</a:t>
            </a:r>
            <a:r>
              <a:rPr lang="de-CH" dirty="0" err="1" smtClean="0"/>
              <a:t>unctional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 smtClean="0"/>
              <a:t>»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less</a:t>
            </a:r>
            <a:r>
              <a:rPr lang="de-CH" dirty="0" smtClean="0"/>
              <a:t> </a:t>
            </a:r>
            <a:r>
              <a:rPr lang="de-CH" dirty="0" err="1" smtClean="0"/>
              <a:t>concise</a:t>
            </a:r>
            <a:r>
              <a:rPr lang="de-CH" dirty="0" smtClean="0"/>
              <a:t> </a:t>
            </a:r>
            <a:r>
              <a:rPr lang="de-CH" dirty="0" err="1" smtClean="0"/>
              <a:t>term</a:t>
            </a:r>
            <a:r>
              <a:rPr lang="de-CH" dirty="0" smtClean="0"/>
              <a:t>.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Focus on </a:t>
            </a:r>
            <a:r>
              <a:rPr lang="de-CH" dirty="0" err="1" smtClean="0"/>
              <a:t>composition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rather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composition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objects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More like </a:t>
            </a:r>
            <a:r>
              <a:rPr lang="de-CH" dirty="0" err="1" smtClean="0"/>
              <a:t>guidelines</a:t>
            </a:r>
            <a:r>
              <a:rPr lang="de-CH" dirty="0" smtClean="0"/>
              <a:t>, </a:t>
            </a:r>
            <a:r>
              <a:rPr lang="de-CH" dirty="0" err="1" smtClean="0"/>
              <a:t>ideas</a:t>
            </a:r>
            <a:r>
              <a:rPr lang="de-CH" dirty="0" smtClean="0"/>
              <a:t>, </a:t>
            </a:r>
            <a:r>
              <a:rPr lang="de-CH" dirty="0" err="1" smtClean="0"/>
              <a:t>recipes</a:t>
            </a: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 Scala in 30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Syntax used in 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5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Passing functions as arguments to other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Injecting code of lower level of abstraction into code of higher level of 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OO: Like implementing a template method or passing a callback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this inevitably lead to a mess? </a:t>
            </a:r>
            <a:r>
              <a:rPr lang="en-US" dirty="0" smtClean="0"/>
              <a:t>What about callback hell?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 smtClean="0"/>
              <a:t>side-effect free </a:t>
            </a:r>
            <a:r>
              <a:rPr lang="en-US" dirty="0"/>
              <a:t>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Use well-known, generic higher-order functions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2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baseline="30000" dirty="0"/>
              <a:t>, 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Haskell </a:t>
            </a:r>
            <a:r>
              <a:rPr lang="en-US" dirty="0"/>
              <a:t>/ collect 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Groovy</a:t>
            </a:r>
            <a:r>
              <a:rPr lang="en-US" dirty="0"/>
              <a:t>: 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/>
              <a:t>List(1,2,3).map(x =&gt; f(x)) == List(f(1), f(2), f(3))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filter/</a:t>
            </a:r>
            <a:r>
              <a:rPr lang="en-US" dirty="0" err="1" smtClean="0"/>
              <a:t>findAll</a:t>
            </a:r>
            <a:endParaRPr lang="en-US" dirty="0"/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/>
              <a:t>List(1,2,3).filter(x =&gt; x &gt; 1) == List(2,3)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fold </a:t>
            </a:r>
            <a:r>
              <a:rPr lang="en-US" baseline="30000" dirty="0"/>
              <a:t>Scala, Java, Haskell</a:t>
            </a:r>
            <a:r>
              <a:rPr lang="en-US" dirty="0"/>
              <a:t>/reduce </a:t>
            </a:r>
            <a:r>
              <a:rPr lang="en-US" baseline="30000" dirty="0"/>
              <a:t>Groovy</a:t>
            </a:r>
            <a:endParaRPr lang="en-US" dirty="0"/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/>
              <a:t>List(1,2,3).fold(zero, (</a:t>
            </a:r>
            <a:r>
              <a:rPr lang="en-US" dirty="0" err="1"/>
              <a:t>acc</a:t>
            </a:r>
            <a:r>
              <a:rPr lang="en-US" dirty="0"/>
              <a:t>, x) =&gt; f(</a:t>
            </a:r>
            <a:r>
              <a:rPr lang="en-US" dirty="0" err="1"/>
              <a:t>acc</a:t>
            </a:r>
            <a:r>
              <a:rPr lang="en-US" dirty="0"/>
              <a:t>, x)) == f(f(f(zero,1), 2),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flatMap</a:t>
            </a:r>
            <a:r>
              <a:rPr lang="en-US" dirty="0" smtClean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Java </a:t>
            </a:r>
            <a:r>
              <a:rPr lang="en-US" dirty="0"/>
              <a:t>/ </a:t>
            </a:r>
            <a:r>
              <a:rPr lang="en-US" dirty="0" smtClean="0"/>
              <a:t>bind 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Haskell </a:t>
            </a:r>
            <a:r>
              <a:rPr lang="en-US" dirty="0"/>
              <a:t>/ </a:t>
            </a:r>
            <a:r>
              <a:rPr lang="en-US" dirty="0" err="1" smtClean="0"/>
              <a:t>collectMany</a:t>
            </a:r>
            <a:r>
              <a:rPr lang="en-US" dirty="0" smtClean="0"/>
              <a:t> 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Groovy</a:t>
            </a:r>
            <a:r>
              <a:rPr lang="en-US" dirty="0"/>
              <a:t>: 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List(10,20,30</a:t>
            </a:r>
            <a:r>
              <a:rPr lang="en-US" dirty="0" smtClean="0"/>
              <a:t>).</a:t>
            </a:r>
            <a:r>
              <a:rPr lang="en-US" dirty="0" err="1" smtClean="0"/>
              <a:t>flatMap</a:t>
            </a:r>
            <a:r>
              <a:rPr lang="en-US" dirty="0" smtClean="0"/>
              <a:t>(x =&gt; List(x+1,x+2)) == List(11,12,21,22,31,32)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most useful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5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Shopping Cart Total</a:t>
            </a:r>
          </a:p>
          <a:p>
            <a:pPr lvl="1"/>
            <a:r>
              <a:rPr lang="en-US" dirty="0" smtClean="0"/>
              <a:t>Load cart items</a:t>
            </a:r>
          </a:p>
          <a:p>
            <a:pPr lvl="1"/>
            <a:r>
              <a:rPr lang="en-US" dirty="0" smtClean="0"/>
              <a:t>Get prices of each item (map)</a:t>
            </a:r>
          </a:p>
          <a:p>
            <a:pPr lvl="1"/>
            <a:r>
              <a:rPr lang="en-US" dirty="0" smtClean="0"/>
              <a:t>Compute the sum (fold/reduce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2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 smtClean="0"/>
          </a:p>
          <a:p>
            <a:pPr lvl="1"/>
            <a:r>
              <a:rPr lang="en-US" dirty="0" smtClean="0"/>
              <a:t>Load items similar to shopping cart items</a:t>
            </a:r>
          </a:p>
          <a:p>
            <a:pPr lvl="1"/>
            <a:r>
              <a:rPr lang="en-US" dirty="0" smtClean="0"/>
              <a:t>Remove items with lower rating (filter)</a:t>
            </a:r>
          </a:p>
          <a:p>
            <a:pPr lvl="1"/>
            <a:r>
              <a:rPr lang="en-US" dirty="0" smtClean="0"/>
              <a:t>Combine results (</a:t>
            </a:r>
            <a:r>
              <a:rPr lang="en-US" dirty="0" err="1" smtClean="0"/>
              <a:t>flatMap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8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using these standard higher-order functions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more declarative, less imperative, thus reveals its intention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easy to read and understand, since behavior is well-defined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So far, so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everything in the world is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But these concepts are applicable to a wider range of constructs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9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Wrap another type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some functionality related to the wrapped </a:t>
            </a:r>
            <a:r>
              <a:rPr lang="en-US" dirty="0" smtClean="0"/>
              <a:t>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provide a context for some value(s)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</a:t>
            </a:r>
            <a:r>
              <a:rPr lang="en-US" dirty="0" smtClean="0"/>
              <a:t>[T</a:t>
            </a:r>
            <a:r>
              <a:rPr lang="en-US" dirty="0" smtClean="0"/>
              <a:t>]: combines multiple values of the wrapped type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Option[T]: represents a </a:t>
            </a:r>
            <a:r>
              <a:rPr lang="en-US" dirty="0" smtClean="0"/>
              <a:t>“collection” </a:t>
            </a:r>
            <a:r>
              <a:rPr lang="en-US" dirty="0"/>
              <a:t>of 0 or 1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Future[T]: provides asynchronous computation of a </a:t>
            </a:r>
            <a:r>
              <a:rPr lang="en-US" dirty="0" smtClean="0"/>
              <a:t>value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Try[T]: represents the computation of a value, either successful or failed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Container Types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32304" y="1484784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76320" y="1628800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5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Collection of 0 or 1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instead of null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loadUser</a:t>
            </a:r>
            <a:r>
              <a:rPr lang="en-US" dirty="0" smtClean="0"/>
              <a:t>(name: String): </a:t>
            </a:r>
            <a:r>
              <a:rPr lang="en-US" dirty="0" smtClean="0"/>
              <a:t>Option[User]</a:t>
            </a:r>
          </a:p>
          <a:p>
            <a:endParaRPr lang="en-US" dirty="0" smtClean="0"/>
          </a:p>
          <a:p>
            <a:r>
              <a:rPr lang="en-US" dirty="0" err="1" smtClean="0"/>
              <a:t>v</a:t>
            </a:r>
            <a:r>
              <a:rPr lang="en-US" dirty="0" err="1" smtClean="0"/>
              <a:t>al</a:t>
            </a:r>
            <a:r>
              <a:rPr lang="en-US" dirty="0" smtClean="0"/>
              <a:t> john = </a:t>
            </a:r>
            <a:r>
              <a:rPr lang="en-US" dirty="0" err="1" smtClean="0"/>
              <a:t>loadUser</a:t>
            </a:r>
            <a:r>
              <a:rPr lang="en-US" dirty="0" smtClean="0"/>
              <a:t>(“John”)</a:t>
            </a:r>
          </a:p>
          <a:p>
            <a:r>
              <a:rPr lang="en-US" dirty="0"/>
              <a:t>&gt; </a:t>
            </a:r>
            <a:r>
              <a:rPr lang="en-US" dirty="0" smtClean="0"/>
              <a:t>john: Option[User] </a:t>
            </a:r>
            <a:r>
              <a:rPr lang="en-US" dirty="0"/>
              <a:t>= </a:t>
            </a:r>
            <a:r>
              <a:rPr lang="en-US" dirty="0" smtClean="0"/>
              <a:t>Some(User(1, “John”)</a:t>
            </a:r>
            <a:endParaRPr lang="en-US" dirty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elvis</a:t>
            </a:r>
            <a:r>
              <a:rPr lang="en-US" dirty="0" smtClean="0"/>
              <a:t> = </a:t>
            </a:r>
            <a:r>
              <a:rPr lang="en-US" dirty="0" err="1" smtClean="0"/>
              <a:t>loadUser</a:t>
            </a:r>
            <a:r>
              <a:rPr lang="en-US" dirty="0" smtClean="0"/>
              <a:t>(“Elvis”)</a:t>
            </a:r>
          </a:p>
          <a:p>
            <a:r>
              <a:rPr lang="en-US" dirty="0"/>
              <a:t>&gt; </a:t>
            </a:r>
            <a:r>
              <a:rPr lang="en-US" dirty="0" err="1" smtClean="0"/>
              <a:t>elvis</a:t>
            </a:r>
            <a:r>
              <a:rPr lang="en-US" dirty="0" smtClean="0"/>
              <a:t>: Option[User] </a:t>
            </a:r>
            <a:r>
              <a:rPr lang="en-US" dirty="0"/>
              <a:t>= None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72064" y="4077072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16080" y="4221088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9591" y="3645024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1599" y="450912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7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john = </a:t>
            </a:r>
            <a:r>
              <a:rPr lang="en-US" dirty="0" err="1"/>
              <a:t>loadUser</a:t>
            </a:r>
            <a:r>
              <a:rPr lang="en-US" dirty="0"/>
              <a:t>("John")</a:t>
            </a:r>
          </a:p>
          <a:p>
            <a:r>
              <a:rPr lang="en-US" dirty="0" err="1"/>
              <a:t>john.map</a:t>
            </a:r>
            <a:r>
              <a:rPr lang="en-US" dirty="0"/>
              <a:t>(user =&gt; user.id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res0: Option[</a:t>
            </a:r>
            <a:r>
              <a:rPr lang="en-US" dirty="0" err="1" smtClean="0"/>
              <a:t>Int</a:t>
            </a:r>
            <a:r>
              <a:rPr lang="en-US" dirty="0" smtClean="0"/>
              <a:t>] = Some(1)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elvis</a:t>
            </a:r>
            <a:r>
              <a:rPr lang="en-US" dirty="0"/>
              <a:t> = </a:t>
            </a:r>
            <a:r>
              <a:rPr lang="en-US" dirty="0" err="1"/>
              <a:t>loadUser</a:t>
            </a:r>
            <a:r>
              <a:rPr lang="en-US" dirty="0"/>
              <a:t>("Elvis")</a:t>
            </a:r>
          </a:p>
          <a:p>
            <a:r>
              <a:rPr lang="en-US" dirty="0" err="1"/>
              <a:t>elvis.map</a:t>
            </a:r>
            <a:r>
              <a:rPr lang="en-US" dirty="0"/>
              <a:t>(user =&gt; user.id</a:t>
            </a:r>
            <a:r>
              <a:rPr lang="en-US" dirty="0" smtClean="0"/>
              <a:t>)</a:t>
            </a:r>
          </a:p>
          <a:p>
            <a:r>
              <a:rPr lang="en-US" dirty="0"/>
              <a:t>&gt; res0: Option[</a:t>
            </a:r>
            <a:r>
              <a:rPr lang="en-US" dirty="0" err="1"/>
              <a:t>Int</a:t>
            </a:r>
            <a:r>
              <a:rPr lang="en-US" dirty="0"/>
              <a:t>] </a:t>
            </a:r>
            <a:r>
              <a:rPr lang="en-US" dirty="0" smtClean="0"/>
              <a:t>= None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Option.map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045010" y="6664377"/>
            <a:ext cx="1519767" cy="148999"/>
          </a:xfrm>
        </p:spPr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92569" y="1336784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36585" y="1480800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5476" y="90872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2104" y="176883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59896" y="2996952"/>
            <a:ext cx="720080" cy="72008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28048" y="2996952"/>
            <a:ext cx="720080" cy="72008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79976" y="3356992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59896" y="3140968"/>
            <a:ext cx="72008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00056" y="3124671"/>
            <a:ext cx="57606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latin typeface="AA Zuehlke" pitchFamily="2" charset="0"/>
              </a:rPr>
              <a:t>Int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92569" y="4437112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836585" y="4581128"/>
            <a:ext cx="1080120" cy="108012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65476" y="396148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4617" y="4869160"/>
            <a:ext cx="69957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latin typeface="AA Zuehlke" pitchFamily="2" charset="0"/>
              </a:rPr>
              <a:t>Int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32" name="Arc 31"/>
          <p:cNvSpPr/>
          <p:nvPr/>
        </p:nvSpPr>
        <p:spPr>
          <a:xfrm rot="2614041">
            <a:off x="6028959" y="2626699"/>
            <a:ext cx="1463190" cy="1643957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42676" y="3144413"/>
            <a:ext cx="89432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map</a:t>
            </a:r>
            <a:endParaRPr lang="en-US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believe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: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care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.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(a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)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future</a:t>
            </a:r>
            <a:r>
              <a:rPr lang="de-CH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complementary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smtClean="0"/>
              <a:t>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 err="1" smtClean="0"/>
              <a:t>We’ve</a:t>
            </a:r>
            <a:r>
              <a:rPr lang="de-CH" dirty="0" smtClean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gist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en-GB" dirty="0" smtClean="0"/>
              <a:t>helpful</a:t>
            </a:r>
            <a:r>
              <a:rPr lang="de-CH" dirty="0" smtClean="0"/>
              <a:t> in an «</a:t>
            </a:r>
            <a:r>
              <a:rPr lang="de-CH" dirty="0" err="1" smtClean="0"/>
              <a:t>object-functional</a:t>
            </a:r>
            <a:r>
              <a:rPr lang="de-CH" dirty="0" smtClean="0"/>
              <a:t>» </a:t>
            </a:r>
            <a:r>
              <a:rPr lang="de-CH" dirty="0" err="1" smtClean="0"/>
              <a:t>world</a:t>
            </a:r>
            <a:r>
              <a:rPr lang="de-CH" dirty="0" smtClean="0"/>
              <a:t>?</a:t>
            </a:r>
          </a:p>
          <a:p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loadOrder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): Option[Order]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john = </a:t>
            </a:r>
            <a:r>
              <a:rPr lang="en-US" dirty="0" err="1"/>
              <a:t>loadUser</a:t>
            </a:r>
            <a:r>
              <a:rPr lang="en-US" dirty="0"/>
              <a:t>("John")</a:t>
            </a:r>
          </a:p>
          <a:p>
            <a:r>
              <a:rPr lang="en-US" dirty="0" err="1"/>
              <a:t>john.map</a:t>
            </a:r>
            <a:r>
              <a:rPr lang="en-US" dirty="0"/>
              <a:t>(user =&gt; </a:t>
            </a:r>
            <a:r>
              <a:rPr lang="en-US" dirty="0" err="1" smtClean="0"/>
              <a:t>loadOrder</a:t>
            </a:r>
            <a:r>
              <a:rPr lang="en-US" dirty="0" smtClean="0"/>
              <a:t>(user.id)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elvis</a:t>
            </a:r>
            <a:r>
              <a:rPr lang="en-US" dirty="0"/>
              <a:t> = </a:t>
            </a:r>
            <a:r>
              <a:rPr lang="en-US" dirty="0" err="1"/>
              <a:t>loadUser</a:t>
            </a:r>
            <a:r>
              <a:rPr lang="en-US" dirty="0"/>
              <a:t>("Elvis")</a:t>
            </a:r>
          </a:p>
          <a:p>
            <a:r>
              <a:rPr lang="en-US" dirty="0" err="1"/>
              <a:t>elvis.map</a:t>
            </a:r>
            <a:r>
              <a:rPr lang="en-US" dirty="0"/>
              <a:t>(user =&gt; </a:t>
            </a:r>
            <a:r>
              <a:rPr lang="en-US" dirty="0" err="1" smtClean="0"/>
              <a:t>loadOrder</a:t>
            </a:r>
            <a:r>
              <a:rPr lang="en-US" dirty="0" smtClean="0"/>
              <a:t>(user.id))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449" y="930330"/>
            <a:ext cx="11216215" cy="645156"/>
          </a:xfrm>
        </p:spPr>
        <p:txBody>
          <a:bodyPr/>
          <a:lstStyle/>
          <a:p>
            <a:r>
              <a:rPr lang="en-US" dirty="0" err="1" smtClean="0"/>
              <a:t>Option.flatMap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045010" y="6664377"/>
            <a:ext cx="1519767" cy="148999"/>
          </a:xfrm>
        </p:spPr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64876" y="1340768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08892" y="1480800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7783" y="90872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4411" y="176883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27848" y="3032956"/>
            <a:ext cx="720080" cy="72008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40016" y="3032956"/>
            <a:ext cx="720080" cy="720080"/>
          </a:xfrm>
          <a:prstGeom prst="roundRect">
            <a:avLst/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7" idx="3"/>
            <a:endCxn id="22" idx="1"/>
          </p:cNvCxnSpPr>
          <p:nvPr/>
        </p:nvCxnSpPr>
        <p:spPr>
          <a:xfrm>
            <a:off x="5447928" y="3392996"/>
            <a:ext cx="671882" cy="102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7848" y="3176972"/>
            <a:ext cx="72008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8008" y="3160675"/>
            <a:ext cx="88460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Order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64876" y="4437112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808892" y="4581128"/>
            <a:ext cx="1080120" cy="1080120"/>
          </a:xfrm>
          <a:prstGeom prst="roundRect">
            <a:avLst/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7783" y="396148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7164" y="488186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Order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32" name="Arc 31"/>
          <p:cNvSpPr/>
          <p:nvPr/>
        </p:nvSpPr>
        <p:spPr>
          <a:xfrm rot="2614041">
            <a:off x="6028959" y="2620317"/>
            <a:ext cx="1463190" cy="1643957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52342" y="3142478"/>
            <a:ext cx="103594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latin typeface="AA Zuehlke" pitchFamily="2" charset="0"/>
              </a:rPr>
              <a:t>flatMap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19810" y="2924944"/>
            <a:ext cx="956609" cy="956609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9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the computation of a value, either successful or failed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smtClean="0"/>
              <a:t>instead of throwing exceptions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loadUser</a:t>
            </a:r>
            <a:r>
              <a:rPr lang="en-US" dirty="0" smtClean="0"/>
              <a:t>(id: </a:t>
            </a:r>
            <a:r>
              <a:rPr lang="en-US" dirty="0" err="1" smtClean="0"/>
              <a:t>Int</a:t>
            </a:r>
            <a:r>
              <a:rPr lang="en-US" dirty="0" smtClean="0"/>
              <a:t>): Try[User]</a:t>
            </a:r>
          </a:p>
          <a:p>
            <a:r>
              <a:rPr lang="en-US" dirty="0" err="1" smtClean="0"/>
              <a:t>loadUser</a:t>
            </a:r>
            <a:r>
              <a:rPr lang="en-US" dirty="0" smtClean="0"/>
              <a:t>(1)</a:t>
            </a:r>
            <a:endParaRPr lang="en-US" dirty="0" smtClean="0"/>
          </a:p>
          <a:p>
            <a:r>
              <a:rPr lang="en-US" dirty="0" smtClean="0"/>
              <a:t>&gt; res0: Try[User] = </a:t>
            </a:r>
            <a:r>
              <a:rPr lang="en-US" dirty="0" smtClean="0"/>
              <a:t>Success(User(1, “John”))</a:t>
            </a:r>
            <a:endParaRPr lang="en-US" dirty="0" smtClean="0"/>
          </a:p>
          <a:p>
            <a:r>
              <a:rPr lang="en-US" dirty="0" err="1" smtClean="0"/>
              <a:t>loadUser</a:t>
            </a:r>
            <a:r>
              <a:rPr lang="en-US" dirty="0" smtClean="0"/>
              <a:t>(1000)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res1: </a:t>
            </a:r>
            <a:r>
              <a:rPr lang="en-US" dirty="0" smtClean="0"/>
              <a:t>Try[User] = Failure(Exception(«user </a:t>
            </a:r>
            <a:r>
              <a:rPr lang="en-US" dirty="0" smtClean="0"/>
              <a:t>does not exist»))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40216" y="2706175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84232" y="2850191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7743" y="2274127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Try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9751" y="3138223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3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40216" y="2706175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84232" y="2850191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7743" y="2274127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Future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9751" y="3138223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2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leave the box (too early)!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Good language support for Option/Optional/Maybe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Try is less widely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Composable</a:t>
            </a:r>
            <a:r>
              <a:rPr lang="en-US" dirty="0" smtClean="0"/>
              <a:t> Future still missing in Java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avoid side effects, how to write pure code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Immutability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basic set of higher-order functions is enough to build most of what you need. Everything else is built by 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everything we showed is possible in Java/other OO languages. Sometimes it’s possible to emulate it, sometimes there are libraries that do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We</a:t>
            </a:r>
            <a:r>
              <a:rPr lang="de-CH" dirty="0" smtClean="0"/>
              <a:t> like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discuss</a:t>
            </a:r>
            <a:r>
              <a:rPr lang="de-CH" dirty="0" smtClean="0"/>
              <a:t> </a:t>
            </a:r>
            <a:r>
              <a:rPr lang="de-CH" dirty="0" err="1" smtClean="0"/>
              <a:t>these</a:t>
            </a:r>
            <a:r>
              <a:rPr lang="de-CH" dirty="0" smtClean="0"/>
              <a:t> </a:t>
            </a:r>
            <a:r>
              <a:rPr lang="de-CH" dirty="0" err="1" smtClean="0"/>
              <a:t>topics</a:t>
            </a:r>
            <a:r>
              <a:rPr lang="de-CH" dirty="0" smtClean="0"/>
              <a:t>, but </a:t>
            </a:r>
            <a:r>
              <a:rPr lang="de-CH" dirty="0" err="1" smtClean="0"/>
              <a:t>there’s</a:t>
            </a:r>
            <a:r>
              <a:rPr lang="de-CH" dirty="0" smtClean="0"/>
              <a:t> not </a:t>
            </a:r>
            <a:r>
              <a:rPr lang="de-CH" dirty="0" err="1" smtClean="0"/>
              <a:t>enough</a:t>
            </a:r>
            <a:r>
              <a:rPr lang="de-CH" dirty="0" smtClean="0"/>
              <a:t> time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today</a:t>
            </a:r>
            <a:r>
              <a:rPr lang="de-CH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OO vs. FP: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Java vs. Scala vs. </a:t>
            </a:r>
            <a:r>
              <a:rPr lang="de-CH" dirty="0" err="1" smtClean="0"/>
              <a:t>Haskell</a:t>
            </a:r>
            <a:r>
              <a:rPr lang="de-CH" dirty="0" smtClean="0"/>
              <a:t> vs. …: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even</a:t>
            </a:r>
            <a:r>
              <a:rPr lang="de-CH" dirty="0" smtClean="0"/>
              <a:t> </a:t>
            </a:r>
            <a:r>
              <a:rPr lang="de-CH" dirty="0" err="1" smtClean="0"/>
              <a:t>shorter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“pure” FP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The </a:t>
            </a:r>
            <a:r>
              <a:rPr lang="de-CH" dirty="0" err="1" smtClean="0"/>
              <a:t>maths</a:t>
            </a:r>
            <a:r>
              <a:rPr lang="de-CH" dirty="0" smtClean="0"/>
              <a:t> </a:t>
            </a:r>
            <a:r>
              <a:rPr lang="de-CH" dirty="0" err="1" smtClean="0"/>
              <a:t>behind</a:t>
            </a:r>
            <a:r>
              <a:rPr lang="de-CH" dirty="0" smtClean="0"/>
              <a:t> FP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0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/>
              <a:t>First-class </a:t>
            </a:r>
            <a:r>
              <a:rPr lang="de-CH" b="1" dirty="0" err="1" smtClean="0"/>
              <a:t>and</a:t>
            </a:r>
            <a:r>
              <a:rPr lang="de-CH" b="1" dirty="0" smtClean="0"/>
              <a:t> </a:t>
            </a:r>
            <a:r>
              <a:rPr lang="de-CH" b="1" dirty="0" err="1" smtClean="0"/>
              <a:t>higher</a:t>
            </a:r>
            <a:r>
              <a:rPr lang="de-CH" b="1" dirty="0" smtClean="0"/>
              <a:t>-order </a:t>
            </a:r>
            <a:r>
              <a:rPr lang="de-CH" b="1" dirty="0" err="1" smtClean="0"/>
              <a:t>functions</a:t>
            </a:r>
            <a:endParaRPr lang="de-CH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smtClean="0"/>
              <a:t>Pure </a:t>
            </a:r>
            <a:r>
              <a:rPr lang="de-CH" b="1" dirty="0" err="1" smtClean="0"/>
              <a:t>functions</a:t>
            </a:r>
            <a:endParaRPr lang="de-CH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err="1" smtClean="0"/>
              <a:t>Immutability</a:t>
            </a:r>
            <a:endParaRPr lang="de-CH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err="1" smtClean="0"/>
              <a:t>Lazy</a:t>
            </a:r>
            <a:r>
              <a:rPr lang="de-CH" b="1" dirty="0" smtClean="0"/>
              <a:t> </a:t>
            </a:r>
            <a:r>
              <a:rPr lang="de-CH" b="1" dirty="0" err="1" smtClean="0"/>
              <a:t>evaluation</a:t>
            </a:r>
            <a:endParaRPr lang="de-CH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 a </a:t>
            </a:r>
            <a:r>
              <a:rPr lang="de-CH" dirty="0" err="1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4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/>
              <a:t>First-class </a:t>
            </a:r>
            <a:r>
              <a:rPr lang="de-CH" b="1" dirty="0" err="1" smtClean="0"/>
              <a:t>and</a:t>
            </a:r>
            <a:r>
              <a:rPr lang="de-CH" b="1" dirty="0" smtClean="0"/>
              <a:t> </a:t>
            </a:r>
            <a:r>
              <a:rPr lang="de-CH" b="1" dirty="0" err="1" smtClean="0"/>
              <a:t>higher</a:t>
            </a:r>
            <a:r>
              <a:rPr lang="de-CH" b="1" dirty="0" smtClean="0"/>
              <a:t>-order </a:t>
            </a:r>
            <a:r>
              <a:rPr lang="de-CH" b="1" dirty="0" err="1" smtClean="0"/>
              <a:t>functions</a:t>
            </a:r>
            <a:endParaRPr lang="de-CH" b="1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objects</a:t>
            </a:r>
            <a:r>
              <a:rPr lang="de-CH" dirty="0" smtClean="0"/>
              <a:t>, </a:t>
            </a:r>
            <a:r>
              <a:rPr lang="de-CH" dirty="0" err="1" smtClean="0"/>
              <a:t>too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en-US" dirty="0"/>
              <a:t>Passing functions as arguments to other functions</a:t>
            </a:r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Examples</a:t>
            </a:r>
            <a:r>
              <a:rPr lang="de-CH" dirty="0" smtClean="0"/>
              <a:t>: </a:t>
            </a:r>
            <a:r>
              <a:rPr lang="de-CH" dirty="0" err="1" smtClean="0"/>
              <a:t>List.map</a:t>
            </a:r>
            <a:r>
              <a:rPr lang="de-CH" dirty="0" smtClean="0"/>
              <a:t>/</a:t>
            </a:r>
            <a:r>
              <a:rPr lang="de-CH" dirty="0" err="1" smtClean="0"/>
              <a:t>filter</a:t>
            </a:r>
            <a:r>
              <a:rPr lang="de-CH" dirty="0" smtClean="0"/>
              <a:t>/</a:t>
            </a:r>
            <a:r>
              <a:rPr lang="de-CH" dirty="0" err="1" smtClean="0"/>
              <a:t>fold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Pure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Immutability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 a </a:t>
            </a:r>
            <a:r>
              <a:rPr lang="de-CH" dirty="0" err="1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1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First-class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higher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-order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smtClean="0"/>
              <a:t>Pure </a:t>
            </a:r>
            <a:r>
              <a:rPr lang="de-CH" b="1" dirty="0" err="1" smtClean="0"/>
              <a:t>functions</a:t>
            </a:r>
            <a:endParaRPr lang="de-CH" b="1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side-effects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just </a:t>
            </a:r>
            <a:r>
              <a:rPr lang="de-CH" dirty="0" err="1" smtClean="0"/>
              <a:t>transforming</a:t>
            </a:r>
            <a:r>
              <a:rPr lang="de-CH" dirty="0" smtClean="0"/>
              <a:t> </a:t>
            </a:r>
            <a:r>
              <a:rPr lang="de-CH" dirty="0" err="1" smtClean="0"/>
              <a:t>parameter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return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/>
              <a:t>Referential</a:t>
            </a:r>
            <a:r>
              <a:rPr lang="de-CH" dirty="0"/>
              <a:t> </a:t>
            </a:r>
            <a:r>
              <a:rPr lang="de-CH" dirty="0" err="1"/>
              <a:t>transparency</a:t>
            </a:r>
            <a:endParaRPr lang="de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Immutability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 a </a:t>
            </a:r>
            <a:r>
              <a:rPr lang="de-CH" dirty="0" err="1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1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First-class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higher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-order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Pure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err="1" smtClean="0"/>
              <a:t>Immutability</a:t>
            </a:r>
            <a:endParaRPr lang="de-CH" b="1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smtClean="0"/>
              <a:t>Data </a:t>
            </a:r>
            <a:r>
              <a:rPr lang="de-CH" dirty="0" err="1" smtClean="0"/>
              <a:t>structures</a:t>
            </a:r>
            <a:r>
              <a:rPr lang="de-CH" dirty="0" smtClean="0"/>
              <a:t> </a:t>
            </a:r>
            <a:r>
              <a:rPr lang="de-CH" dirty="0" err="1" smtClean="0"/>
              <a:t>cannot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modified</a:t>
            </a:r>
            <a:r>
              <a:rPr lang="de-CH" dirty="0" smtClean="0"/>
              <a:t> after </a:t>
            </a:r>
            <a:r>
              <a:rPr lang="de-CH" dirty="0" err="1" smtClean="0"/>
              <a:t>instantiation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smtClean="0"/>
              <a:t>Lots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short-lived</a:t>
            </a:r>
            <a:r>
              <a:rPr lang="de-CH" dirty="0" smtClean="0"/>
              <a:t> </a:t>
            </a:r>
            <a:r>
              <a:rPr lang="de-CH" dirty="0" err="1" smtClean="0"/>
              <a:t>objects</a:t>
            </a:r>
            <a:endParaRPr lang="de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 a </a:t>
            </a:r>
            <a:r>
              <a:rPr lang="de-CH" dirty="0" err="1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6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First-class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and</a:t>
                </a: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higher</a:t>
                </a: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-order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functions</a:t>
                </a:r>
                <a:endParaRPr lang="de-CH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Pure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functions</a:t>
                </a:r>
                <a:endParaRPr lang="de-CH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Immutability</a:t>
                </a:r>
                <a:endParaRPr lang="de-CH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b="1" dirty="0" err="1" smtClean="0"/>
                  <a:t>Lazy</a:t>
                </a:r>
                <a:r>
                  <a:rPr lang="de-CH" b="1" dirty="0" smtClean="0"/>
                  <a:t> </a:t>
                </a:r>
                <a:r>
                  <a:rPr lang="de-CH" b="1" dirty="0" err="1" smtClean="0"/>
                  <a:t>evaluation</a:t>
                </a:r>
                <a:endParaRPr lang="de-CH" b="1" dirty="0" smtClean="0"/>
              </a:p>
              <a:p>
                <a:pPr marL="608013" lvl="1" indent="-342900">
                  <a:buFont typeface="Wingdings" panose="05000000000000000000" pitchFamily="2" charset="2"/>
                  <a:buChar char="ü"/>
                </a:pPr>
                <a:r>
                  <a:rPr lang="de-CH" dirty="0" err="1" smtClean="0"/>
                  <a:t>Expressions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are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only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evaluated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if</a:t>
                </a:r>
                <a:r>
                  <a:rPr lang="de-CH" dirty="0" smtClean="0"/>
                  <a:t>/</a:t>
                </a:r>
                <a:r>
                  <a:rPr lang="de-CH" dirty="0" err="1" smtClean="0"/>
                  <a:t>when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needed</a:t>
                </a:r>
                <a:endParaRPr lang="de-CH" dirty="0" smtClean="0"/>
              </a:p>
              <a:p>
                <a:pPr marL="608013" lvl="1" indent="-342900">
                  <a:buFont typeface="Wingdings" panose="05000000000000000000" pitchFamily="2" charset="2"/>
                  <a:buChar char="ü"/>
                </a:pPr>
                <a:r>
                  <a:rPr lang="de-CH" dirty="0" smtClean="0"/>
                  <a:t>Pure </a:t>
                </a:r>
                <a:r>
                  <a:rPr lang="de-CH" dirty="0" err="1" smtClean="0"/>
                  <a:t>expressions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/>
                        <a:ea typeface="Cambria Math"/>
                        <a:sym typeface="Symbol"/>
                      </a:rPr>
                      <m:t>⇒</m:t>
                    </m:r>
                  </m:oMath>
                </a14:m>
                <a:r>
                  <a:rPr lang="de-CH" dirty="0" smtClean="0">
                    <a:sym typeface="Symbol"/>
                  </a:rPr>
                  <a:t> </a:t>
                </a:r>
                <a:r>
                  <a:rPr lang="de-CH" dirty="0" err="1" smtClean="0"/>
                  <a:t>result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same, </a:t>
                </a:r>
                <a:r>
                  <a:rPr lang="de-CH" dirty="0" err="1" smtClean="0"/>
                  <a:t>no</a:t>
                </a:r>
                <a:r>
                  <a:rPr lang="de-CH" dirty="0" smtClean="0"/>
                  <a:t> matter </a:t>
                </a:r>
                <a:r>
                  <a:rPr lang="de-CH" dirty="0" err="1" smtClean="0"/>
                  <a:t>when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are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evaluated</a:t>
                </a:r>
                <a:r>
                  <a:rPr lang="de-CH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2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 in a </a:t>
            </a:r>
            <a:r>
              <a:rPr lang="de-CH" dirty="0" err="1" smtClean="0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 rot="20312170">
            <a:off x="4485206" y="4985510"/>
            <a:ext cx="1568358" cy="430887"/>
          </a:xfrm>
          <a:prstGeom prst="rect">
            <a:avLst/>
          </a:prstGeom>
          <a:solidFill>
            <a:srgbClr val="7030A0">
              <a:alpha val="9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2200" dirty="0" err="1">
                <a:solidFill>
                  <a:schemeClr val="bg1"/>
                </a:solidFill>
                <a:latin typeface="AA Zuehlke" pitchFamily="2" charset="0"/>
              </a:rPr>
              <a:t>Exceptions</a:t>
            </a:r>
            <a:r>
              <a:rPr lang="de-CH" sz="2200" dirty="0">
                <a:solidFill>
                  <a:schemeClr val="bg1"/>
                </a:solidFill>
                <a:latin typeface="AA Zuehlke" pitchFamily="2" charset="0"/>
              </a:rPr>
              <a:t>? </a:t>
            </a:r>
          </a:p>
        </p:txBody>
      </p:sp>
      <p:sp>
        <p:nvSpPr>
          <p:cNvPr id="12" name="TextBox 11"/>
          <p:cNvSpPr txBox="1"/>
          <p:nvPr/>
        </p:nvSpPr>
        <p:spPr>
          <a:xfrm rot="20312170">
            <a:off x="5696626" y="5012519"/>
            <a:ext cx="1659592" cy="430887"/>
          </a:xfrm>
          <a:prstGeom prst="rect">
            <a:avLst/>
          </a:prstGeom>
          <a:solidFill>
            <a:srgbClr val="7030A0">
              <a:alpha val="9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2200" dirty="0">
                <a:solidFill>
                  <a:schemeClr val="bg1"/>
                </a:solidFill>
                <a:latin typeface="AA Zuehlke" pitchFamily="2" charset="0"/>
              </a:rPr>
              <a:t>Termination?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30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all about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transforming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reducing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Functional programming concepts focus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expressing and composing value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encapsulating side effect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Functional Programming in 1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3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BRAND" val="0"/>
  <p:tag name="LANGUAGE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1191</Words>
  <Application>Microsoft Office PowerPoint</Application>
  <PresentationFormat>Widescreen</PresentationFormat>
  <Paragraphs>248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Cambria Math</vt:lpstr>
      <vt:lpstr>AA Zuehlke</vt:lpstr>
      <vt:lpstr>Arial</vt:lpstr>
      <vt:lpstr>Symbol</vt:lpstr>
      <vt:lpstr>Wingdings</vt:lpstr>
      <vt:lpstr>Zuehlke</vt:lpstr>
      <vt:lpstr>Functional Design Patterns for OO Practitioners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The Option/Optional/Maybe Type</vt:lpstr>
      <vt:lpstr>The Option/Optional/Maybe Type</vt:lpstr>
      <vt:lpstr>The Option/Optional/Maybe Type</vt:lpstr>
      <vt:lpstr>The Try Type</vt:lpstr>
      <vt:lpstr>Composable Future</vt:lpstr>
      <vt:lpstr>Higher-Order Functions</vt:lpstr>
      <vt:lpstr>Outcomes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Practitioners</dc:title>
  <dc:creator>Colombo, Ivo</dc:creator>
  <cp:lastModifiedBy>Colombo, Ivo</cp:lastModifiedBy>
  <cp:revision>70</cp:revision>
  <dcterms:created xsi:type="dcterms:W3CDTF">2015-09-14T13:22:26Z</dcterms:created>
  <dcterms:modified xsi:type="dcterms:W3CDTF">2015-09-17T12:49:07Z</dcterms:modified>
</cp:coreProperties>
</file>