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69" r:id="rId5"/>
    <p:sldId id="259" r:id="rId6"/>
    <p:sldId id="260" r:id="rId7"/>
    <p:sldId id="266" r:id="rId8"/>
    <p:sldId id="267" r:id="rId9"/>
    <p:sldId id="268" r:id="rId10"/>
    <p:sldId id="277" r:id="rId11"/>
    <p:sldId id="280" r:id="rId12"/>
    <p:sldId id="278" r:id="rId13"/>
    <p:sldId id="279" r:id="rId14"/>
    <p:sldId id="275" r:id="rId15"/>
    <p:sldId id="282" r:id="rId16"/>
    <p:sldId id="270" r:id="rId17"/>
    <p:sldId id="274" r:id="rId18"/>
    <p:sldId id="272" r:id="rId19"/>
    <p:sldId id="273" r:id="rId20"/>
    <p:sldId id="276" r:id="rId21"/>
    <p:sldId id="281" r:id="rId22"/>
    <p:sldId id="283" r:id="rId23"/>
    <p:sldId id="265" r:id="rId24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AA Zuehlke" panose="02000503060000020004" pitchFamily="2" charset="0"/>
      <p:regular r:id="rId31"/>
      <p:italic r:id="rId32"/>
    </p:embeddedFont>
  </p:embeddedFontLst>
  <p:custDataLst>
    <p:tags r:id="rId3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23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594" y="108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17.09.2015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9/17/2015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D1A2854-0CE5-4335-919F-D69751835E8D}" type="slidenum">
              <a:rPr smtClean="0"/>
              <a:pPr/>
              <a:t>‹#›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E303F8DB-41B3-479C-AF9C-BDF59BC241DC}" type="slidenum">
              <a:rPr smtClean="0"/>
              <a:pPr/>
              <a:t>‹#›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A9F383E3-7DC1-43C3-AC10-C194B89E755E}" type="slidenum">
              <a:rPr smtClean="0"/>
              <a:pPr/>
              <a:t>‹#›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FD9F57AA-893A-40F9-835B-EACC06EFED7E}" type="slidenum">
              <a:rPr smtClean="0"/>
              <a:pPr/>
              <a:t>‹#›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6022496C-B864-4769-87DF-5AC538E6A595}" type="slidenum">
              <a:rPr smtClean="0"/>
              <a:pPr/>
              <a:t>‹#›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D9C5AB5A-8099-405D-ABD7-CC037C7175FA}" type="slidenum">
              <a:rPr smtClean="0"/>
              <a:pPr/>
              <a:t>‹#›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E55CE28B-A6F1-486C-BB18-9189FAE3EFC5}" type="slidenum">
              <a:rPr smtClean="0"/>
              <a:pPr/>
              <a:t>‹#›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EF701CF1-0747-4CC5-A924-8878E8387893}" type="slidenum">
              <a:rPr smtClean="0"/>
              <a:pPr/>
              <a:t>‹#›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A58681A4-C188-43D5-8507-698AA10F0E06}" type="slidenum">
              <a:rPr smtClean="0"/>
              <a:pPr/>
              <a:t>‹#›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D40F2D72-84D4-452F-8904-CF5C021544D7}" type="slidenum">
              <a:rPr smtClean="0"/>
              <a:pPr/>
              <a:t>‹#›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D3CE911D-E769-4ED3-9080-B4DD72C06BAA}" type="slidenum">
              <a:rPr smtClean="0"/>
              <a:pPr/>
              <a:t>‹#›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234DA836-A9B1-4320-B484-D0E3504E3200}" type="slidenum">
              <a:rPr smtClean="0"/>
              <a:pPr/>
              <a:t>‹#›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Functional Design Patterns for OO Practicioners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FD6F66E-09E2-4ABD-A4D5-C264E579CEC9}" type="slidenum">
              <a:rPr lang="de-CH" smtClean="0"/>
              <a:t>1</a:t>
            </a:fld>
            <a:r>
              <a:rPr lang="de-CH" smtClean="0"/>
              <a:t> of 23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 November 2014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Rezepte aus der funktionalen Programmierung | </a:t>
            </a:r>
            <a:r>
              <a:rPr lang="de-CH" dirty="0" err="1" smtClean="0"/>
              <a:t>ico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B38131-DE43-4E9D-9010-94D7FE2B4613}" type="slidenum">
              <a:rPr lang="de-CH" smtClean="0"/>
              <a:t>10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76342" y="4361082"/>
            <a:ext cx="7984368" cy="15594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6342" y="1857089"/>
            <a:ext cx="7984368" cy="4277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6342" y="2650146"/>
            <a:ext cx="7984368" cy="15594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42" y="1484784"/>
            <a:ext cx="7984368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b="1" dirty="0" err="1"/>
              <a:t>Lenses</a:t>
            </a:r>
            <a:r>
              <a:rPr lang="de-CH" b="1" dirty="0"/>
              <a:t> </a:t>
            </a:r>
            <a:r>
              <a:rPr lang="de-CH" b="1" dirty="0" err="1"/>
              <a:t>to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</a:t>
            </a:r>
            <a:r>
              <a:rPr lang="de-CH" b="1" dirty="0" err="1"/>
              <a:t>rescue</a:t>
            </a:r>
            <a:r>
              <a:rPr lang="de-CH" b="1" dirty="0"/>
              <a:t>!</a:t>
            </a:r>
          </a:p>
          <a:p>
            <a:pPr marL="177800">
              <a:spcBef>
                <a:spcPts val="1200"/>
              </a:spcBef>
            </a:pPr>
            <a:r>
              <a:rPr lang="de-CH" b="1" dirty="0" err="1"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de-CH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b="1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CH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Lens[O,V](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: O =&gt; V,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: (O,V) =&gt; O)</a:t>
            </a:r>
          </a:p>
          <a:p>
            <a:pPr marL="177800">
              <a:spcBef>
                <a:spcPts val="1200"/>
              </a:spcBef>
            </a:pPr>
            <a:endParaRPr lang="de-CH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streetLens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= Lens[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Address,String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address.street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street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address.copy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street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street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>
              <a:spcBef>
                <a:spcPts val="1200"/>
              </a:spcBef>
            </a:pPr>
            <a:endParaRPr lang="de-CH" sz="400" dirty="0"/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de-CH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addressLens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= Lens[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Contact,Address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contact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contact.address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contact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contact.copy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719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79816" y="5799293"/>
            <a:ext cx="7984368" cy="4277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9816" y="2225965"/>
            <a:ext cx="7984368" cy="3412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9816" y="3705278"/>
            <a:ext cx="7984368" cy="4277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9816" y="4070601"/>
            <a:ext cx="7984368" cy="11406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000" b="1" dirty="0" err="1" smtClean="0"/>
              <a:t>Compose</a:t>
            </a:r>
            <a:r>
              <a:rPr lang="de-CH" sz="2000" b="1" dirty="0" smtClean="0"/>
              <a:t> </a:t>
            </a:r>
            <a:r>
              <a:rPr lang="de-CH" sz="2000" b="1" dirty="0" err="1" smtClean="0"/>
              <a:t>and</a:t>
            </a:r>
            <a:r>
              <a:rPr lang="de-CH" sz="2000" b="1" dirty="0" smtClean="0"/>
              <a:t> </a:t>
            </a:r>
            <a:r>
              <a:rPr lang="de-CH" sz="2000" b="1" dirty="0" err="1" smtClean="0"/>
              <a:t>conquer</a:t>
            </a:r>
            <a:endParaRPr lang="de-CH" sz="2000" b="1" dirty="0"/>
          </a:p>
          <a:p>
            <a:pPr marL="177800">
              <a:spcBef>
                <a:spcPts val="1200"/>
              </a:spcBef>
              <a:tabLst>
                <a:tab pos="541338" algn="l"/>
              </a:tabLst>
            </a:pPr>
            <a:r>
              <a:rPr lang="de-CH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compose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Outer,Inner,Value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CH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</a:t>
            </a:r>
            <a:r>
              <a:rPr lang="de-CH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Lens[</a:t>
            </a:r>
            <a:r>
              <a:rPr lang="de-CH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Outer,Inner</a:t>
            </a:r>
            <a:r>
              <a:rPr lang="de-CH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CH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innerLens</a:t>
            </a:r>
            <a:r>
              <a:rPr lang="de-CH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Lens[</a:t>
            </a:r>
            <a:r>
              <a:rPr lang="de-CH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Inner,Value</a:t>
            </a:r>
            <a:r>
              <a:rPr lang="de-CH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Lens[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Outer,Value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Lens(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de-CH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innerLens.get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outerLens.get</a:t>
            </a:r>
            <a:r>
              <a:rPr lang="de-CH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de-CH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CH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de-CH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outerLens.set</a:t>
            </a:r>
            <a:r>
              <a:rPr lang="de-CH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de-CH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CH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innerLens.set</a:t>
            </a:r>
            <a:r>
              <a:rPr lang="de-CH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outerLens.get</a:t>
            </a:r>
            <a:r>
              <a:rPr lang="de-CH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de-CH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CH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CH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CH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>
              <a:spcBef>
                <a:spcPts val="0"/>
              </a:spcBef>
              <a:tabLst>
                <a:tab pos="541338" algn="l"/>
              </a:tabLst>
            </a:pPr>
            <a:endParaRPr lang="de-CH" sz="10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1200"/>
              </a:spcBef>
            </a:pPr>
            <a:r>
              <a:rPr lang="de-CH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de-CH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CH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Lens[O,V](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O =&gt; V, 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(O,V) =&gt; O)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 November 2014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Rezepte aus der funktionalen Programmierung | </a:t>
            </a:r>
            <a:r>
              <a:rPr lang="de-CH" dirty="0" err="1" smtClean="0"/>
              <a:t>ico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8815E32-B0BC-4CA8-9733-E1706CF4E3DF}" type="slidenum">
              <a:rPr lang="de-CH" smtClean="0"/>
              <a:t>11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/>
          <a:p>
            <a:r>
              <a:rPr lang="en-GB" dirty="0"/>
              <a:t>Modify nested immutable objects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60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79816" y="2217087"/>
            <a:ext cx="7984368" cy="37070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000" b="1" dirty="0" err="1"/>
              <a:t>Compose</a:t>
            </a:r>
            <a:r>
              <a:rPr lang="de-CH" sz="2000" b="1" dirty="0"/>
              <a:t> </a:t>
            </a:r>
            <a:r>
              <a:rPr lang="de-CH" sz="2000" b="1" dirty="0" err="1"/>
              <a:t>and</a:t>
            </a:r>
            <a:r>
              <a:rPr lang="de-CH" sz="2000" b="1" dirty="0"/>
              <a:t> </a:t>
            </a:r>
            <a:r>
              <a:rPr lang="de-CH" sz="2000" b="1" dirty="0" err="1"/>
              <a:t>conquer</a:t>
            </a:r>
            <a:endParaRPr lang="de-CH" sz="2000" b="1" dirty="0"/>
          </a:p>
          <a:p>
            <a:pPr marL="177800">
              <a:spcBef>
                <a:spcPts val="1200"/>
              </a:spcBef>
              <a:tabLst>
                <a:tab pos="541338" algn="l"/>
              </a:tabLst>
            </a:pP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customerStreetLens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compose(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contactLens,compose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addressLens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streetLens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customerStreetLens.get</a:t>
            </a: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zuehlke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res0</a:t>
            </a: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: String = Wiesenstrasse 10a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endParaRPr lang="de-CH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customerStreetLens.set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zuehlke</a:t>
            </a: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de-CH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Zühlkestrasse</a:t>
            </a: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&gt;&gt; res1: Customer = 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Customer(SME, 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Contact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Zühlke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Engineering 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AG, 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Zühlkestrasse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8952 </a:t>
            </a: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Schlieren)))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 November 2014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Rezepte aus der funktionalen Programmierung | </a:t>
            </a:r>
            <a:r>
              <a:rPr lang="de-CH" dirty="0" err="1" smtClean="0"/>
              <a:t>ico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DD2A1F7-B9FF-4D88-A910-F96A6F6561E8}" type="slidenum">
              <a:rPr lang="de-CH" smtClean="0"/>
              <a:t>12</a:t>
            </a:fld>
            <a:r>
              <a:rPr lang="de-CH" smtClean="0"/>
              <a:t> of 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88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79816" y="2217087"/>
            <a:ext cx="7984368" cy="16396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000" b="1" dirty="0" smtClean="0"/>
              <a:t>Libraries</a:t>
            </a:r>
            <a:endParaRPr lang="de-CH" sz="2000" b="1" dirty="0"/>
          </a:p>
          <a:p>
            <a:pPr marL="177800">
              <a:spcBef>
                <a:spcPts val="1200"/>
              </a:spcBef>
              <a:tabLst>
                <a:tab pos="541338" algn="l"/>
              </a:tabLst>
            </a:pPr>
            <a:r>
              <a:rPr lang="de-CH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de-CH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rillit.Lenser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shapeless.Lens</a:t>
            </a:r>
            <a:endParaRPr lang="de-CH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endParaRPr 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customerStreetLens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Lenser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[Customer].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contact.address.street</a:t>
            </a:r>
            <a:endParaRPr lang="de-CH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 November 2014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Rezepte aus der funktionalen Programmierung | </a:t>
            </a:r>
            <a:r>
              <a:rPr lang="de-CH" dirty="0" err="1" smtClean="0"/>
              <a:t>ico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A326337-BC78-4F96-B382-FCC14968D14D}" type="slidenum">
              <a:rPr lang="de-CH" smtClean="0"/>
              <a:t>13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</p:spTree>
    <p:extLst>
      <p:ext uri="{BB962C8B-B14F-4D97-AF65-F5344CB8AC3E}">
        <p14:creationId xmlns:p14="http://schemas.microsoft.com/office/powerpoint/2010/main" val="41633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Immutability is </a:t>
            </a:r>
            <a:r>
              <a:rPr lang="en-GB" dirty="0" smtClean="0"/>
              <a:t>a </a:t>
            </a:r>
            <a:r>
              <a:rPr lang="en-GB" dirty="0" smtClean="0"/>
              <a:t>generally desirable feature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Write new code or refactor existing code always with immutability in mind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Default to immutability. Switch to mutable data structures for specific purposes only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Patterns like lenses can mitigate the added complexity when dealing with destructive updates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Outcomes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9E34D84-74FB-4CF0-A9CE-AF4C499AB58D}" type="slidenum">
              <a:rPr lang="de-CH" smtClean="0"/>
              <a:t>14</a:t>
            </a:fld>
            <a:r>
              <a:rPr lang="de-CH" smtClean="0"/>
              <a:t> of 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22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548E53B-8088-4DA1-A102-B5570BBE6519}" type="slidenum">
              <a:rPr lang="de-CH" smtClean="0"/>
              <a:t>15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926755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function, where the return value is only determined by the input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function without side </a:t>
            </a:r>
            <a:r>
              <a:rPr lang="en-GB" dirty="0" smtClean="0"/>
              <a:t>effects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I/O, logging, external system calls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pure function cannot depend on hidden state or value or </a:t>
            </a:r>
            <a:r>
              <a:rPr lang="en-GB" dirty="0" smtClean="0"/>
              <a:t>I/O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An invocation of a pure function can always be replaced with its return value</a:t>
            </a:r>
          </a:p>
          <a:p>
            <a:endParaRPr lang="en-GB" dirty="0" smtClean="0"/>
          </a:p>
          <a:p>
            <a:r>
              <a:rPr lang="en-GB" dirty="0" smtClean="0"/>
              <a:t>An indicator for impure functions is the void / Unit return type.</a:t>
            </a:r>
            <a:endParaRPr lang="en-GB" dirty="0" smtClean="0"/>
          </a:p>
          <a:p>
            <a:pPr lvl="1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C4D1D0C-8CAA-4B5E-B8A3-AD9C15CF4B45}" type="slidenum">
              <a:rPr lang="de-CH" smtClean="0"/>
              <a:t>16</a:t>
            </a:fld>
            <a:r>
              <a:rPr lang="de-CH" smtClean="0"/>
              <a:t> of 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0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An expression is referentially transparent if it can be replaced with its value without changing the behaviour of a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Usually referential transparency is broken by side effects or dependency on global or hidden state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Referential Transparency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BD84473-02DA-45AB-91B5-7F2BCD64D4C2}" type="slidenum">
              <a:rPr lang="de-CH" smtClean="0"/>
              <a:t>17</a:t>
            </a:fld>
            <a:r>
              <a:rPr lang="de-CH" smtClean="0"/>
              <a:t> of 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54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Go </a:t>
            </a:r>
            <a:r>
              <a:rPr lang="en-GB" dirty="0"/>
              <a:t>hand in hand with immutable </a:t>
            </a:r>
            <a:r>
              <a:rPr lang="en-GB" dirty="0" smtClean="0"/>
              <a:t>values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Functions are easier to test and verify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Can simplify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Simplifies </a:t>
            </a:r>
            <a:r>
              <a:rPr lang="en-GB" dirty="0" smtClean="0"/>
              <a:t>concurrency, calls </a:t>
            </a:r>
            <a:r>
              <a:rPr lang="en-GB" dirty="0" smtClean="0"/>
              <a:t>to pure functions can be parallelized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Caching: Since the result for a given input is always the same, it only needs to be computed once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Lazyness</a:t>
            </a:r>
            <a:r>
              <a:rPr lang="en-GB" dirty="0" smtClean="0"/>
              <a:t>: Since the function does not cause any side effects, we can postpone computation until we actually need the 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Benefits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32166D4-3045-4816-B2EB-3F88DB9FD1B2}" type="slidenum">
              <a:rPr lang="de-CH" smtClean="0"/>
              <a:t>18</a:t>
            </a:fld>
            <a:r>
              <a:rPr lang="de-CH" smtClean="0"/>
              <a:t> of 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922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Obviously, there will be functions with side effects (I/O, global state, user input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idea is to refactor as many of your functions into pure functions as possible and wrap them into a shell, which handles side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Keep a “healthy balance” between pure and impure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But how do I get there?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ECDF111-C09B-48AD-8D47-9CE7807D0762}" type="slidenum">
              <a:rPr lang="de-CH" smtClean="0"/>
              <a:t>19</a:t>
            </a:fld>
            <a:r>
              <a:rPr lang="de-CH" smtClean="0"/>
              <a:t> of 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65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Immutability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19A7991-82A7-420E-9D1F-8DAC2FE71EDA}" type="slidenum">
              <a:rPr lang="de-CH" smtClean="0"/>
              <a:t>2</a:t>
            </a:fld>
            <a:r>
              <a:rPr lang="de-CH" smtClean="0"/>
              <a:t> of 23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41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Example: Buy coffee!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14390932-6F66-4317-8C7B-EC9B4075AEE5}" type="slidenum">
              <a:rPr lang="de-CH" smtClean="0"/>
              <a:t>20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3707904" y="2492896"/>
            <a:ext cx="1728192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err="1" smtClean="0">
                <a:latin typeface="AA Zuehlke" pitchFamily="2" charset="0"/>
              </a:rPr>
              <a:t>buyCoffee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2267744" y="2765548"/>
            <a:ext cx="1440160" cy="1538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36096" y="2780928"/>
            <a:ext cx="1440160" cy="1538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</p:cNvCxnSpPr>
          <p:nvPr/>
        </p:nvCxnSpPr>
        <p:spPr>
          <a:xfrm>
            <a:off x="4572000" y="3068960"/>
            <a:ext cx="0" cy="108012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85591" y="2276872"/>
            <a:ext cx="1594321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err="1" smtClean="0">
                <a:latin typeface="AA Zuehlke" pitchFamily="2" charset="0"/>
              </a:rPr>
              <a:t>CreditCard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8184" y="2276872"/>
            <a:ext cx="1021556" cy="3086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Cup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716016" y="3645024"/>
            <a:ext cx="1296144" cy="0"/>
          </a:xfrm>
          <a:prstGeom prst="line">
            <a:avLst/>
          </a:prstGeom>
          <a:ln w="254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12160" y="3429000"/>
            <a:ext cx="1459645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solidFill>
                  <a:srgbClr val="C00000"/>
                </a:solidFill>
                <a:latin typeface="AA Zuehlke" pitchFamily="2" charset="0"/>
              </a:rPr>
              <a:t>side effect!</a:t>
            </a:r>
            <a:endParaRPr lang="en-GB" sz="2200" dirty="0" smtClean="0">
              <a:solidFill>
                <a:srgbClr val="C00000"/>
              </a:solidFill>
              <a:latin typeface="AA Zuehlke" pitchFamily="2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707904" y="4221088"/>
            <a:ext cx="1728192" cy="100811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err="1">
                <a:latin typeface="AA Zuehlke" pitchFamily="2" charset="0"/>
              </a:rPr>
              <a:t>CreditCard</a:t>
            </a:r>
            <a:r>
              <a:rPr lang="en-GB" sz="2200" dirty="0">
                <a:latin typeface="AA Zuehlke" pitchFamily="2" charset="0"/>
              </a:rPr>
              <a:t> Transaction Backend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99893" y="3392997"/>
            <a:ext cx="93610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charge</a:t>
            </a:r>
            <a:endParaRPr lang="en-GB" sz="2200" dirty="0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2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Example: Buy coffee!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34067" y="2479085"/>
            <a:ext cx="1728192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err="1" smtClean="0">
                <a:latin typeface="AA Zuehlke" pitchFamily="2" charset="0"/>
              </a:rPr>
              <a:t>buyCoffee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1193907" y="2751737"/>
            <a:ext cx="1440160" cy="1538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362259" y="2119045"/>
            <a:ext cx="1440160" cy="64807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11754" y="2263061"/>
            <a:ext cx="1594321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err="1" smtClean="0">
                <a:latin typeface="AA Zuehlke" pitchFamily="2" charset="0"/>
              </a:rPr>
              <a:t>CreditCard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26708" y="1916832"/>
            <a:ext cx="1021556" cy="3086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Cup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9DFA71-B7EF-4F97-9340-429D5AE50F74}" type="slidenum">
              <a:rPr lang="de-CH" smtClean="0"/>
              <a:t>21</a:t>
            </a:fld>
            <a:r>
              <a:rPr lang="de-CH" smtClean="0"/>
              <a:t> of 23</a:t>
            </a:r>
            <a:endParaRPr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362259" y="2767117"/>
            <a:ext cx="1440160" cy="76832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16539" y="3319419"/>
            <a:ext cx="1021556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Charge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9592" y="3855639"/>
            <a:ext cx="6690461" cy="2452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Side effect encapsulated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A Zuehlke" pitchFamily="2" charset="0"/>
              </a:rPr>
              <a:t>‘</a:t>
            </a:r>
            <a:r>
              <a:rPr lang="en-GB" sz="2200" dirty="0" err="1">
                <a:latin typeface="AA Zuehlke" pitchFamily="2" charset="0"/>
              </a:rPr>
              <a:t>buyCoffee</a:t>
            </a:r>
            <a:r>
              <a:rPr lang="en-GB" sz="2200" dirty="0">
                <a:latin typeface="AA Zuehlke" pitchFamily="2" charset="0"/>
              </a:rPr>
              <a:t>’ is now </a:t>
            </a:r>
            <a:r>
              <a:rPr lang="en-GB" sz="2200" dirty="0" smtClean="0">
                <a:latin typeface="AA Zuehlke" pitchFamily="2" charset="0"/>
              </a:rPr>
              <a:t>pure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Concerns separated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Caller needs to deal with side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Caller can decide to batch / optimize side effects</a:t>
            </a:r>
            <a:endParaRPr lang="en-GB" sz="2200" dirty="0">
              <a:latin typeface="AA Zuehlke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0272" y="2911133"/>
            <a:ext cx="1728192" cy="130995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>
                <a:latin typeface="AA Zuehlke" pitchFamily="2" charset="0"/>
              </a:rPr>
              <a:t>Holds information for the credit card backend, but does not result in a side effect</a:t>
            </a:r>
            <a:endParaRPr lang="en-GB" sz="1600" dirty="0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17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When refactoring existing or writing new code, try to break down your business logic into pure functions and impure ‘shells’ handling the side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Encapsulating side effects and handing them to the caller can help to turn your functions pure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Outcomes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D332BE7-0B41-4A9B-88F3-74C0C887EC52}" type="slidenum">
              <a:rPr lang="de-CH" smtClean="0"/>
              <a:t>22</a:t>
            </a:fld>
            <a:r>
              <a:rPr lang="de-CH" smtClean="0"/>
              <a:t> of 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3494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http://de.slideshare.net/vkostyukov/purely-functional-data-structures-in-scala-26175521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B7AE0A3-971B-4B5C-9854-E13A5925060A}" type="slidenum">
              <a:rPr lang="de-CH" smtClean="0"/>
              <a:t>23</a:t>
            </a:fld>
            <a:r>
              <a:rPr lang="de-CH" smtClean="0"/>
              <a:t> of 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084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Advantages of </a:t>
            </a:r>
            <a:r>
              <a:rPr lang="en-GB" dirty="0"/>
              <a:t>i</a:t>
            </a:r>
            <a:r>
              <a:rPr lang="en-GB" dirty="0" smtClean="0"/>
              <a:t>mmutability: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Makes concurrent programming easier, safer and cleaner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Reduces need for defensive programming 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Representation of value objects (without identity)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Makes it </a:t>
            </a:r>
            <a:r>
              <a:rPr lang="en-GB" dirty="0" smtClean="0"/>
              <a:t>easier to reason about your code</a:t>
            </a:r>
            <a:r>
              <a:rPr lang="en-GB" dirty="0" smtClean="0"/>
              <a:t> </a:t>
            </a:r>
            <a:r>
              <a:rPr lang="en-GB" dirty="0" smtClean="0"/>
              <a:t>(referential transparency)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Disadvantages of immutability: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Manipulation of complex objects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Immutable objects do not support destructive updates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Modifications result in an altered copy of the object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426297-890C-475C-BEFF-763D033F8F1E}" type="slidenum">
              <a:rPr lang="de-CH" smtClean="0"/>
              <a:t>3</a:t>
            </a:fld>
            <a:r>
              <a:rPr lang="de-CH" smtClean="0"/>
              <a:t> of 23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Modifying simple immutable objects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6A05511-B494-4850-9EC2-AADADE68B674}" type="slidenum">
              <a:rPr lang="de-CH" smtClean="0"/>
              <a:t>4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827584" y="1844824"/>
            <a:ext cx="201622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Person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88024" y="1844824"/>
            <a:ext cx="201622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Address</a:t>
            </a:r>
          </a:p>
        </p:txBody>
      </p:sp>
      <p:cxnSp>
        <p:nvCxnSpPr>
          <p:cNvPr id="12" name="Straight Connector 11"/>
          <p:cNvCxnSpPr>
            <a:stCxn id="9" idx="3"/>
            <a:endCxn id="10" idx="1"/>
          </p:cNvCxnSpPr>
          <p:nvPr/>
        </p:nvCxnSpPr>
        <p:spPr>
          <a:xfrm>
            <a:off x="2843808" y="2132856"/>
            <a:ext cx="1944216" cy="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827584" y="2564904"/>
            <a:ext cx="6048672" cy="720080"/>
            <a:chOff x="827584" y="2564904"/>
            <a:chExt cx="6048672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82758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String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String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8802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street: String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city: String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7584" y="2564904"/>
            <a:ext cx="6048672" cy="720080"/>
            <a:chOff x="827584" y="2564904"/>
            <a:chExt cx="6048672" cy="720080"/>
          </a:xfrm>
        </p:grpSpPr>
        <p:sp>
          <p:nvSpPr>
            <p:cNvPr id="17" name="TextBox 16"/>
            <p:cNvSpPr txBox="1"/>
            <p:nvPr/>
          </p:nvSpPr>
          <p:spPr>
            <a:xfrm>
              <a:off x="82758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John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Doe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8802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street: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Wiesenstrasse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10a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city: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Schlieren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7584" y="4365104"/>
            <a:ext cx="2160240" cy="1440160"/>
            <a:chOff x="827584" y="4365104"/>
            <a:chExt cx="2160240" cy="1440160"/>
          </a:xfrm>
        </p:grpSpPr>
        <p:sp>
          <p:nvSpPr>
            <p:cNvPr id="20" name="Rectangle 19"/>
            <p:cNvSpPr/>
            <p:nvPr/>
          </p:nvSpPr>
          <p:spPr>
            <a:xfrm>
              <a:off x="827584" y="4365104"/>
              <a:ext cx="2016224" cy="576064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Person’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99592" y="508518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John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en-GB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Smith</a:t>
              </a:r>
            </a:p>
          </p:txBody>
        </p:sp>
      </p:grpSp>
      <p:cxnSp>
        <p:nvCxnSpPr>
          <p:cNvPr id="27" name="Elbow Connector 26"/>
          <p:cNvCxnSpPr>
            <a:stCxn id="20" idx="3"/>
            <a:endCxn id="10" idx="2"/>
          </p:cNvCxnSpPr>
          <p:nvPr/>
        </p:nvCxnSpPr>
        <p:spPr>
          <a:xfrm flipV="1">
            <a:off x="2843808" y="2420888"/>
            <a:ext cx="2952328" cy="2232248"/>
          </a:xfrm>
          <a:prstGeom prst="bentConnector2">
            <a:avLst/>
          </a:prstGeom>
          <a:ln w="254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835696" y="3054447"/>
            <a:ext cx="2520280" cy="1267675"/>
            <a:chOff x="1835696" y="3054447"/>
            <a:chExt cx="2520280" cy="1267675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35696" y="3054447"/>
              <a:ext cx="0" cy="1094633"/>
            </a:xfrm>
            <a:prstGeom prst="straightConnector1">
              <a:avLst/>
            </a:prstGeom>
            <a:ln w="41275">
              <a:solidFill>
                <a:schemeClr val="accent4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835696" y="3429000"/>
              <a:ext cx="2520280" cy="89312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Person.copy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= “Smith”</a:t>
              </a:r>
            </a:p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4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Scala’s collections come in two (three) flavours: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scala.collection.immutable.Map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strike="sngStrike" dirty="0" err="1" smtClean="0"/>
              <a:t>scala.collection.jcl.Map</a:t>
            </a:r>
            <a:endParaRPr lang="en-GB" strike="sngStrike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scala.collection.mutable.Map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Immutable collections do not support destructive updates</a:t>
            </a:r>
          </a:p>
          <a:p>
            <a:pPr lvl="1" indent="0">
              <a:buNone/>
            </a:pPr>
            <a:endParaRPr lang="en-GB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Operating on immutable </a:t>
            </a:r>
            <a:r>
              <a:rPr lang="en-GB" dirty="0" smtClean="0"/>
              <a:t>collections in Scala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287DDE60-AD49-4C63-903C-939CE5BF5152}" type="slidenum">
              <a:rPr lang="de-CH" smtClean="0"/>
              <a:t>5</a:t>
            </a:fld>
            <a:r>
              <a:rPr lang="de-CH" smtClean="0"/>
              <a:t> of 23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792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Efficient operations on collections by using structural </a:t>
            </a:r>
            <a:r>
              <a:rPr lang="en-GB" dirty="0" smtClean="0"/>
              <a:t>sharing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E62072E-8D24-43E6-BDD5-BD16B5993EFE}" type="slidenum">
              <a:rPr lang="de-CH" smtClean="0"/>
              <a:t>6</a:t>
            </a:fld>
            <a:r>
              <a:rPr lang="de-CH" smtClean="0"/>
              <a:t> of 23</a:t>
            </a:r>
            <a:endParaRPr lang="de-CH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Structural sharing on collections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059832" y="306896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779912" y="306896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20" name="Oval 19"/>
          <p:cNvSpPr/>
          <p:nvPr/>
        </p:nvSpPr>
        <p:spPr>
          <a:xfrm>
            <a:off x="4499992" y="306896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cxnSp>
        <p:nvCxnSpPr>
          <p:cNvPr id="23" name="Straight Arrow Connector 22"/>
          <p:cNvCxnSpPr>
            <a:stCxn id="18" idx="6"/>
          </p:cNvCxnSpPr>
          <p:nvPr/>
        </p:nvCxnSpPr>
        <p:spPr>
          <a:xfrm>
            <a:off x="3491880" y="328498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6"/>
          </p:cNvCxnSpPr>
          <p:nvPr/>
        </p:nvCxnSpPr>
        <p:spPr>
          <a:xfrm>
            <a:off x="4211960" y="328498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771800" y="3714635"/>
            <a:ext cx="943396" cy="36004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Head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779912" y="3717032"/>
            <a:ext cx="2095524" cy="36004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Tail</a:t>
            </a:r>
          </a:p>
        </p:txBody>
      </p:sp>
      <p:cxnSp>
        <p:nvCxnSpPr>
          <p:cNvPr id="31" name="Straight Connector 30"/>
          <p:cNvCxnSpPr>
            <a:stCxn id="18" idx="4"/>
          </p:cNvCxnSpPr>
          <p:nvPr/>
        </p:nvCxnSpPr>
        <p:spPr>
          <a:xfrm>
            <a:off x="3275856" y="3501008"/>
            <a:ext cx="0" cy="213627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220072" y="306896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4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932040" y="328498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3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	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Prepending</a:t>
            </a:r>
            <a:r>
              <a:rPr lang="en-GB" dirty="0" smtClean="0"/>
              <a:t>: Time &amp; Space O(1)	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a = List(1,2,3,4)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b = 0 :: a 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c = 2 :: 3 :: b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Structural sharing on collections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57A0A98-7CCE-401E-B191-ACBA3BAA7B91}" type="slidenum">
              <a:rPr lang="de-CH" smtClean="0"/>
              <a:t>7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16" name="Oval 15"/>
          <p:cNvSpPr/>
          <p:nvPr/>
        </p:nvSpPr>
        <p:spPr>
          <a:xfrm>
            <a:off x="536408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8416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80424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7524328" y="2708920"/>
            <a:ext cx="432048" cy="4320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4</a:t>
            </a:r>
          </a:p>
        </p:txBody>
      </p:sp>
      <p:cxnSp>
        <p:nvCxnSpPr>
          <p:cNvPr id="20" name="Straight Arrow Connector 19"/>
          <p:cNvCxnSpPr>
            <a:stCxn id="16" idx="6"/>
          </p:cNvCxnSpPr>
          <p:nvPr/>
        </p:nvCxnSpPr>
        <p:spPr>
          <a:xfrm>
            <a:off x="579613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6"/>
          </p:cNvCxnSpPr>
          <p:nvPr/>
        </p:nvCxnSpPr>
        <p:spPr>
          <a:xfrm>
            <a:off x="651621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6"/>
            <a:endCxn id="19" idx="2"/>
          </p:cNvCxnSpPr>
          <p:nvPr/>
        </p:nvCxnSpPr>
        <p:spPr>
          <a:xfrm>
            <a:off x="7236296" y="2924944"/>
            <a:ext cx="288032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364088" y="3645024"/>
            <a:ext cx="432048" cy="432048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0</a:t>
            </a:r>
          </a:p>
        </p:txBody>
      </p:sp>
      <p:sp>
        <p:nvSpPr>
          <p:cNvPr id="31" name="Oval 30"/>
          <p:cNvSpPr/>
          <p:nvPr/>
        </p:nvSpPr>
        <p:spPr>
          <a:xfrm>
            <a:off x="5364088" y="4653136"/>
            <a:ext cx="432048" cy="432048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32" name="Oval 31"/>
          <p:cNvSpPr/>
          <p:nvPr/>
        </p:nvSpPr>
        <p:spPr>
          <a:xfrm>
            <a:off x="6084168" y="4653136"/>
            <a:ext cx="432048" cy="432048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cxnSp>
        <p:nvCxnSpPr>
          <p:cNvPr id="33" name="Straight Arrow Connector 32"/>
          <p:cNvCxnSpPr>
            <a:stCxn id="31" idx="6"/>
          </p:cNvCxnSpPr>
          <p:nvPr/>
        </p:nvCxnSpPr>
        <p:spPr>
          <a:xfrm>
            <a:off x="5796136" y="4869160"/>
            <a:ext cx="288032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4" idx="6"/>
            <a:endCxn id="16" idx="2"/>
          </p:cNvCxnSpPr>
          <p:nvPr/>
        </p:nvCxnSpPr>
        <p:spPr>
          <a:xfrm flipH="1" flipV="1">
            <a:off x="5364088" y="2924944"/>
            <a:ext cx="432048" cy="936104"/>
          </a:xfrm>
          <a:prstGeom prst="curvedConnector5">
            <a:avLst>
              <a:gd name="adj1" fmla="val -52911"/>
              <a:gd name="adj2" fmla="val 50000"/>
              <a:gd name="adj3" fmla="val 152911"/>
            </a:avLst>
          </a:prstGeom>
          <a:ln w="25400">
            <a:solidFill>
              <a:srgbClr val="00B0F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32" idx="6"/>
            <a:endCxn id="24" idx="2"/>
          </p:cNvCxnSpPr>
          <p:nvPr/>
        </p:nvCxnSpPr>
        <p:spPr>
          <a:xfrm flipH="1" flipV="1">
            <a:off x="5364088" y="3861048"/>
            <a:ext cx="1152128" cy="1008112"/>
          </a:xfrm>
          <a:prstGeom prst="curvedConnector5">
            <a:avLst>
              <a:gd name="adj1" fmla="val -19842"/>
              <a:gd name="adj2" fmla="val 50000"/>
              <a:gd name="adj3" fmla="val 119842"/>
            </a:avLst>
          </a:prstGeom>
          <a:ln w="25400">
            <a:solidFill>
              <a:schemeClr val="accent3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804248" y="3773314"/>
            <a:ext cx="1893260" cy="72008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Structural Sharing</a:t>
            </a:r>
          </a:p>
        </p:txBody>
      </p:sp>
      <p:cxnSp>
        <p:nvCxnSpPr>
          <p:cNvPr id="41" name="Straight Connector 40"/>
          <p:cNvCxnSpPr>
            <a:stCxn id="39" idx="1"/>
          </p:cNvCxnSpPr>
          <p:nvPr/>
        </p:nvCxnSpPr>
        <p:spPr>
          <a:xfrm flipH="1">
            <a:off x="6156176" y="4133354"/>
            <a:ext cx="648072" cy="23175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86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	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Appending</a:t>
            </a:r>
            <a:r>
              <a:rPr lang="en-GB" dirty="0" smtClean="0"/>
              <a:t>: </a:t>
            </a:r>
            <a:r>
              <a:rPr lang="en-GB" dirty="0"/>
              <a:t>Time &amp; Space </a:t>
            </a:r>
            <a:r>
              <a:rPr lang="en-GB" dirty="0" smtClean="0"/>
              <a:t>O(n)</a:t>
            </a:r>
            <a:r>
              <a:rPr lang="en-GB" dirty="0"/>
              <a:t>	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a = List(1,2,3)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b = a :+ 4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Structural sharing on collections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536408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8416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80424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cxnSp>
        <p:nvCxnSpPr>
          <p:cNvPr id="20" name="Straight Arrow Connector 19"/>
          <p:cNvCxnSpPr>
            <a:stCxn id="16" idx="6"/>
          </p:cNvCxnSpPr>
          <p:nvPr/>
        </p:nvCxnSpPr>
        <p:spPr>
          <a:xfrm>
            <a:off x="579613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6"/>
          </p:cNvCxnSpPr>
          <p:nvPr/>
        </p:nvCxnSpPr>
        <p:spPr>
          <a:xfrm>
            <a:off x="651621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04248" y="3717032"/>
            <a:ext cx="432048" cy="432048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4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7501833-6DB1-4A3D-911E-696873330411}" type="slidenum">
              <a:rPr lang="de-CH" smtClean="0"/>
              <a:t>8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25" name="Oval 24"/>
          <p:cNvSpPr/>
          <p:nvPr/>
        </p:nvSpPr>
        <p:spPr>
          <a:xfrm>
            <a:off x="4644008" y="3717032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364088" y="3717032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6084168" y="3717032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cxnSp>
        <p:nvCxnSpPr>
          <p:cNvPr id="29" name="Straight Arrow Connector 28"/>
          <p:cNvCxnSpPr>
            <a:stCxn id="25" idx="6"/>
          </p:cNvCxnSpPr>
          <p:nvPr/>
        </p:nvCxnSpPr>
        <p:spPr>
          <a:xfrm>
            <a:off x="5076056" y="3933056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6"/>
          </p:cNvCxnSpPr>
          <p:nvPr/>
        </p:nvCxnSpPr>
        <p:spPr>
          <a:xfrm>
            <a:off x="5796136" y="3933056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7" idx="6"/>
            <a:endCxn id="24" idx="2"/>
          </p:cNvCxnSpPr>
          <p:nvPr/>
        </p:nvCxnSpPr>
        <p:spPr>
          <a:xfrm>
            <a:off x="6516216" y="3933056"/>
            <a:ext cx="288032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6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Modify nested immutable objects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5B1FB78-2CB4-4F24-AD58-0DD474E92C01}" type="slidenum">
              <a:rPr lang="de-CH" smtClean="0"/>
              <a:t>9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2339752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Person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920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Contact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64088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Address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91880" y="2420888"/>
            <a:ext cx="3600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1"/>
          </p:cNvCxnSpPr>
          <p:nvPr/>
        </p:nvCxnSpPr>
        <p:spPr>
          <a:xfrm>
            <a:off x="5004048" y="2420888"/>
            <a:ext cx="3600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54474" y="2777174"/>
            <a:ext cx="1737805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street: String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592" y="3645024"/>
            <a:ext cx="7200800" cy="24482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Update </a:t>
            </a:r>
            <a:r>
              <a:rPr lang="en-GB" sz="2200" dirty="0" smtClean="0">
                <a:solidFill>
                  <a:schemeClr val="accent1"/>
                </a:solidFill>
                <a:latin typeface="AA Zuehlke" pitchFamily="2" charset="0"/>
              </a:rPr>
              <a:t>street </a:t>
            </a:r>
            <a:r>
              <a:rPr lang="en-GB" sz="2200" dirty="0" smtClean="0">
                <a:latin typeface="AA Zuehlke" pitchFamily="2" charset="0"/>
              </a:rPr>
              <a:t>with mutable state:</a:t>
            </a:r>
          </a:p>
          <a:p>
            <a:endParaRPr lang="en-GB" sz="2200" dirty="0">
              <a:latin typeface="AA Zuehlke" pitchFamily="2" charset="0"/>
            </a:endParaRPr>
          </a:p>
          <a:p>
            <a:r>
              <a:rPr lang="en-GB" sz="2200" dirty="0" err="1" smtClean="0">
                <a:latin typeface="AA Zuehlke" pitchFamily="2" charset="0"/>
              </a:rPr>
              <a:t>person.contact.address.street</a:t>
            </a:r>
            <a:r>
              <a:rPr lang="en-GB" sz="2200" dirty="0" smtClean="0">
                <a:latin typeface="AA Zuehlke" pitchFamily="2" charset="0"/>
              </a:rPr>
              <a:t> = “</a:t>
            </a:r>
            <a:r>
              <a:rPr lang="en-GB" sz="2200" dirty="0" err="1" smtClean="0">
                <a:latin typeface="AA Zuehlke" pitchFamily="2" charset="0"/>
              </a:rPr>
              <a:t>Wiesenstrasse</a:t>
            </a:r>
            <a:r>
              <a:rPr lang="en-GB" sz="2200" dirty="0" smtClean="0">
                <a:latin typeface="AA Zuehlke" pitchFamily="2" charset="0"/>
              </a:rPr>
              <a:t>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9592" y="3645024"/>
            <a:ext cx="7200800" cy="2808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Update </a:t>
            </a:r>
            <a:r>
              <a:rPr lang="en-GB" sz="2200" dirty="0" smtClean="0">
                <a:solidFill>
                  <a:schemeClr val="accent1"/>
                </a:solidFill>
                <a:latin typeface="AA Zuehlke" pitchFamily="2" charset="0"/>
              </a:rPr>
              <a:t>street </a:t>
            </a:r>
            <a:r>
              <a:rPr lang="en-GB" sz="2200" dirty="0" smtClean="0">
                <a:latin typeface="AA Zuehlke" pitchFamily="2" charset="0"/>
              </a:rPr>
              <a:t>with immutable state:</a:t>
            </a:r>
          </a:p>
          <a:p>
            <a:endParaRPr lang="en-GB" sz="2200" dirty="0" smtClean="0">
              <a:latin typeface="AA Zuehlke" pitchFamily="2" charset="0"/>
            </a:endParaRPr>
          </a:p>
          <a:p>
            <a:r>
              <a:rPr lang="en-GB" sz="2200" dirty="0" err="1" smtClean="0">
                <a:latin typeface="AA Zuehlke" pitchFamily="2" charset="0"/>
              </a:rPr>
              <a:t>person.copy</a:t>
            </a:r>
            <a:r>
              <a:rPr lang="en-GB" sz="2200" dirty="0" smtClean="0">
                <a:latin typeface="AA Zuehlke" pitchFamily="2" charset="0"/>
              </a:rPr>
              <a:t>(</a:t>
            </a:r>
          </a:p>
          <a:p>
            <a:r>
              <a:rPr lang="en-GB" sz="2200" dirty="0">
                <a:latin typeface="AA Zuehlke" pitchFamily="2" charset="0"/>
              </a:rPr>
              <a:t> </a:t>
            </a:r>
            <a:r>
              <a:rPr lang="en-GB" sz="2200" dirty="0" smtClean="0">
                <a:latin typeface="AA Zuehlke" pitchFamily="2" charset="0"/>
              </a:rPr>
              <a:t> contact = </a:t>
            </a:r>
            <a:r>
              <a:rPr lang="en-GB" sz="2200" dirty="0" err="1" smtClean="0">
                <a:latin typeface="AA Zuehlke" pitchFamily="2" charset="0"/>
              </a:rPr>
              <a:t>person.contact.copy</a:t>
            </a:r>
            <a:r>
              <a:rPr lang="en-GB" sz="2200" dirty="0" smtClean="0">
                <a:latin typeface="AA Zuehlke" pitchFamily="2" charset="0"/>
              </a:rPr>
              <a:t>( </a:t>
            </a:r>
          </a:p>
          <a:p>
            <a:r>
              <a:rPr lang="en-GB" sz="2200" dirty="0" smtClean="0">
                <a:latin typeface="AA Zuehlke" pitchFamily="2" charset="0"/>
              </a:rPr>
              <a:t>    address = </a:t>
            </a:r>
            <a:r>
              <a:rPr lang="en-GB" sz="2200" dirty="0" err="1" smtClean="0">
                <a:latin typeface="AA Zuehlke" pitchFamily="2" charset="0"/>
              </a:rPr>
              <a:t>person.contact.address.copy</a:t>
            </a:r>
            <a:r>
              <a:rPr lang="en-GB" sz="2200" dirty="0" smtClean="0">
                <a:latin typeface="AA Zuehlke" pitchFamily="2" charset="0"/>
              </a:rPr>
              <a:t>( </a:t>
            </a:r>
          </a:p>
          <a:p>
            <a:r>
              <a:rPr lang="en-GB" sz="2200" dirty="0">
                <a:latin typeface="AA Zuehlke" pitchFamily="2" charset="0"/>
              </a:rPr>
              <a:t> </a:t>
            </a:r>
            <a:r>
              <a:rPr lang="en-GB" sz="2200" dirty="0" smtClean="0">
                <a:latin typeface="AA Zuehlke" pitchFamily="2" charset="0"/>
              </a:rPr>
              <a:t>     street = “</a:t>
            </a:r>
            <a:r>
              <a:rPr lang="en-GB" sz="2200" dirty="0" err="1" smtClean="0">
                <a:latin typeface="AA Zuehlke" pitchFamily="2" charset="0"/>
              </a:rPr>
              <a:t>Wiesenstrasse</a:t>
            </a:r>
            <a:r>
              <a:rPr lang="en-GB" sz="2200" dirty="0" smtClean="0">
                <a:latin typeface="AA Zuehlke" pitchFamily="2" charset="0"/>
              </a:rPr>
              <a:t>”</a:t>
            </a:r>
          </a:p>
          <a:p>
            <a:r>
              <a:rPr lang="en-GB" sz="2200" dirty="0" smtClean="0">
                <a:latin typeface="AA Zuehlke" pitchFamily="2" charset="0"/>
              </a:rPr>
              <a:t>)))</a:t>
            </a:r>
            <a:endParaRPr lang="en-GB" sz="2200" dirty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LANGUAGE" val="2057"/>
  <p:tag name="AUTHOR" val="Hendrik Schöneberg"/>
  <p:tag name="BRAND" val="0"/>
  <p:tag name="PAGEOFPAGE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1104</Words>
  <Application>Microsoft Office PowerPoint</Application>
  <PresentationFormat>On-screen Show (4:3)</PresentationFormat>
  <Paragraphs>274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Consolas</vt:lpstr>
      <vt:lpstr>Arial</vt:lpstr>
      <vt:lpstr>AA Zuehlke</vt:lpstr>
      <vt:lpstr>Zuehlke</vt:lpstr>
      <vt:lpstr>Functional Design Patterns for OO Practicioners</vt:lpstr>
      <vt:lpstr>Immutability</vt:lpstr>
      <vt:lpstr>Immutability</vt:lpstr>
      <vt:lpstr>Immutability</vt:lpstr>
      <vt:lpstr>Immutability</vt:lpstr>
      <vt:lpstr>Immutability</vt:lpstr>
      <vt:lpstr>Immutability</vt:lpstr>
      <vt:lpstr>Immutability</vt:lpstr>
      <vt:lpstr>Immutability</vt:lpstr>
      <vt:lpstr>Lenses</vt:lpstr>
      <vt:lpstr>Lenses</vt:lpstr>
      <vt:lpstr>Lenses</vt:lpstr>
      <vt:lpstr>Lenses</vt:lpstr>
      <vt:lpstr>Immutability</vt:lpstr>
      <vt:lpstr>Pure Functions</vt:lpstr>
      <vt:lpstr>Pure Functions</vt:lpstr>
      <vt:lpstr>Pure Functions</vt:lpstr>
      <vt:lpstr>Pure Functions</vt:lpstr>
      <vt:lpstr>Pure Functions</vt:lpstr>
      <vt:lpstr>Pure Functions</vt:lpstr>
      <vt:lpstr>Pure Functions</vt:lpstr>
      <vt:lpstr>Pure Functions</vt:lpstr>
      <vt:lpstr>Sources</vt:lpstr>
    </vt:vector>
  </TitlesOfParts>
  <Company>Zühlke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Design Patterns for OO Practicioners</dc:title>
  <dc:creator>hesc</dc:creator>
  <cp:lastModifiedBy>Schoeneberg, Hendrik</cp:lastModifiedBy>
  <cp:revision>70</cp:revision>
  <dcterms:created xsi:type="dcterms:W3CDTF">2015-09-14T07:11:41Z</dcterms:created>
  <dcterms:modified xsi:type="dcterms:W3CDTF">2015-09-18T10:23:34Z</dcterms:modified>
</cp:coreProperties>
</file>