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8" r:id="rId4"/>
    <p:sldId id="281" r:id="rId5"/>
    <p:sldId id="274" r:id="rId6"/>
    <p:sldId id="266" r:id="rId7"/>
    <p:sldId id="269" r:id="rId8"/>
    <p:sldId id="257" r:id="rId9"/>
    <p:sldId id="279" r:id="rId10"/>
    <p:sldId id="264" r:id="rId11"/>
    <p:sldId id="285" r:id="rId12"/>
    <p:sldId id="286" r:id="rId13"/>
    <p:sldId id="280" r:id="rId14"/>
    <p:sldId id="259" r:id="rId15"/>
    <p:sldId id="262" r:id="rId16"/>
    <p:sldId id="282" r:id="rId17"/>
    <p:sldId id="283" r:id="rId18"/>
    <p:sldId id="261" r:id="rId19"/>
    <p:sldId id="284" r:id="rId20"/>
    <p:sldId id="276" r:id="rId21"/>
    <p:sldId id="275" r:id="rId22"/>
  </p:sldIdLst>
  <p:sldSz cx="12192000" cy="6858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AA Zuehlke" panose="02000503060000020004" pitchFamily="2" charset="0"/>
      <p:regular r:id="rId29"/>
      <p:italic r:id="rId30"/>
    </p:embeddedFont>
  </p:embeddedFontLst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>
        <p:scale>
          <a:sx n="125" d="100"/>
          <a:sy n="125" d="100"/>
        </p:scale>
        <p:origin x="90" y="-558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20.09.2015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CFCBBF33-45F9-4667-BAFC-38A30C32EE91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CH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6385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9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2585" y="6673220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Practitioners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9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Folie </a:t>
            </a:r>
            <a:fld id="{F36BD8B8-2ED6-42CC-8B97-5DFC95176EBE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5825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 194"/>
          <p:cNvSpPr/>
          <p:nvPr/>
        </p:nvSpPr>
        <p:spPr>
          <a:xfrm>
            <a:off x="1379692" y="2874651"/>
            <a:ext cx="2853442" cy="5128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r>
              <a:rPr lang="en-US" dirty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baseline="30000" dirty="0"/>
              <a:t>, 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</a:rPr>
              <a:t>Haskell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/ </a:t>
            </a:r>
            <a:r>
              <a:rPr lang="en-US" dirty="0" err="1" smtClean="0"/>
              <a:t>findAll</a:t>
            </a:r>
            <a:r>
              <a:rPr lang="en-US" dirty="0" smtClean="0"/>
              <a:t> 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Groovy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most useful ones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24822" y="2913877"/>
            <a:ext cx="432048" cy="432048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1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1291" y="2913877"/>
            <a:ext cx="432048" cy="432048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77760" y="2913877"/>
            <a:ext cx="432048" cy="432048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54230" y="2913877"/>
            <a:ext cx="432048" cy="432048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856869" y="3129901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33339" y="3129901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09808" y="3129901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424822" y="4005065"/>
            <a:ext cx="432048" cy="432048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7761" y="4005065"/>
            <a:ext cx="432048" cy="432048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cxnSp>
        <p:nvCxnSpPr>
          <p:cNvPr id="40" name="Straight Arrow Connector 39"/>
          <p:cNvCxnSpPr>
            <a:endCxn id="37" idx="1"/>
          </p:cNvCxnSpPr>
          <p:nvPr/>
        </p:nvCxnSpPr>
        <p:spPr>
          <a:xfrm>
            <a:off x="1856870" y="4221089"/>
            <a:ext cx="1120891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2614041">
            <a:off x="3214369" y="2914731"/>
            <a:ext cx="1463190" cy="1643957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28085" y="3432445"/>
            <a:ext cx="4004219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filter(</a:t>
            </a:r>
            <a:r>
              <a:rPr lang="en-US" sz="2200" dirty="0" smtClean="0">
                <a:latin typeface="AA Zuehlke" pitchFamily="2" charset="0"/>
              </a:rPr>
              <a:t>         .rating &gt; </a:t>
            </a:r>
            <a:r>
              <a:rPr lang="en-US" sz="2200" dirty="0" err="1" smtClean="0">
                <a:latin typeface="AA Zuehlke" pitchFamily="2" charset="0"/>
              </a:rPr>
              <a:t>item.rating</a:t>
            </a:r>
            <a:r>
              <a:rPr lang="en-US" sz="2200" dirty="0" smtClean="0">
                <a:latin typeface="AA Zuehlke" pitchFamily="2" charset="0"/>
              </a:rPr>
              <a:t> </a:t>
            </a:r>
            <a:r>
              <a:rPr lang="en-US" sz="2200" dirty="0" smtClean="0">
                <a:latin typeface="AA Zuehlke" pitchFamily="2" charset="0"/>
              </a:rPr>
              <a:t>)</a:t>
            </a:r>
            <a:endParaRPr lang="en-US" sz="2200" dirty="0" smtClean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271464" y="3343387"/>
            <a:ext cx="738763" cy="633531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true</a:t>
              </a:r>
              <a:endParaRPr lang="en-US" dirty="0" smtClean="0">
                <a:latin typeface="AA Zuehlke" pitchFamily="2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46299" y="3343602"/>
            <a:ext cx="738763" cy="619925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true</a:t>
              </a:r>
              <a:endParaRPr lang="en-US" dirty="0" smtClean="0"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4768" y="3343602"/>
            <a:ext cx="738763" cy="619925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false</a:t>
              </a:r>
              <a:endParaRPr lang="en-US" dirty="0" smtClean="0">
                <a:latin typeface="AA Zuehlke" pitchFamily="2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15347" y="3343602"/>
            <a:ext cx="738763" cy="619925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true</a:t>
              </a:r>
              <a:endParaRPr lang="en-US" dirty="0" smtClean="0">
                <a:latin typeface="AA Zuehlke" pitchFamily="2" charset="0"/>
              </a:endParaRP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1379692" y="3960954"/>
            <a:ext cx="2853442" cy="5128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5663952" y="3435856"/>
            <a:ext cx="432048" cy="432048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754229" y="4006415"/>
            <a:ext cx="432048" cy="432048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cxnSp>
        <p:nvCxnSpPr>
          <p:cNvPr id="216" name="Straight Arrow Connector 215"/>
          <p:cNvCxnSpPr/>
          <p:nvPr/>
        </p:nvCxnSpPr>
        <p:spPr>
          <a:xfrm>
            <a:off x="3409807" y="4222439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/>
          <p:cNvSpPr/>
          <p:nvPr/>
        </p:nvSpPr>
        <p:spPr>
          <a:xfrm>
            <a:off x="1370350" y="3636266"/>
            <a:ext cx="2853442" cy="5128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370350" y="2915637"/>
            <a:ext cx="2853442" cy="5128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baseline="30000" dirty="0"/>
              <a:t>, 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</a:rPr>
              <a:t>Haskell</a:t>
            </a:r>
            <a:r>
              <a:rPr lang="en-US" dirty="0" smtClean="0"/>
              <a:t> / collect 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Groovy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most useful ones</a:t>
            </a:r>
            <a:endParaRPr lang="en-US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1415480" y="2957460"/>
            <a:ext cx="6048672" cy="1166773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 smtClean="0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  <a:endParaRPr lang="en-US" sz="2200" dirty="0" smtClean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 smtClean="0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  <a:endParaRPr lang="en-US" sz="2200" dirty="0" smtClean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 smtClean="0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  <a:endParaRPr lang="en-US" sz="2200" dirty="0" smtClean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 smtClean="0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  <a:endParaRPr lang="en-US" sz="2200" dirty="0" smtClean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5015879" y="3446490"/>
              <a:ext cx="344422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792349" y="3446490"/>
              <a:ext cx="344422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6568818" y="3446490"/>
              <a:ext cx="344422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map(        .id )</a:t>
              </a:r>
              <a:endParaRPr lang="en-US" sz="2200" dirty="0" smtClean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 smtClean="0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  <a:endParaRPr lang="en-US" sz="2200" dirty="0" smtClean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 smtClean="0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  <a:endParaRPr lang="en-US" sz="2200" dirty="0" smtClean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 smtClean="0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  <a:endParaRPr lang="en-US" sz="2200" dirty="0" smtClean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 smtClean="0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 smtClean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144" name="Straight Arrow Connector 143"/>
            <p:cNvCxnSpPr/>
            <p:nvPr/>
          </p:nvCxnSpPr>
          <p:spPr>
            <a:xfrm>
              <a:off x="5015879" y="4170374"/>
              <a:ext cx="344422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792349" y="4170374"/>
              <a:ext cx="344422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568818" y="4170374"/>
              <a:ext cx="344422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ounded Rectangle 112"/>
          <p:cNvSpPr/>
          <p:nvPr/>
        </p:nvSpPr>
        <p:spPr>
          <a:xfrm>
            <a:off x="5591944" y="3300224"/>
            <a:ext cx="432048" cy="432048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ounded Rectangle 198"/>
          <p:cNvSpPr/>
          <p:nvPr/>
        </p:nvSpPr>
        <p:spPr>
          <a:xfrm>
            <a:off x="1343472" y="2904776"/>
            <a:ext cx="2853442" cy="5128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343472" y="3628164"/>
            <a:ext cx="2853442" cy="5128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r>
              <a:rPr lang="en-US" dirty="0" smtClean="0"/>
              <a:t> </a:t>
            </a:r>
            <a:r>
              <a:rPr lang="en-US" baseline="30000" dirty="0">
                <a:solidFill>
                  <a:srgbClr val="FF0000"/>
                </a:solidFill>
              </a:rPr>
              <a:t>Scala</a:t>
            </a:r>
            <a:r>
              <a:rPr lang="en-US" baseline="30000" dirty="0"/>
              <a:t>, </a:t>
            </a:r>
            <a:r>
              <a:rPr lang="en-US" baseline="30000" dirty="0" smtClean="0">
                <a:solidFill>
                  <a:schemeClr val="accent4">
                    <a:lumMod val="50000"/>
                  </a:schemeClr>
                </a:solidFill>
              </a:rPr>
              <a:t>Java</a:t>
            </a:r>
            <a:r>
              <a:rPr lang="en-US" dirty="0" smtClean="0"/>
              <a:t> / bind 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</a:rPr>
              <a:t>Haskell</a:t>
            </a:r>
            <a:r>
              <a:rPr lang="en-US" dirty="0" smtClean="0"/>
              <a:t> / </a:t>
            </a:r>
            <a:r>
              <a:rPr lang="en-US" dirty="0" err="1" smtClean="0"/>
              <a:t>collectMany</a:t>
            </a:r>
            <a:r>
              <a:rPr lang="en-US" dirty="0" smtClean="0"/>
              <a:t> </a:t>
            </a:r>
            <a:r>
              <a:rPr lang="en-US" baseline="30000" dirty="0" smtClean="0">
                <a:solidFill>
                  <a:schemeClr val="accent3">
                    <a:lumMod val="75000"/>
                  </a:schemeClr>
                </a:solidFill>
              </a:rPr>
              <a:t>Groovy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most useful ones</a:t>
            </a:r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388602" y="2942434"/>
            <a:ext cx="432048" cy="432048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941540" y="2942434"/>
            <a:ext cx="432048" cy="432048"/>
            <a:chOff x="2279576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cxnSp>
        <p:nvCxnSpPr>
          <p:cNvPr id="154" name="Straight Arrow Connector 153"/>
          <p:cNvCxnSpPr>
            <a:stCxn id="184" idx="3"/>
            <a:endCxn id="180" idx="1"/>
          </p:cNvCxnSpPr>
          <p:nvPr/>
        </p:nvCxnSpPr>
        <p:spPr>
          <a:xfrm>
            <a:off x="1820650" y="3158458"/>
            <a:ext cx="1120890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Arc 156"/>
          <p:cNvSpPr/>
          <p:nvPr/>
        </p:nvSpPr>
        <p:spPr>
          <a:xfrm rot="2614041">
            <a:off x="3646425" y="3021069"/>
            <a:ext cx="968488" cy="1088138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4791865" y="3284984"/>
            <a:ext cx="3774287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latin typeface="AA Zuehlke" pitchFamily="2" charset="0"/>
              </a:rPr>
              <a:t>flatM</a:t>
            </a:r>
            <a:r>
              <a:rPr lang="en-US" sz="2200" dirty="0" err="1" smtClean="0">
                <a:latin typeface="AA Zuehlke" pitchFamily="2" charset="0"/>
              </a:rPr>
              <a:t>ap</a:t>
            </a:r>
            <a:r>
              <a:rPr lang="en-US" sz="2200" dirty="0" smtClean="0">
                <a:latin typeface="AA Zuehlke" pitchFamily="2" charset="0"/>
              </a:rPr>
              <a:t>( </a:t>
            </a:r>
            <a:r>
              <a:rPr lang="en-US" sz="2200" dirty="0" err="1" smtClean="0">
                <a:latin typeface="AA Zuehlke" pitchFamily="2" charset="0"/>
              </a:rPr>
              <a:t>getSuggestions</a:t>
            </a:r>
            <a:r>
              <a:rPr lang="en-US" sz="2200" dirty="0" smtClean="0">
                <a:latin typeface="AA Zuehlke" pitchFamily="2" charset="0"/>
              </a:rPr>
              <a:t>(        ) )</a:t>
            </a:r>
            <a:endParaRPr lang="en-US" sz="2200" dirty="0" smtClean="0">
              <a:latin typeface="AA Zuehlke" pitchFamily="2" charset="0"/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604626" y="3371944"/>
            <a:ext cx="0" cy="2991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3179461" y="3372159"/>
            <a:ext cx="0" cy="2991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388602" y="3666318"/>
            <a:ext cx="432048" cy="432048"/>
            <a:chOff x="2279576" y="2276872"/>
            <a:chExt cx="432048" cy="432048"/>
          </a:xfrm>
        </p:grpSpPr>
        <p:sp>
          <p:nvSpPr>
            <p:cNvPr id="176" name="Rounded Rectangle 175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2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165071" y="3666318"/>
            <a:ext cx="432048" cy="432048"/>
            <a:chOff x="2279576" y="2276872"/>
            <a:chExt cx="432048" cy="432048"/>
          </a:xfrm>
        </p:grpSpPr>
        <p:sp>
          <p:nvSpPr>
            <p:cNvPr id="174" name="Rounded Rectangle 17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4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941540" y="3666318"/>
            <a:ext cx="432048" cy="432048"/>
            <a:chOff x="2279576" y="2276872"/>
            <a:chExt cx="432048" cy="432048"/>
          </a:xfrm>
        </p:grpSpPr>
        <p:sp>
          <p:nvSpPr>
            <p:cNvPr id="172" name="Rounded Rectangle 171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6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718010" y="3666318"/>
            <a:ext cx="432048" cy="432048"/>
            <a:chOff x="2279576" y="2276872"/>
            <a:chExt cx="432048" cy="432048"/>
          </a:xfrm>
        </p:grpSpPr>
        <p:sp>
          <p:nvSpPr>
            <p:cNvPr id="170" name="Rounded Rectangle 169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8</a:t>
              </a:r>
              <a:endParaRPr lang="en-US" sz="2200" dirty="0" smtClean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>
            <a:off x="1820649" y="3882342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597119" y="3882342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373588" y="3882342"/>
            <a:ext cx="34442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80176" y="3296032"/>
            <a:ext cx="432048" cy="432048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using these standard higher-order functions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more declarative, less imperative, </a:t>
            </a:r>
            <a:r>
              <a:rPr lang="en-US" dirty="0" smtClean="0"/>
              <a:t>reveals </a:t>
            </a:r>
            <a:r>
              <a:rPr lang="en-US" dirty="0" smtClean="0"/>
              <a:t>its </a:t>
            </a:r>
            <a:r>
              <a:rPr lang="en-US" dirty="0" smtClean="0"/>
              <a:t>intention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easy to read and understand, since behavior is well-defined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So far, so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everything in the world is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But these concepts are applicable to a wider range of constructs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Wrap another type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 some functionality related to the wrapped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“provide a context for some value(s)”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List[T]: combines multiple values of the wrapped type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Option[T]: represents a </a:t>
            </a:r>
            <a:r>
              <a:rPr lang="en-US" dirty="0" smtClean="0"/>
              <a:t>“collection” </a:t>
            </a:r>
            <a:r>
              <a:rPr lang="en-US" dirty="0"/>
              <a:t>of 0 or 1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Future[T]: provides asynchronous computation of a value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Try[T]: represents the computation of a value, either successful or failed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Context Types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32304" y="1484784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76320" y="1628800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07809" y="107023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Context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79817" y="1934328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2104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Collection of 0 or 1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instead of null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loadUser</a:t>
            </a:r>
            <a:r>
              <a:rPr lang="en-US" dirty="0" smtClean="0"/>
              <a:t>(name: String): Option[User]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john = </a:t>
            </a:r>
            <a:r>
              <a:rPr lang="en-US" dirty="0" err="1" smtClean="0"/>
              <a:t>findUser</a:t>
            </a:r>
            <a:r>
              <a:rPr lang="en-US" dirty="0" smtClean="0"/>
              <a:t>(“John”)</a:t>
            </a:r>
          </a:p>
          <a:p>
            <a:r>
              <a:rPr lang="en-US" dirty="0"/>
              <a:t>&gt; </a:t>
            </a:r>
            <a:r>
              <a:rPr lang="en-US" dirty="0" smtClean="0"/>
              <a:t>john: Option[User] </a:t>
            </a:r>
            <a:r>
              <a:rPr lang="en-US" dirty="0"/>
              <a:t>= </a:t>
            </a:r>
            <a:r>
              <a:rPr lang="en-US" dirty="0" smtClean="0"/>
              <a:t>Some(User(1, “John”)</a:t>
            </a:r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elvis</a:t>
            </a:r>
            <a:r>
              <a:rPr lang="en-US" dirty="0" smtClean="0"/>
              <a:t> = </a:t>
            </a:r>
            <a:r>
              <a:rPr lang="en-US" dirty="0" err="1" smtClean="0"/>
              <a:t>findUser</a:t>
            </a:r>
            <a:r>
              <a:rPr lang="en-US" dirty="0" smtClean="0"/>
              <a:t>(“Elvis”)</a:t>
            </a:r>
          </a:p>
          <a:p>
            <a:r>
              <a:rPr lang="en-US" dirty="0"/>
              <a:t>&gt; </a:t>
            </a:r>
            <a:r>
              <a:rPr lang="en-US" dirty="0" err="1" smtClean="0"/>
              <a:t>elvis</a:t>
            </a:r>
            <a:r>
              <a:rPr lang="en-US" dirty="0" smtClean="0"/>
              <a:t>: Option[User] </a:t>
            </a:r>
            <a:r>
              <a:rPr lang="en-US" dirty="0"/>
              <a:t>= None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72064" y="4077072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16080" y="4221088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9591" y="3645024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1599" y="450912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4478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john = </a:t>
            </a:r>
            <a:r>
              <a:rPr lang="en-US" dirty="0" err="1" smtClean="0"/>
              <a:t>findUser</a:t>
            </a:r>
            <a:r>
              <a:rPr lang="en-US" dirty="0"/>
              <a:t>("John")</a:t>
            </a:r>
          </a:p>
          <a:p>
            <a:r>
              <a:rPr lang="en-US" dirty="0" err="1"/>
              <a:t>john.map</a:t>
            </a:r>
            <a:r>
              <a:rPr lang="en-US" dirty="0"/>
              <a:t>(user =&gt; user.id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&gt; res0: Option[</a:t>
            </a:r>
            <a:r>
              <a:rPr lang="en-US" dirty="0" err="1" smtClean="0"/>
              <a:t>Int</a:t>
            </a:r>
            <a:r>
              <a:rPr lang="en-US" dirty="0" smtClean="0"/>
              <a:t>] = Some(1)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elvis</a:t>
            </a:r>
            <a:r>
              <a:rPr lang="en-US" dirty="0"/>
              <a:t> = </a:t>
            </a:r>
            <a:r>
              <a:rPr lang="en-US" dirty="0" err="1" smtClean="0"/>
              <a:t>findUser</a:t>
            </a:r>
            <a:r>
              <a:rPr lang="en-US" dirty="0"/>
              <a:t>("Elvis")</a:t>
            </a:r>
          </a:p>
          <a:p>
            <a:r>
              <a:rPr lang="en-US" dirty="0" err="1"/>
              <a:t>elvis.map</a:t>
            </a:r>
            <a:r>
              <a:rPr lang="en-US" dirty="0"/>
              <a:t>(user =&gt; user.id</a:t>
            </a:r>
            <a:r>
              <a:rPr lang="en-US" dirty="0" smtClean="0"/>
              <a:t>)</a:t>
            </a:r>
          </a:p>
          <a:p>
            <a:r>
              <a:rPr lang="en-US" dirty="0"/>
              <a:t>&gt; res0: Option[</a:t>
            </a:r>
            <a:r>
              <a:rPr lang="en-US" dirty="0" err="1"/>
              <a:t>Int</a:t>
            </a:r>
            <a:r>
              <a:rPr lang="en-US" dirty="0"/>
              <a:t>] </a:t>
            </a:r>
            <a:r>
              <a:rPr lang="en-US" dirty="0" smtClean="0"/>
              <a:t>= None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Option.map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045010" y="6664377"/>
            <a:ext cx="1519767" cy="148999"/>
          </a:xfrm>
        </p:spPr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92569" y="1336784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36585" y="1480800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5476" y="90872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2104" y="176883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59896" y="2996952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28048" y="2996952"/>
            <a:ext cx="720080" cy="72008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>
            <a:off x="5879976" y="3356992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59896" y="3140968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0056" y="3124671"/>
            <a:ext cx="57606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Int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692569" y="4437112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36585" y="4581128"/>
            <a:ext cx="1080120" cy="108012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65476" y="396148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24617" y="4869160"/>
            <a:ext cx="69957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AA Zuehlke" pitchFamily="2" charset="0"/>
              </a:rPr>
              <a:t>Int</a:t>
            </a:r>
            <a:endParaRPr lang="en-US" sz="2200" dirty="0" smtClean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32" name="Arc 31"/>
          <p:cNvSpPr/>
          <p:nvPr/>
        </p:nvSpPr>
        <p:spPr>
          <a:xfrm rot="2614041">
            <a:off x="6028959" y="2626699"/>
            <a:ext cx="1463190" cy="1643957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42676" y="3144413"/>
            <a:ext cx="89432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513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Option/Optional/Maybe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findOrder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): Option[Order]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john = </a:t>
            </a:r>
            <a:r>
              <a:rPr lang="en-US" dirty="0" err="1" smtClean="0"/>
              <a:t>findUser</a:t>
            </a:r>
            <a:r>
              <a:rPr lang="en-US" dirty="0"/>
              <a:t>("John")</a:t>
            </a:r>
          </a:p>
          <a:p>
            <a:r>
              <a:rPr lang="en-US" dirty="0" err="1" smtClean="0"/>
              <a:t>john.flatMap</a:t>
            </a:r>
            <a:r>
              <a:rPr lang="en-US" dirty="0" smtClean="0"/>
              <a:t>(user </a:t>
            </a:r>
            <a:r>
              <a:rPr lang="en-US" dirty="0"/>
              <a:t>=&gt; </a:t>
            </a:r>
            <a:r>
              <a:rPr lang="en-US" dirty="0" err="1" smtClean="0"/>
              <a:t>findOrder</a:t>
            </a:r>
            <a:r>
              <a:rPr lang="en-US" dirty="0" smtClean="0"/>
              <a:t>(user.id))</a:t>
            </a:r>
          </a:p>
          <a:p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elvis</a:t>
            </a:r>
            <a:r>
              <a:rPr lang="en-US" dirty="0"/>
              <a:t> = </a:t>
            </a:r>
            <a:r>
              <a:rPr lang="en-US" dirty="0" err="1" smtClean="0"/>
              <a:t>findUser</a:t>
            </a:r>
            <a:r>
              <a:rPr lang="en-US" dirty="0"/>
              <a:t>("Elvis")</a:t>
            </a:r>
          </a:p>
          <a:p>
            <a:r>
              <a:rPr lang="en-US" dirty="0" err="1" smtClean="0"/>
              <a:t>elvis.flatMap</a:t>
            </a:r>
            <a:r>
              <a:rPr lang="en-US" dirty="0" smtClean="0"/>
              <a:t>(user </a:t>
            </a:r>
            <a:r>
              <a:rPr lang="en-US" dirty="0"/>
              <a:t>=&gt; </a:t>
            </a:r>
            <a:r>
              <a:rPr lang="en-US" dirty="0" err="1" smtClean="0"/>
              <a:t>findOrder</a:t>
            </a:r>
            <a:r>
              <a:rPr lang="en-US" dirty="0" smtClean="0"/>
              <a:t>(user.id))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449" y="930330"/>
            <a:ext cx="11216215" cy="645156"/>
          </a:xfrm>
        </p:spPr>
        <p:txBody>
          <a:bodyPr/>
          <a:lstStyle/>
          <a:p>
            <a:r>
              <a:rPr lang="en-US" dirty="0" err="1" smtClean="0"/>
              <a:t>Option.flatMap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045010" y="6664377"/>
            <a:ext cx="1519767" cy="148999"/>
          </a:xfrm>
        </p:spPr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64876" y="1340768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08892" y="1480800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7783" y="90872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4411" y="176883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27848" y="3032956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40016" y="3032956"/>
            <a:ext cx="720080" cy="720080"/>
          </a:xfrm>
          <a:prstGeom prst="roundRect">
            <a:avLst/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7" idx="3"/>
            <a:endCxn id="22" idx="1"/>
          </p:cNvCxnSpPr>
          <p:nvPr/>
        </p:nvCxnSpPr>
        <p:spPr>
          <a:xfrm>
            <a:off x="5447928" y="3392996"/>
            <a:ext cx="671882" cy="102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7848" y="3176972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68008" y="3160675"/>
            <a:ext cx="88460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Order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64876" y="4437112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08892" y="4581128"/>
            <a:ext cx="1080120" cy="1080120"/>
          </a:xfrm>
          <a:prstGeom prst="roundRect">
            <a:avLst/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7783" y="3961482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Option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77164" y="4881860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Order</a:t>
            </a:r>
          </a:p>
        </p:txBody>
      </p:sp>
      <p:sp>
        <p:nvSpPr>
          <p:cNvPr id="32" name="Arc 31"/>
          <p:cNvSpPr/>
          <p:nvPr/>
        </p:nvSpPr>
        <p:spPr>
          <a:xfrm rot="2614041">
            <a:off x="6028959" y="2620317"/>
            <a:ext cx="1463190" cy="1643957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52342" y="3142478"/>
            <a:ext cx="103594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 smtClean="0">
                <a:latin typeface="AA Zuehlke" pitchFamily="2" charset="0"/>
              </a:rPr>
              <a:t>flatMap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19810" y="2924944"/>
            <a:ext cx="956609" cy="956609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9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computation of a value, either successful or failed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instead of throwing exceptions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loadUser</a:t>
            </a:r>
            <a:r>
              <a:rPr lang="en-US" dirty="0" smtClean="0"/>
              <a:t>(id: </a:t>
            </a:r>
            <a:r>
              <a:rPr lang="en-US" dirty="0" err="1" smtClean="0"/>
              <a:t>Int</a:t>
            </a:r>
            <a:r>
              <a:rPr lang="en-US" dirty="0" smtClean="0"/>
              <a:t>): Try[User]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(1)</a:t>
            </a:r>
          </a:p>
          <a:p>
            <a:r>
              <a:rPr lang="en-US" dirty="0" smtClean="0"/>
              <a:t>&gt; res0: Try[User] = Success(User(1, “John”))</a:t>
            </a:r>
          </a:p>
          <a:p>
            <a:r>
              <a:rPr lang="en-US" dirty="0" err="1" smtClean="0"/>
              <a:t>loadUser</a:t>
            </a:r>
            <a:r>
              <a:rPr lang="en-US" dirty="0" smtClean="0"/>
              <a:t>(1000)</a:t>
            </a:r>
          </a:p>
          <a:p>
            <a:r>
              <a:rPr lang="en-US" dirty="0" smtClean="0"/>
              <a:t>&gt; res1: Try[User] = Failure(Exception(«user does not exist»))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40216" y="2706175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84232" y="2850191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7743" y="2274127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Try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9751" y="3138223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2504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40216" y="2706175"/>
            <a:ext cx="1368152" cy="1368152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84232" y="2850191"/>
            <a:ext cx="1080120" cy="108012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7743" y="2274127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latin typeface="AA Zuehlke" pitchFamily="2" charset="0"/>
              </a:rPr>
              <a:t>Future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9751" y="3138223"/>
            <a:ext cx="1584176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A Zuehlke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91272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believe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care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.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(a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)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future</a:t>
            </a:r>
            <a:r>
              <a:rPr lang="de-CH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complementary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err="1" smtClean="0"/>
              <a:t>We’ve</a:t>
            </a:r>
            <a:r>
              <a:rPr lang="de-CH" dirty="0" smtClean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gist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concepts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en-GB" dirty="0" smtClean="0"/>
              <a:t>helpful</a:t>
            </a:r>
            <a:r>
              <a:rPr lang="de-CH" dirty="0" smtClean="0"/>
              <a:t> in an «</a:t>
            </a:r>
            <a:r>
              <a:rPr lang="de-CH" dirty="0" err="1" smtClean="0"/>
              <a:t>object-functional</a:t>
            </a:r>
            <a:r>
              <a:rPr lang="de-CH" dirty="0" smtClean="0"/>
              <a:t>» </a:t>
            </a:r>
            <a:r>
              <a:rPr lang="de-CH" dirty="0" err="1" smtClean="0"/>
              <a:t>world</a:t>
            </a:r>
            <a:r>
              <a:rPr lang="de-CH" dirty="0" smtClean="0"/>
              <a:t>?</a:t>
            </a:r>
          </a:p>
          <a:p>
            <a:endParaRPr lang="de-CH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leave the box (too early)!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Java 8 Support: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CompletableFuture</a:t>
            </a:r>
            <a:r>
              <a:rPr lang="en-US" dirty="0" smtClean="0"/>
              <a:t>: </a:t>
            </a:r>
            <a:r>
              <a:rPr lang="en-US" dirty="0" err="1" smtClean="0"/>
              <a:t>thenApply</a:t>
            </a:r>
            <a:r>
              <a:rPr lang="en-US" dirty="0"/>
              <a:t> </a:t>
            </a:r>
            <a:r>
              <a:rPr lang="en-US" dirty="0" smtClean="0"/>
              <a:t>(map), </a:t>
            </a:r>
            <a:r>
              <a:rPr lang="en-US" dirty="0" err="1" smtClean="0"/>
              <a:t>thenCompose</a:t>
            </a:r>
            <a:r>
              <a:rPr lang="en-US" dirty="0" smtClean="0"/>
              <a:t> (</a:t>
            </a:r>
            <a:r>
              <a:rPr lang="en-US" dirty="0" err="1" smtClean="0"/>
              <a:t>flatMap</a:t>
            </a:r>
            <a:r>
              <a:rPr lang="en-US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8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to avoid side effects, how to write pure code</a:t>
            </a:r>
          </a:p>
          <a:p>
            <a:pPr marL="7000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Immutability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basic set of higher-order functions is enough to build most of what you need. Everything else is built by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everything we showed is possible in Java/other OO languages. Sometimes it’s possible to emulate it, sometimes there are libraries that do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We</a:t>
            </a:r>
            <a:r>
              <a:rPr lang="de-CH" dirty="0" smtClean="0"/>
              <a:t> like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discuss</a:t>
            </a:r>
            <a:r>
              <a:rPr lang="de-CH" dirty="0" smtClean="0"/>
              <a:t> </a:t>
            </a:r>
            <a:r>
              <a:rPr lang="de-CH" dirty="0" err="1" smtClean="0"/>
              <a:t>these</a:t>
            </a:r>
            <a:r>
              <a:rPr lang="de-CH" dirty="0" smtClean="0"/>
              <a:t> </a:t>
            </a:r>
            <a:r>
              <a:rPr lang="de-CH" dirty="0" err="1" smtClean="0"/>
              <a:t>topics</a:t>
            </a:r>
            <a:r>
              <a:rPr lang="de-CH" dirty="0" smtClean="0"/>
              <a:t>, but </a:t>
            </a:r>
            <a:r>
              <a:rPr lang="de-CH" dirty="0" err="1" smtClean="0"/>
              <a:t>there’s</a:t>
            </a:r>
            <a:r>
              <a:rPr lang="de-CH" dirty="0" smtClean="0"/>
              <a:t> not </a:t>
            </a:r>
            <a:r>
              <a:rPr lang="de-CH" dirty="0" err="1" smtClean="0"/>
              <a:t>enough</a:t>
            </a:r>
            <a:r>
              <a:rPr lang="de-CH" dirty="0" smtClean="0"/>
              <a:t> time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today</a:t>
            </a:r>
            <a:r>
              <a:rPr lang="de-CH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OO vs. FP: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Java vs. Scala vs. </a:t>
            </a:r>
            <a:r>
              <a:rPr lang="de-CH" dirty="0" err="1" smtClean="0"/>
              <a:t>Haskell</a:t>
            </a:r>
            <a:r>
              <a:rPr lang="de-CH" dirty="0" smtClean="0"/>
              <a:t> vs. …: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even</a:t>
            </a:r>
            <a:r>
              <a:rPr lang="de-CH" dirty="0" smtClean="0"/>
              <a:t> </a:t>
            </a:r>
            <a:r>
              <a:rPr lang="de-CH" dirty="0" err="1" smtClean="0"/>
              <a:t>shorter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“pure” FP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The </a:t>
            </a:r>
            <a:r>
              <a:rPr lang="de-CH" dirty="0" err="1" smtClean="0"/>
              <a:t>maths</a:t>
            </a:r>
            <a:r>
              <a:rPr lang="de-CH" dirty="0" smtClean="0"/>
              <a:t> </a:t>
            </a:r>
            <a:r>
              <a:rPr lang="de-CH" dirty="0" err="1" smtClean="0"/>
              <a:t>behind</a:t>
            </a:r>
            <a:r>
              <a:rPr lang="de-CH" dirty="0" smtClean="0"/>
              <a:t> FP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0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5283976" y="2828548"/>
            <a:ext cx="2039216" cy="34178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1969497" y="3025313"/>
            <a:ext cx="2549921" cy="35790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about </a:t>
            </a:r>
            <a:r>
              <a:rPr lang="en-US" b="1" dirty="0" smtClean="0"/>
              <a:t>transforming values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Concepts focus on </a:t>
            </a:r>
            <a:r>
              <a:rPr lang="en-US" b="1" dirty="0" smtClean="0"/>
              <a:t>expressing </a:t>
            </a:r>
            <a:r>
              <a:rPr lang="en-US" dirty="0" smtClean="0"/>
              <a:t>and</a:t>
            </a:r>
            <a:r>
              <a:rPr lang="en-US" b="1" dirty="0" smtClean="0"/>
              <a:t> composing </a:t>
            </a:r>
            <a:r>
              <a:rPr lang="en-US" dirty="0" smtClean="0"/>
              <a:t>value transformations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Functional Programming in 1 slide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91544" y="2639269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1464" y="2423245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1624" y="2406948"/>
            <a:ext cx="57606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799856" y="2639269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9776" y="2423245"/>
            <a:ext cx="720080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US" sz="2200" b="1" dirty="0" smtClean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9936" y="2406948"/>
            <a:ext cx="57606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519936" y="4653136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6240016" y="5013176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88088" y="4653136"/>
            <a:ext cx="720080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063552" y="4077072"/>
            <a:ext cx="720080" cy="72008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31704" y="4077072"/>
            <a:ext cx="720080" cy="72008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783632" y="4437112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084585" y="5178172"/>
            <a:ext cx="720080" cy="72008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452737" y="5178172"/>
            <a:ext cx="720080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804665" y="5538212"/>
            <a:ext cx="64807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authoritative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r>
              <a:rPr lang="de-CH" dirty="0"/>
              <a:t> (like «Gang </a:t>
            </a:r>
            <a:r>
              <a:rPr lang="de-CH" dirty="0" err="1"/>
              <a:t>of</a:t>
            </a:r>
            <a:r>
              <a:rPr lang="de-CH" dirty="0"/>
              <a:t> 4</a:t>
            </a:r>
            <a:r>
              <a:rPr lang="de-CH" dirty="0" smtClean="0"/>
              <a:t>» </a:t>
            </a:r>
            <a:r>
              <a:rPr lang="de-CH" dirty="0" err="1" smtClean="0"/>
              <a:t>patterns</a:t>
            </a:r>
            <a:r>
              <a:rPr lang="de-CH" dirty="0" smtClean="0"/>
              <a:t> in OO).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«</a:t>
            </a:r>
            <a:r>
              <a:rPr lang="de-CH" dirty="0" err="1"/>
              <a:t>F</a:t>
            </a:r>
            <a:r>
              <a:rPr lang="de-CH" dirty="0" err="1" smtClean="0"/>
              <a:t>unctional</a:t>
            </a:r>
            <a:r>
              <a:rPr lang="de-CH" dirty="0" smtClean="0"/>
              <a:t> </a:t>
            </a:r>
            <a:r>
              <a:rPr lang="de-CH" dirty="0" err="1" smtClean="0"/>
              <a:t>pattern</a:t>
            </a:r>
            <a:r>
              <a:rPr lang="de-CH" dirty="0" smtClean="0"/>
              <a:t>»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less</a:t>
            </a:r>
            <a:r>
              <a:rPr lang="de-CH" dirty="0" smtClean="0"/>
              <a:t> </a:t>
            </a:r>
            <a:r>
              <a:rPr lang="de-CH" dirty="0" err="1" smtClean="0"/>
              <a:t>concise</a:t>
            </a:r>
            <a:r>
              <a:rPr lang="de-CH" dirty="0" smtClean="0"/>
              <a:t> </a:t>
            </a:r>
            <a:r>
              <a:rPr lang="de-CH" dirty="0" err="1" smtClean="0"/>
              <a:t>term</a:t>
            </a:r>
            <a:r>
              <a:rPr lang="de-CH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Language-</a:t>
            </a:r>
            <a:r>
              <a:rPr lang="de-CH" dirty="0" err="1" smtClean="0"/>
              <a:t>dependent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Focus on </a:t>
            </a:r>
            <a:r>
              <a:rPr lang="de-CH" dirty="0" err="1" smtClean="0"/>
              <a:t>composition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rather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composition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objects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 </a:t>
            </a:r>
            <a:r>
              <a:rPr lang="de-CH" dirty="0" err="1" smtClean="0"/>
              <a:t>consists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ideas</a:t>
            </a:r>
            <a:r>
              <a:rPr lang="de-CH" dirty="0" smtClean="0"/>
              <a:t>, </a:t>
            </a:r>
            <a:r>
              <a:rPr lang="de-CH" dirty="0" err="1" smtClean="0"/>
              <a:t>recipes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guidelines</a:t>
            </a:r>
            <a:r>
              <a:rPr lang="de-CH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 Scala in 30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Syntax used in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Higher-order </a:t>
            </a:r>
            <a:r>
              <a:rPr lang="de-CH" dirty="0" err="1" smtClean="0"/>
              <a:t>functions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Immutability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Pure 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Rezepte aus der funktionalen Programmierung | ico</a:t>
            </a:r>
            <a:endParaRPr lang="de-CH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November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4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Passing functions as arguments to other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Injecting </a:t>
            </a:r>
            <a:r>
              <a:rPr lang="en-US" dirty="0" smtClean="0"/>
              <a:t>code of lower level of abstraction into code of higher level of </a:t>
            </a:r>
            <a:r>
              <a:rPr lang="en-US" dirty="0" smtClean="0"/>
              <a:t>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well-known, generic higher-order functions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55440" y="2328375"/>
            <a:ext cx="7093946" cy="956609"/>
            <a:chOff x="551384" y="2196264"/>
            <a:chExt cx="7093946" cy="956609"/>
          </a:xfrm>
        </p:grpSpPr>
        <p:sp>
          <p:nvSpPr>
            <p:cNvPr id="7" name="Rounded Rectangle 6"/>
            <p:cNvSpPr/>
            <p:nvPr/>
          </p:nvSpPr>
          <p:spPr>
            <a:xfrm>
              <a:off x="3935760" y="2348880"/>
              <a:ext cx="720080" cy="72008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03912" y="2348880"/>
              <a:ext cx="720080" cy="72008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10" idx="1"/>
            </p:cNvCxnSpPr>
            <p:nvPr/>
          </p:nvCxnSpPr>
          <p:spPr>
            <a:xfrm>
              <a:off x="4655840" y="2708920"/>
              <a:ext cx="648072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51384" y="2492896"/>
              <a:ext cx="674032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tabLst>
                  <a:tab pos="3048000" algn="l"/>
                  <a:tab pos="5470525" algn="l"/>
                </a:tabLst>
              </a:pPr>
              <a:r>
                <a:rPr lang="en-US" sz="2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myFunction</a:t>
              </a:r>
              <a:r>
                <a:rPr lang="en-US" sz="2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(	,	) : </a:t>
              </a:r>
              <a:endParaRPr lang="en-US" sz="2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98493" y="2268517"/>
              <a:ext cx="522234" cy="5222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57781" y="2196264"/>
              <a:ext cx="956609" cy="956609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35574" y="2338714"/>
              <a:ext cx="522234" cy="5222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66703" y="2409395"/>
              <a:ext cx="522234" cy="5222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00684" y="2487141"/>
              <a:ext cx="522234" cy="5222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738539" y="2553909"/>
              <a:ext cx="522234" cy="5222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29433" y="2268517"/>
              <a:ext cx="522234" cy="522234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688721" y="2196264"/>
              <a:ext cx="956609" cy="956609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66514" y="2338714"/>
              <a:ext cx="522234" cy="522234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897643" y="2409395"/>
              <a:ext cx="522234" cy="522234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831624" y="2487141"/>
              <a:ext cx="522234" cy="522234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69479" y="2553909"/>
              <a:ext cx="522234" cy="522234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 smtClean="0">
                <a:ln w="76200">
                  <a:noFill/>
                </a:ln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6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IDs of items, </a:t>
            </a:r>
            <a:r>
              <a:rPr lang="en-US" dirty="0" smtClean="0"/>
              <a:t>that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are </a:t>
            </a:r>
            <a:r>
              <a:rPr lang="en-US" dirty="0"/>
              <a:t>similar to an item in the shopping cart,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have a higher </a:t>
            </a:r>
            <a:r>
              <a:rPr lang="en-US" dirty="0" smtClean="0"/>
              <a:t>rating.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item: get List of similar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items with lower rating (</a:t>
            </a:r>
            <a:r>
              <a:rPr lang="en-US" dirty="0" smtClean="0"/>
              <a:t>filter)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Only keep </a:t>
            </a:r>
            <a:r>
              <a:rPr lang="en-US" dirty="0"/>
              <a:t>IDs (</a:t>
            </a:r>
            <a:r>
              <a:rPr lang="en-US" dirty="0" smtClean="0"/>
              <a:t>map)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Combine </a:t>
            </a:r>
            <a:r>
              <a:rPr lang="en-US" dirty="0"/>
              <a:t>results (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Happy Customers Example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Functional Design Patterns for OO Practitioners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14. September 2015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12540" y="1010227"/>
            <a:ext cx="1368152" cy="1130518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Item</a:t>
              </a:r>
            </a:p>
            <a:p>
              <a:r>
                <a:rPr lang="en-US" sz="2200" dirty="0" smtClean="0">
                  <a:latin typeface="AA Zuehlke" pitchFamily="2" charset="0"/>
                </a:rPr>
                <a:t>id: </a:t>
              </a:r>
              <a:r>
                <a:rPr lang="en-US" sz="2200" dirty="0" err="1" smtClean="0">
                  <a:latin typeface="AA Zuehlke" pitchFamily="2" charset="0"/>
                </a:rPr>
                <a:t>Int</a:t>
              </a:r>
              <a:endParaRPr lang="en-US" sz="2200" dirty="0" smtClean="0">
                <a:latin typeface="AA Zuehlke" pitchFamily="2" charset="0"/>
              </a:endParaRPr>
            </a:p>
            <a:p>
              <a:r>
                <a:rPr lang="en-US" sz="2200" dirty="0" smtClean="0">
                  <a:latin typeface="AA Zuehlke" pitchFamily="2" charset="0"/>
                </a:rPr>
                <a:t>rating: </a:t>
              </a:r>
              <a:r>
                <a:rPr lang="en-US" sz="2200" dirty="0" err="1" smtClean="0">
                  <a:latin typeface="AA Zuehlke" pitchFamily="2" charset="0"/>
                </a:rPr>
                <a:t>Int</a:t>
              </a:r>
              <a:endParaRPr lang="en-US" sz="2200" dirty="0" smtClean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3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BRAND" val="0"/>
  <p:tag name="LANGUAGE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1012</Words>
  <Application>Microsoft Office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Consolas</vt:lpstr>
      <vt:lpstr>AA Zuehlke</vt:lpstr>
      <vt:lpstr>Arial</vt:lpstr>
      <vt:lpstr>Zuehlke</vt:lpstr>
      <vt:lpstr>Functional Design Patterns for OO Practitioners</vt:lpstr>
      <vt:lpstr>Introduction</vt:lpstr>
      <vt:lpstr>Introduction</vt:lpstr>
      <vt:lpstr>Introduction</vt:lpstr>
      <vt:lpstr>Introduction</vt:lpstr>
      <vt:lpstr>Introduction</vt:lpstr>
      <vt:lpstr>Outline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The Option/Optional/Maybe Type</vt:lpstr>
      <vt:lpstr>The Option/Optional/Maybe Type</vt:lpstr>
      <vt:lpstr>The Option/Optional/Maybe Type</vt:lpstr>
      <vt:lpstr>The Try Type</vt:lpstr>
      <vt:lpstr>Composable Future</vt:lpstr>
      <vt:lpstr>Higher-Order Functions</vt:lpstr>
      <vt:lpstr>Outcomes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Practitioners</dc:title>
  <dc:creator>Colombo, Ivo</dc:creator>
  <cp:lastModifiedBy>Colombo, Ivo</cp:lastModifiedBy>
  <cp:revision>110</cp:revision>
  <dcterms:created xsi:type="dcterms:W3CDTF">2015-09-14T13:22:26Z</dcterms:created>
  <dcterms:modified xsi:type="dcterms:W3CDTF">2015-09-20T21:31:13Z</dcterms:modified>
</cp:coreProperties>
</file>