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1" r:id="rId3"/>
    <p:sldId id="284" r:id="rId4"/>
    <p:sldId id="286" r:id="rId5"/>
    <p:sldId id="287" r:id="rId6"/>
    <p:sldId id="28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90" r:id="rId15"/>
    <p:sldId id="292" r:id="rId16"/>
    <p:sldId id="291" r:id="rId17"/>
    <p:sldId id="311" r:id="rId18"/>
    <p:sldId id="310" r:id="rId19"/>
    <p:sldId id="293" r:id="rId20"/>
    <p:sldId id="294" r:id="rId21"/>
    <p:sldId id="295" r:id="rId22"/>
    <p:sldId id="296" r:id="rId23"/>
    <p:sldId id="319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57" r:id="rId34"/>
    <p:sldId id="258" r:id="rId35"/>
    <p:sldId id="269" r:id="rId36"/>
    <p:sldId id="259" r:id="rId37"/>
    <p:sldId id="266" r:id="rId38"/>
    <p:sldId id="268" r:id="rId39"/>
    <p:sldId id="277" r:id="rId40"/>
    <p:sldId id="280" r:id="rId41"/>
    <p:sldId id="279" r:id="rId42"/>
    <p:sldId id="275" r:id="rId43"/>
    <p:sldId id="306" r:id="rId44"/>
    <p:sldId id="320" r:id="rId45"/>
    <p:sldId id="265" r:id="rId4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AA Zuehlke" panose="02000503060000020004" pitchFamily="2" charset="0"/>
      <p:regular r:id="rId53"/>
      <p: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1703" autoAdjust="0"/>
  </p:normalViewPr>
  <p:slideViewPr>
    <p:cSldViewPr showGuides="1">
      <p:cViewPr varScale="1">
        <p:scale>
          <a:sx n="91" d="100"/>
          <a:sy n="91" d="100"/>
        </p:scale>
        <p:origin x="1926" y="90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CF8E4-680A-4E70-8D57-8CA786A6FCE6}" type="doc">
      <dgm:prSet loTypeId="urn:microsoft.com/office/officeart/2005/8/layout/cycle7" loCatId="cycle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891DFA7-A942-4384-8638-CF556EAF8589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smtClean="0"/>
            <a:t>Pure Functions</a:t>
          </a:r>
          <a:endParaRPr lang="en-GB" dirty="0"/>
        </a:p>
      </dgm:t>
    </dgm:pt>
    <dgm:pt modelId="{1AEA8BA5-2C09-4572-A515-AB8FD9355992}" type="parTrans" cxnId="{2E678031-FB17-49CD-858F-030FBFA97C80}">
      <dgm:prSet/>
      <dgm:spPr/>
      <dgm:t>
        <a:bodyPr/>
        <a:lstStyle/>
        <a:p>
          <a:endParaRPr lang="en-GB"/>
        </a:p>
      </dgm:t>
    </dgm:pt>
    <dgm:pt modelId="{628B6A62-D463-45C2-8DBC-1358E312F45F}" type="sibTrans" cxnId="{2E678031-FB17-49CD-858F-030FBFA97C80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5D82ECFD-1FDA-48FB-AFD8-561F6F624A4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 smtClean="0"/>
            <a:t>Higher-Order Functions</a:t>
          </a:r>
          <a:endParaRPr lang="en-GB" dirty="0"/>
        </a:p>
      </dgm:t>
    </dgm:pt>
    <dgm:pt modelId="{C96F40E6-2B3B-406B-81EA-285D661FA89E}" type="parTrans" cxnId="{0FA5508A-8C3F-40A6-BA9C-209B34E93275}">
      <dgm:prSet/>
      <dgm:spPr/>
      <dgm:t>
        <a:bodyPr/>
        <a:lstStyle/>
        <a:p>
          <a:endParaRPr lang="en-GB"/>
        </a:p>
      </dgm:t>
    </dgm:pt>
    <dgm:pt modelId="{FCA7846A-E97D-48C9-8D6E-2AF33C760667}" type="sibTrans" cxnId="{0FA5508A-8C3F-40A6-BA9C-209B34E9327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BBA8DA42-9C0E-4A79-A5B6-8A142294D3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Immutability</a:t>
          </a:r>
          <a:endParaRPr lang="en-GB" dirty="0"/>
        </a:p>
      </dgm:t>
    </dgm:pt>
    <dgm:pt modelId="{BAA7CDC2-2891-430B-87B1-835A04B3E556}" type="parTrans" cxnId="{B2D2105E-06EC-4D62-8DF1-1BFB23EC55FF}">
      <dgm:prSet/>
      <dgm:spPr/>
      <dgm:t>
        <a:bodyPr/>
        <a:lstStyle/>
        <a:p>
          <a:endParaRPr lang="en-GB"/>
        </a:p>
      </dgm:t>
    </dgm:pt>
    <dgm:pt modelId="{FF62F358-49CC-488B-8CB9-AC70C3E2359C}" type="sibTrans" cxnId="{B2D2105E-06EC-4D62-8DF1-1BFB23EC55FF}">
      <dgm:prSet/>
      <dgm:spPr>
        <a:solidFill>
          <a:srgbClr val="00B050"/>
        </a:solidFill>
      </dgm:spPr>
      <dgm:t>
        <a:bodyPr/>
        <a:lstStyle/>
        <a:p>
          <a:endParaRPr lang="en-GB"/>
        </a:p>
      </dgm:t>
    </dgm:pt>
    <dgm:pt modelId="{0C80C901-8E8D-47E2-A61E-C3EA5092091A}" type="pres">
      <dgm:prSet presAssocID="{101CF8E4-680A-4E70-8D57-8CA786A6F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159C691-860A-4D9C-AE25-CCDC36A991BF}" type="pres">
      <dgm:prSet presAssocID="{A891DFA7-A942-4384-8638-CF556EAF8589}" presName="node" presStyleLbl="node1" presStyleIdx="0" presStyleCnt="3" custRadScaleRad="8211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744900-CDE5-4D5A-9709-AFA782F2725C}" type="pres">
      <dgm:prSet presAssocID="{628B6A62-D463-45C2-8DBC-1358E312F45F}" presName="sibTrans" presStyleLbl="sibTrans2D1" presStyleIdx="0" presStyleCnt="3"/>
      <dgm:spPr/>
      <dgm:t>
        <a:bodyPr/>
        <a:lstStyle/>
        <a:p>
          <a:endParaRPr lang="en-GB"/>
        </a:p>
      </dgm:t>
    </dgm:pt>
    <dgm:pt modelId="{A8EDE85E-58DB-4AD7-A6A1-E868F824E5F7}" type="pres">
      <dgm:prSet presAssocID="{628B6A62-D463-45C2-8DBC-1358E312F45F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7698213F-A1D5-44DE-B22F-355281BB4C2C}" type="pres">
      <dgm:prSet presAssocID="{BBA8DA42-9C0E-4A79-A5B6-8A142294D300}" presName="node" presStyleLbl="node1" presStyleIdx="1" presStyleCnt="3" custRadScaleRad="113493" custRadScaleInc="-643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D0BB7F-6B11-4693-AA9C-D4A2168B2D4B}" type="pres">
      <dgm:prSet presAssocID="{FF62F358-49CC-488B-8CB9-AC70C3E2359C}" presName="sibTrans" presStyleLbl="sibTrans2D1" presStyleIdx="1" presStyleCnt="3"/>
      <dgm:spPr/>
      <dgm:t>
        <a:bodyPr/>
        <a:lstStyle/>
        <a:p>
          <a:endParaRPr lang="en-GB"/>
        </a:p>
      </dgm:t>
    </dgm:pt>
    <dgm:pt modelId="{23546BA5-1720-4C29-9E3D-47B8BBA03C54}" type="pres">
      <dgm:prSet presAssocID="{FF62F358-49CC-488B-8CB9-AC70C3E2359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630B207D-9744-4681-AF68-329F4D5D414A}" type="pres">
      <dgm:prSet presAssocID="{5D82ECFD-1FDA-48FB-AFD8-561F6F624A4D}" presName="node" presStyleLbl="node1" presStyleIdx="2" presStyleCnt="3" custRadScaleRad="104644" custRadScaleInc="24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4D58C0-A685-4129-AA54-53CBE01AB18B}" type="pres">
      <dgm:prSet presAssocID="{FCA7846A-E97D-48C9-8D6E-2AF33C760667}" presName="sibTrans" presStyleLbl="sibTrans2D1" presStyleIdx="2" presStyleCnt="3"/>
      <dgm:spPr/>
      <dgm:t>
        <a:bodyPr/>
        <a:lstStyle/>
        <a:p>
          <a:endParaRPr lang="en-GB"/>
        </a:p>
      </dgm:t>
    </dgm:pt>
    <dgm:pt modelId="{52D7E38D-2BBA-4D74-BC74-D561672AA724}" type="pres">
      <dgm:prSet presAssocID="{FCA7846A-E97D-48C9-8D6E-2AF33C760667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0FA5508A-8C3F-40A6-BA9C-209B34E93275}" srcId="{101CF8E4-680A-4E70-8D57-8CA786A6FCE6}" destId="{5D82ECFD-1FDA-48FB-AFD8-561F6F624A4D}" srcOrd="2" destOrd="0" parTransId="{C96F40E6-2B3B-406B-81EA-285D661FA89E}" sibTransId="{FCA7846A-E97D-48C9-8D6E-2AF33C760667}"/>
    <dgm:cxn modelId="{1168882B-8870-4C8C-9E96-E2F8018B5686}" type="presOf" srcId="{101CF8E4-680A-4E70-8D57-8CA786A6FCE6}" destId="{0C80C901-8E8D-47E2-A61E-C3EA5092091A}" srcOrd="0" destOrd="0" presId="urn:microsoft.com/office/officeart/2005/8/layout/cycle7"/>
    <dgm:cxn modelId="{2E678031-FB17-49CD-858F-030FBFA97C80}" srcId="{101CF8E4-680A-4E70-8D57-8CA786A6FCE6}" destId="{A891DFA7-A942-4384-8638-CF556EAF8589}" srcOrd="0" destOrd="0" parTransId="{1AEA8BA5-2C09-4572-A515-AB8FD9355992}" sibTransId="{628B6A62-D463-45C2-8DBC-1358E312F45F}"/>
    <dgm:cxn modelId="{2D571C80-6AD2-42B2-82AD-B9DAB0056816}" type="presOf" srcId="{628B6A62-D463-45C2-8DBC-1358E312F45F}" destId="{A8EDE85E-58DB-4AD7-A6A1-E868F824E5F7}" srcOrd="1" destOrd="0" presId="urn:microsoft.com/office/officeart/2005/8/layout/cycle7"/>
    <dgm:cxn modelId="{96FCE8A1-B622-44BF-8CEF-E04AE412EABB}" type="presOf" srcId="{5D82ECFD-1FDA-48FB-AFD8-561F6F624A4D}" destId="{630B207D-9744-4681-AF68-329F4D5D414A}" srcOrd="0" destOrd="0" presId="urn:microsoft.com/office/officeart/2005/8/layout/cycle7"/>
    <dgm:cxn modelId="{7758D464-FB17-41D4-BF16-8158705AE217}" type="presOf" srcId="{FF62F358-49CC-488B-8CB9-AC70C3E2359C}" destId="{23546BA5-1720-4C29-9E3D-47B8BBA03C54}" srcOrd="1" destOrd="0" presId="urn:microsoft.com/office/officeart/2005/8/layout/cycle7"/>
    <dgm:cxn modelId="{17795820-1BA0-49AB-ADA1-DB9CD5D1C3DB}" type="presOf" srcId="{BBA8DA42-9C0E-4A79-A5B6-8A142294D300}" destId="{7698213F-A1D5-44DE-B22F-355281BB4C2C}" srcOrd="0" destOrd="0" presId="urn:microsoft.com/office/officeart/2005/8/layout/cycle7"/>
    <dgm:cxn modelId="{99C0B06B-BC48-4379-8785-D00B645491AE}" type="presOf" srcId="{FF62F358-49CC-488B-8CB9-AC70C3E2359C}" destId="{0DD0BB7F-6B11-4693-AA9C-D4A2168B2D4B}" srcOrd="0" destOrd="0" presId="urn:microsoft.com/office/officeart/2005/8/layout/cycle7"/>
    <dgm:cxn modelId="{458E6659-880F-4CA5-B667-62AB6F60B603}" type="presOf" srcId="{A891DFA7-A942-4384-8638-CF556EAF8589}" destId="{7159C691-860A-4D9C-AE25-CCDC36A991BF}" srcOrd="0" destOrd="0" presId="urn:microsoft.com/office/officeart/2005/8/layout/cycle7"/>
    <dgm:cxn modelId="{775BCD53-316D-4CAB-BE97-C7A91F4935CB}" type="presOf" srcId="{FCA7846A-E97D-48C9-8D6E-2AF33C760667}" destId="{394D58C0-A685-4129-AA54-53CBE01AB18B}" srcOrd="0" destOrd="0" presId="urn:microsoft.com/office/officeart/2005/8/layout/cycle7"/>
    <dgm:cxn modelId="{78ED7ED4-8AB5-44F9-B302-AC09A2CC7ADF}" type="presOf" srcId="{628B6A62-D463-45C2-8DBC-1358E312F45F}" destId="{BF744900-CDE5-4D5A-9709-AFA782F2725C}" srcOrd="0" destOrd="0" presId="urn:microsoft.com/office/officeart/2005/8/layout/cycle7"/>
    <dgm:cxn modelId="{EB6ADBFD-5D34-4E1F-BBC9-07D9299A5A25}" type="presOf" srcId="{FCA7846A-E97D-48C9-8D6E-2AF33C760667}" destId="{52D7E38D-2BBA-4D74-BC74-D561672AA724}" srcOrd="1" destOrd="0" presId="urn:microsoft.com/office/officeart/2005/8/layout/cycle7"/>
    <dgm:cxn modelId="{B2D2105E-06EC-4D62-8DF1-1BFB23EC55FF}" srcId="{101CF8E4-680A-4E70-8D57-8CA786A6FCE6}" destId="{BBA8DA42-9C0E-4A79-A5B6-8A142294D300}" srcOrd="1" destOrd="0" parTransId="{BAA7CDC2-2891-430B-87B1-835A04B3E556}" sibTransId="{FF62F358-49CC-488B-8CB9-AC70C3E2359C}"/>
    <dgm:cxn modelId="{CCDA70CC-7992-4CDF-BFD3-77A551BCC7A1}" type="presParOf" srcId="{0C80C901-8E8D-47E2-A61E-C3EA5092091A}" destId="{7159C691-860A-4D9C-AE25-CCDC36A991BF}" srcOrd="0" destOrd="0" presId="urn:microsoft.com/office/officeart/2005/8/layout/cycle7"/>
    <dgm:cxn modelId="{A6B0973C-1BB0-444F-A06F-62EF59BA0CD9}" type="presParOf" srcId="{0C80C901-8E8D-47E2-A61E-C3EA5092091A}" destId="{BF744900-CDE5-4D5A-9709-AFA782F2725C}" srcOrd="1" destOrd="0" presId="urn:microsoft.com/office/officeart/2005/8/layout/cycle7"/>
    <dgm:cxn modelId="{01AAF2D4-37F2-4268-9CAA-D6FDC6F12F4A}" type="presParOf" srcId="{BF744900-CDE5-4D5A-9709-AFA782F2725C}" destId="{A8EDE85E-58DB-4AD7-A6A1-E868F824E5F7}" srcOrd="0" destOrd="0" presId="urn:microsoft.com/office/officeart/2005/8/layout/cycle7"/>
    <dgm:cxn modelId="{449CF731-332F-4813-891E-1F1D6D746B81}" type="presParOf" srcId="{0C80C901-8E8D-47E2-A61E-C3EA5092091A}" destId="{7698213F-A1D5-44DE-B22F-355281BB4C2C}" srcOrd="2" destOrd="0" presId="urn:microsoft.com/office/officeart/2005/8/layout/cycle7"/>
    <dgm:cxn modelId="{A7FF4C5A-7D22-4A22-9202-9DE72E379F20}" type="presParOf" srcId="{0C80C901-8E8D-47E2-A61E-C3EA5092091A}" destId="{0DD0BB7F-6B11-4693-AA9C-D4A2168B2D4B}" srcOrd="3" destOrd="0" presId="urn:microsoft.com/office/officeart/2005/8/layout/cycle7"/>
    <dgm:cxn modelId="{CF14982C-BFB5-4F42-8D6E-3A713FE94D21}" type="presParOf" srcId="{0DD0BB7F-6B11-4693-AA9C-D4A2168B2D4B}" destId="{23546BA5-1720-4C29-9E3D-47B8BBA03C54}" srcOrd="0" destOrd="0" presId="urn:microsoft.com/office/officeart/2005/8/layout/cycle7"/>
    <dgm:cxn modelId="{755C92F8-04FE-4C09-A2BE-14F8B170971A}" type="presParOf" srcId="{0C80C901-8E8D-47E2-A61E-C3EA5092091A}" destId="{630B207D-9744-4681-AF68-329F4D5D414A}" srcOrd="4" destOrd="0" presId="urn:microsoft.com/office/officeart/2005/8/layout/cycle7"/>
    <dgm:cxn modelId="{4A87A2C0-0A96-495D-94DE-3AABB15D94C9}" type="presParOf" srcId="{0C80C901-8E8D-47E2-A61E-C3EA5092091A}" destId="{394D58C0-A685-4129-AA54-53CBE01AB18B}" srcOrd="5" destOrd="0" presId="urn:microsoft.com/office/officeart/2005/8/layout/cycle7"/>
    <dgm:cxn modelId="{2D2B97CD-3D39-4564-AE7B-6F3B1BEBF7C5}" type="presParOf" srcId="{394D58C0-A685-4129-AA54-53CBE01AB18B}" destId="{52D7E38D-2BBA-4D74-BC74-D561672AA7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3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D5E83EC-ED38-43AA-A543-3FF0C9D90BF3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036F423-4AB9-431F-90CF-ABC5D1DF246C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F72039CF-B119-43BC-A452-FC33E968047D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06909EE-C883-4462-89F4-B42A312CA82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91FBC49D-B19B-462D-848E-2739AD9A6E61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1ECF37E-3035-4E3F-927E-59BAB6C0754B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C84EAA4D-FC30-4814-BE80-0F489C69CA36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D39D2F5-B66D-46E5-81AC-01F8C52B1714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57CF2A3-3781-4FAA-89BB-B4B79B5D57D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9F477143-B336-40B6-B7D4-CECBCD9B939D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1720C2D7-8FAD-4764-B91A-7315E2BF6B57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5A103A73-3207-45CC-90F7-F98DD19CB8BC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smtClean="0"/>
              <a:t>Practitioners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CE5A4CF-19CC-4172-B514-ED6C51E26584}" type="slidenum">
              <a:rPr lang="de-CH" smtClean="0"/>
              <a:t>1</a:t>
            </a:fld>
            <a:r>
              <a:rPr lang="de-CH" smtClean="0"/>
              <a:t> of 45</a:t>
            </a:r>
            <a:endParaRPr dirty="0"/>
          </a:p>
        </p:txBody>
      </p:sp>
      <p:pic>
        <p:nvPicPr>
          <p:cNvPr id="7" name="Picture 15" descr="http://upload.wikimedia.org/wikipedia/en/1/14/SpiralStairs,ArielRiosBldg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 b="24842"/>
          <a:stretch/>
        </p:blipFill>
        <p:spPr/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BC5C93D-8D01-411E-85BD-0ACA2F7E463D}" type="slidenum">
              <a:rPr lang="de-CH" smtClean="0"/>
              <a:t>10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541617-ED34-4EC1-B2D1-90CE4139E100}" type="slidenum">
              <a:rPr lang="de-CH" smtClean="0"/>
              <a:t>11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11DA70B-6F5F-4B4E-B085-A57DE9E84793}" type="slidenum">
              <a:rPr lang="de-CH" smtClean="0"/>
              <a:t>12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76259B-9576-4ED8-837B-DE8DF9662A4A}" type="slidenum">
              <a:rPr lang="de-CH" smtClean="0"/>
              <a:t>13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template methods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visitor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well-known, generic higher-order functions:</a:t>
            </a:r>
          </a:p>
          <a:p>
            <a:pPr lvl="1" indent="0">
              <a:buNone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63D039-D6DC-4563-AB61-FFEE8C97616D}" type="slidenum">
              <a:rPr lang="de-CH" smtClean="0"/>
              <a:t>14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DEBC8C2-77EA-432F-B57A-3EFD23489444}" type="slidenum">
              <a:rPr lang="de-CH" smtClean="0"/>
              <a:t>15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“for each…” sounds like we’re about to use a higher-order function.</a:t>
            </a:r>
          </a:p>
          <a:p>
            <a:r>
              <a:rPr lang="en-GB" dirty="0" smtClean="0"/>
              <a:t>Let’s create a function we can feed it later.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497E27C-69E9-4E31-8958-BC2B5D28B5EE}" type="slidenum">
              <a:rPr lang="de-CH" smtClean="0"/>
              <a:t>16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0205D53-84C8-4E3D-9C89-A7982EF6EFE7}" type="slidenum">
              <a:rPr lang="de-CH" smtClean="0"/>
              <a:t>17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478900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479402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479402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479402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 the list of similar items.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456348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98764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402919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402919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402919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402919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529134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529134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403010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457852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448418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448441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448441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448441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524461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529277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455783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457852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480090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A9FD644-06C4-496E-97C1-082A311F2861}" type="slidenum">
              <a:rPr lang="de-CH" smtClean="0"/>
              <a:t>18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353674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58322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Map items to their IDs.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4601987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379115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838211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223640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244324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223640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244324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466705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39294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184131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A4FB7E7-7465-4D76-BA6B-37E147F5031C}" type="slidenum">
              <a:rPr lang="de-CH" smtClean="0"/>
              <a:t>19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Software Engineers working in </a:t>
            </a:r>
            <a:r>
              <a:rPr lang="en-GB" dirty="0" err="1" smtClean="0"/>
              <a:t>Schlieren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members of the focus group “Reactive Solutions” in </a:t>
            </a:r>
            <a:r>
              <a:rPr lang="en-GB" dirty="0" smtClean="0"/>
              <a:t>Switzerland.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coding in Java for profit and in Scala for fun.</a:t>
            </a:r>
          </a:p>
          <a:p>
            <a:endParaRPr lang="en-GB" dirty="0" smtClean="0"/>
          </a:p>
          <a:p>
            <a:r>
              <a:rPr lang="en-GB" dirty="0"/>
              <a:t>We believe </a:t>
            </a:r>
            <a:r>
              <a:rPr lang="en-GB" dirty="0" smtClean="0"/>
              <a:t>that…</a:t>
            </a: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</a:t>
            </a:r>
            <a:r>
              <a:rPr lang="en-GB" dirty="0"/>
              <a:t>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</a:t>
            </a:r>
            <a:r>
              <a:rPr lang="en-GB" dirty="0"/>
              <a:t>concepts are complementary to 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background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681FEB5-6593-4C61-8096-79D0E222CCAC}" type="slidenum">
              <a:rPr lang="de-CH" smtClean="0"/>
              <a:t>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Compute the suggestions for each item with our function and combine the resulting lists into one.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01852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4853524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059019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059019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160005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499366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4853523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520864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4853523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521095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411693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059019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4853523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521095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633719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400155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F55931F-1C6B-4D12-9E48-83A33C234C79}" type="slidenum">
              <a:rPr lang="de-CH" smtClean="0"/>
              <a:t>20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7" grpId="0" animBg="1"/>
      <p:bldP spid="158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composable</a:t>
            </a:r>
            <a:r>
              <a:rPr lang="en-GB" dirty="0" smtClean="0"/>
              <a:t> by chaining multiple higher-order function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But these concepts are applicable to a wider range of constructs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EF50095-CCE9-4339-BF42-FBE7F84614D5}" type="slidenum">
              <a:rPr lang="de-CH" smtClean="0"/>
              <a:t>21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324045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00EEECE-C2D6-4EF5-89E3-79FCF2CFBE20}" type="slidenum">
              <a:rPr lang="de-CH" smtClean="0"/>
              <a:t>22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List[T]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Lists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FE21380-CFD8-4EA7-A1CF-B2DE3D8EE177}" type="slidenum">
              <a:rPr lang="de-CH" smtClean="0"/>
              <a:t>23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7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types to explicitly denote possibly missing values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Some(User(1,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None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Advantage: forces us to deal with missing values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Disadvantage: extracting the Option is cumbersome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2280" y="260648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D8382FC-79A4-4AB2-A435-E5A541C7D4E8}" type="slidenum">
              <a:rPr lang="de-CH" smtClean="0"/>
              <a:t>24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 “Null checking” needed</a:t>
            </a:r>
            <a:r>
              <a:rPr lang="en-GB" dirty="0"/>
              <a:t>, </a:t>
            </a:r>
            <a:endParaRPr lang="en-GB" dirty="0" smtClean="0"/>
          </a:p>
          <a:p>
            <a:pPr marL="361950" indent="-361950">
              <a:spcBef>
                <a:spcPts val="600"/>
              </a:spcBef>
            </a:pPr>
            <a:r>
              <a:rPr lang="en-GB" dirty="0" smtClean="0"/>
              <a:t>	as </a:t>
            </a:r>
            <a:r>
              <a:rPr lang="en-GB" dirty="0"/>
              <a:t>long as </a:t>
            </a:r>
            <a:r>
              <a:rPr lang="en-GB" dirty="0" smtClean="0"/>
              <a:t>you stay in the box!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59EAF0B-C7AA-4FF8-A635-165A6E486001}" type="slidenum">
              <a:rPr lang="de-CH" smtClean="0"/>
              <a:t>25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Stay </a:t>
            </a:r>
            <a:r>
              <a:rPr lang="en-GB" sz="2000" dirty="0"/>
              <a:t>in the box</a:t>
            </a:r>
            <a:r>
              <a:rPr lang="en-GB" sz="2000" dirty="0" smtClean="0"/>
              <a:t>!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9F6CB13-7250-4A60-B0C1-E844E7DB64C7}" type="slidenum">
              <a:rPr lang="de-CH" smtClean="0"/>
              <a:t>26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C37182D-EBE2-4051-84F1-457E36E112B8}" type="slidenum">
              <a:rPr lang="de-CH" smtClean="0"/>
              <a:t>27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27CD952-C16F-4507-A80E-D8AC5D8F2136}" type="slidenum">
              <a:rPr lang="de-CH" smtClean="0"/>
              <a:t>28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Future[T]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D36AE2D-1268-4ED0-B54B-6E663180FCB7}" type="slidenum">
              <a:rPr lang="de-CH" smtClean="0"/>
              <a:t>29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is the best part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could be helpful in an </a:t>
            </a:r>
            <a:r>
              <a:rPr lang="en-GB" dirty="0"/>
              <a:t>o</a:t>
            </a:r>
            <a:r>
              <a:rPr lang="en-GB" dirty="0" smtClean="0"/>
              <a:t>bject-oriented world?</a:t>
            </a:r>
          </a:p>
          <a:p>
            <a:endParaRPr lang="en-GB" dirty="0" smtClean="0"/>
          </a:p>
          <a:p>
            <a:r>
              <a:rPr lang="en-GB" dirty="0" smtClean="0"/>
              <a:t>We want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you how simple and yet </a:t>
            </a:r>
            <a:r>
              <a:rPr lang="en-GB" dirty="0" smtClean="0"/>
              <a:t>powerful functional programming is.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give you ideas of how to use your new tools.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0F36412-6BDB-4C7B-9129-B22E5274EECD}" type="slidenum">
              <a:rPr lang="de-CH" smtClean="0"/>
              <a:t>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 of values, computed asynchronously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Reactive Extensions (Rx)* calls it “Observable</a:t>
            </a:r>
            <a:r>
              <a:rPr lang="en-GB" dirty="0" smtClean="0"/>
              <a:t>”.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E0C366E-0974-4CA1-BC7B-F3C3FE8E5D12}" type="slidenum">
              <a:rPr lang="de-CH" smtClean="0"/>
              <a:t>30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4785518" y="5949280"/>
            <a:ext cx="403244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2200" dirty="0">
                <a:latin typeface="AA Zuehlke" pitchFamily="2" charset="0"/>
              </a:rPr>
              <a:t>* </a:t>
            </a:r>
            <a:r>
              <a:rPr lang="en-GB" sz="2200" dirty="0" smtClean="0">
                <a:latin typeface="AA Zuehlke" pitchFamily="2" charset="0"/>
              </a:rPr>
              <a:t>http://reactivex.io</a:t>
            </a:r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Guess what, we can map and </a:t>
            </a:r>
            <a:r>
              <a:rPr lang="en-GB" dirty="0" err="1" smtClean="0"/>
              <a:t>flatMap</a:t>
            </a:r>
            <a:r>
              <a:rPr lang="en-GB" dirty="0" smtClean="0"/>
              <a:t>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Observables can be merged, filtered, split up…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Observables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D989418-EB43-49BF-B744-71EAB6E41057}" type="slidenum">
              <a:rPr lang="de-CH" smtClean="0"/>
              <a:t>31</a:t>
            </a:fld>
            <a:r>
              <a:rPr lang="de-CH" smtClean="0"/>
              <a:t> of 45</a:t>
            </a:r>
            <a:endParaRPr dirty="0"/>
          </a:p>
        </p:txBody>
      </p:sp>
      <p:pic>
        <p:nvPicPr>
          <p:cNvPr id="1026" name="Picture 2" descr="Fl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9" y="2132856"/>
            <a:ext cx="62437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and </a:t>
            </a:r>
            <a:r>
              <a:rPr lang="en-GB" dirty="0" err="1" smtClean="0"/>
              <a:t>flatMap</a:t>
            </a:r>
            <a:r>
              <a:rPr lang="en-GB" dirty="0" smtClean="0"/>
              <a:t> are the links of the value transformation chain.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Scala even includes a special language construct: for comprehensions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31D476B-AB37-4193-9631-33A0E96164B1}" type="slidenum">
              <a:rPr lang="de-CH" smtClean="0"/>
              <a:t>32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E32FD09-498E-448D-A1D6-93C5E699FE22}" type="slidenum">
              <a:rPr lang="de-CH" smtClean="0"/>
              <a:t>33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54C6B73-15B0-4828-BEE7-4E6350D32700}" type="slidenum">
              <a:rPr lang="de-CH" smtClean="0"/>
              <a:t>34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E2004E8-FD55-45C4-8471-50F44DCCCD8E}" type="slidenum">
              <a:rPr lang="de-CH" smtClean="0"/>
              <a:t>35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1737FF3-A486-4517-A654-76BE4A99DEC0}" type="slidenum">
              <a:rPr lang="de-CH" smtClean="0"/>
              <a:t>36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C46D4F8-B75A-4B47-943A-D5AA1CDFA8CB}" type="slidenum">
              <a:rPr lang="de-CH" smtClean="0"/>
              <a:t>37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01E0F43-03DD-4192-840A-A4D96FA2CC3E}" type="slidenum">
              <a:rPr lang="de-CH" smtClean="0"/>
              <a:t>38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32A7486-A5C1-4041-BE31-0446A618AF32}" type="slidenum">
              <a:rPr lang="de-CH" smtClean="0"/>
              <a:t>39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59321" y="5631775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y=f(x), z=g(y)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1913" y="5599036"/>
            <a:ext cx="1869019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z=g(f(x))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3975AF2-BA2B-4DB9-A4AC-332FED5716C5}" type="slidenum">
              <a:rPr lang="de-CH" smtClean="0"/>
              <a:t>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FB03E91-27FA-48FD-9701-876C9E124AD1}" type="slidenum">
              <a:rPr lang="de-CH" smtClean="0"/>
              <a:t>40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7620159-B57D-4AB8-AEE3-9EB06F7FE652}" type="slidenum">
              <a:rPr lang="de-CH" smtClean="0"/>
              <a:t>41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5B792EE-1B6F-41AA-88BB-3FA36C090826}" type="slidenum">
              <a:rPr lang="de-CH" smtClean="0"/>
              <a:t>42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1D4FDEA-C0A3-4C60-8C00-6569E5CE2848}" type="slidenum">
              <a:rPr lang="de-CH" smtClean="0"/>
              <a:t>43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all fits together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731838" y="1789113"/>
            <a:ext cx="8412162" cy="784225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1675596"/>
              </p:ext>
            </p:extLst>
          </p:nvPr>
        </p:nvGraphicFramePr>
        <p:xfrm>
          <a:off x="1403648" y="10581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5854700" y="1871978"/>
            <a:ext cx="28953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/>
              <a:t>Pure functions do not mutate anything. </a:t>
            </a:r>
            <a:endParaRPr lang="en-GB" sz="22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 smtClean="0"/>
              <a:t>It’s </a:t>
            </a:r>
            <a:r>
              <a:rPr lang="en-GB" sz="2200" dirty="0"/>
              <a:t>easy to write pure functions with immutable data structures!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438" y="2132856"/>
            <a:ext cx="3120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Be careful when passing impure functions to higher-order functions!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1360" y="5164278"/>
            <a:ext cx="51107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Immutable data structures give the higher-order functions the freedom to do magic!</a:t>
            </a:r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2146333"/>
            <a:ext cx="8412162" cy="1354675"/>
          </a:xfrm>
        </p:spPr>
        <p:txBody>
          <a:bodyPr/>
          <a:lstStyle/>
          <a:p>
            <a:r>
              <a:rPr lang="en-GB" dirty="0" smtClean="0"/>
              <a:t>How will you make use of this?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6ED5453-9F74-4C53-BD98-3DA7C6773C3D}" type="slidenum">
              <a:rPr lang="de-CH" smtClean="0"/>
              <a:t>44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574674" y="4892967"/>
            <a:ext cx="7813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Download slides and code examples from:</a:t>
            </a:r>
          </a:p>
          <a:p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://github.com/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aax/zdays-fp-patterns</a:t>
            </a:r>
          </a:p>
        </p:txBody>
      </p:sp>
    </p:spTree>
    <p:extLst>
      <p:ext uri="{BB962C8B-B14F-4D97-AF65-F5344CB8AC3E}">
        <p14:creationId xmlns:p14="http://schemas.microsoft.com/office/powerpoint/2010/main" val="22830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365DAD-C174-4348-8E8F-17412DAA8CDD}" type="slidenum">
              <a:rPr lang="de-CH" smtClean="0"/>
              <a:t>45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ideas, recipes and guidelines.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1599FA1-5DB9-4C2D-8699-1F406D4626FE}" type="slidenum">
              <a:rPr lang="de-CH" smtClean="0"/>
              <a:t>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8412162" cy="4776547"/>
          </a:xfrm>
        </p:spPr>
        <p:txBody>
          <a:bodyPr/>
          <a:lstStyle/>
          <a:p>
            <a:pPr>
              <a:tabLst>
                <a:tab pos="3225800" algn="l"/>
              </a:tabLst>
            </a:pPr>
            <a:r>
              <a:rPr lang="en-GB" b="1" dirty="0" smtClean="0"/>
              <a:t>Pure functions</a:t>
            </a:r>
            <a:r>
              <a:rPr lang="en-GB" dirty="0" smtClean="0"/>
              <a:t>	How to raise awareness for side effects</a:t>
            </a:r>
            <a:endParaRPr lang="en-GB" dirty="0"/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Higher-order functions</a:t>
            </a:r>
            <a:r>
              <a:rPr lang="en-GB" dirty="0" smtClean="0"/>
              <a:t>	Map and </a:t>
            </a:r>
            <a:r>
              <a:rPr lang="en-GB" dirty="0" err="1" smtClean="0"/>
              <a:t>FlatMap</a:t>
            </a:r>
            <a:endParaRPr lang="en-GB" dirty="0" smtClean="0"/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Context types, function chaining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Reactive programming</a:t>
            </a:r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Immutability</a:t>
            </a:r>
            <a:r>
              <a:rPr lang="en-GB" dirty="0" smtClean="0"/>
              <a:t>	Structural sharing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Lenses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539BE46-CAC2-4CE0-9BDD-0C3821797F39}" type="slidenum">
              <a:rPr lang="de-CH" smtClean="0"/>
              <a:t>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78ABD1-E99D-467B-81F1-7F47389876DC}" type="slidenum">
              <a:rPr lang="de-CH" smtClean="0"/>
              <a:t>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ClrTx/>
              <a:buSzTx/>
              <a:buNone/>
            </a:pPr>
            <a:r>
              <a:rPr lang="en-GB" i="1"/>
              <a:t>FP </a:t>
            </a:r>
            <a:r>
              <a:rPr lang="en-GB" i="1" smtClean="0"/>
              <a:t>practitioners claim </a:t>
            </a:r>
            <a:r>
              <a:rPr lang="en-GB" i="1" dirty="0"/>
              <a:t>they write side effect free programs. </a:t>
            </a:r>
            <a:endParaRPr lang="en-GB" i="1" dirty="0" smtClean="0"/>
          </a:p>
          <a:p>
            <a:pPr marL="0" lvl="1" indent="0" algn="ctr">
              <a:buClrTx/>
              <a:buSzTx/>
              <a:buNone/>
            </a:pPr>
            <a:r>
              <a:rPr lang="en-GB" i="1" dirty="0" smtClean="0"/>
              <a:t>How </a:t>
            </a:r>
            <a:r>
              <a:rPr lang="en-GB" i="1" dirty="0"/>
              <a:t>is that possible? Is it at all? Why would that be desirable?</a:t>
            </a:r>
          </a:p>
          <a:p>
            <a:endParaRPr lang="en-GB" dirty="0"/>
          </a:p>
          <a:p>
            <a:r>
              <a:rPr lang="en-GB" dirty="0" smtClean="0"/>
              <a:t>Definition: 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</a:t>
            </a:r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E9D5C75-AC18-4C72-AC16-2FFB5A108AEE}" type="slidenum">
              <a:rPr lang="de-CH" smtClean="0"/>
              <a:t>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1EFEE45-9D56-4C4C-801F-8B19325791D1}" type="slidenum">
              <a:rPr lang="de-CH" smtClean="0"/>
              <a:t>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2633</Words>
  <Application>Microsoft Office PowerPoint</Application>
  <PresentationFormat>On-screen Show (4:3)</PresentationFormat>
  <Paragraphs>637</Paragraphs>
  <Slides>45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Consolas</vt:lpstr>
      <vt:lpstr>AA Zuehlke</vt:lpstr>
      <vt:lpstr>Wingdings</vt:lpstr>
      <vt:lpstr>Arial</vt:lpstr>
      <vt:lpstr>Zuehlke</vt:lpstr>
      <vt:lpstr>Functional Design Patterns for OO Practitioners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List[T]</vt:lpstr>
      <vt:lpstr>Context Type: Option[T]</vt:lpstr>
      <vt:lpstr>Context Type: Option[T]</vt:lpstr>
      <vt:lpstr>Context Type: Option[T]</vt:lpstr>
      <vt:lpstr>Context Type: Try</vt:lpstr>
      <vt:lpstr>Try</vt:lpstr>
      <vt:lpstr>Context Type: Future[T]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How this all fits together </vt:lpstr>
      <vt:lpstr>How will you make use of this?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Colombo, Ivo</cp:lastModifiedBy>
  <cp:revision>160</cp:revision>
  <dcterms:created xsi:type="dcterms:W3CDTF">2015-09-14T07:11:41Z</dcterms:created>
  <dcterms:modified xsi:type="dcterms:W3CDTF">2015-09-23T20:22:14Z</dcterms:modified>
</cp:coreProperties>
</file>