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84" r:id="rId3"/>
    <p:sldId id="286" r:id="rId4"/>
    <p:sldId id="287" r:id="rId5"/>
    <p:sldId id="285" r:id="rId6"/>
    <p:sldId id="288" r:id="rId7"/>
    <p:sldId id="289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290" r:id="rId16"/>
    <p:sldId id="292" r:id="rId17"/>
    <p:sldId id="291" r:id="rId18"/>
    <p:sldId id="311" r:id="rId19"/>
    <p:sldId id="310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257" r:id="rId34"/>
    <p:sldId id="258" r:id="rId35"/>
    <p:sldId id="269" r:id="rId36"/>
    <p:sldId id="259" r:id="rId37"/>
    <p:sldId id="266" r:id="rId38"/>
    <p:sldId id="268" r:id="rId39"/>
    <p:sldId id="277" r:id="rId40"/>
    <p:sldId id="280" r:id="rId41"/>
    <p:sldId id="279" r:id="rId42"/>
    <p:sldId id="275" r:id="rId43"/>
    <p:sldId id="306" r:id="rId44"/>
    <p:sldId id="265" r:id="rId45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48"/>
      <p:bold r:id="rId49"/>
      <p:italic r:id="rId50"/>
      <p:boldItalic r:id="rId51"/>
    </p:embeddedFont>
    <p:embeddedFont>
      <p:font typeface="AA Zuehlke" panose="020B0604020202020204" charset="0"/>
      <p:regular r:id="rId52"/>
      <p:italic r:id="rId53"/>
    </p:embeddedFont>
  </p:embeddedFontLst>
  <p:custDataLst>
    <p:tags r:id="rId5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23" autoAdjust="0"/>
    <p:restoredTop sz="81703" autoAdjust="0"/>
  </p:normalViewPr>
  <p:slideViewPr>
    <p:cSldViewPr showGuides="1">
      <p:cViewPr varScale="1">
        <p:scale>
          <a:sx n="89" d="100"/>
          <a:sy n="89" d="100"/>
        </p:scale>
        <p:origin x="1142" y="77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font" Target="fonts/font3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23.09.2015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Growing</a:t>
            </a:r>
            <a:r>
              <a:rPr lang="en-US" baseline="0" dirty="0" smtClean="0"/>
              <a:t> popularity of functional language concepts in OO 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1919A975-F830-431A-949C-661291C2581E}" type="slidenum">
              <a:rPr smtClean="0"/>
              <a:pPr/>
              <a:t>‹#›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67C91F5E-A6E6-40A5-B602-510CA9095B38}" type="slidenum">
              <a:rPr smtClean="0"/>
              <a:pPr/>
              <a:t>‹#›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4EB5EB59-6F3B-4F8C-A6CA-5B3DA487DFF0}" type="slidenum">
              <a:rPr smtClean="0"/>
              <a:pPr/>
              <a:t>‹#›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DEC79E18-59A6-4D89-850F-E3E826CEAE3C}" type="slidenum">
              <a:rPr smtClean="0"/>
              <a:pPr/>
              <a:t>‹#›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0EE9E555-6A04-4BF8-8D86-423272BD200C}" type="slidenum">
              <a:rPr smtClean="0"/>
              <a:pPr/>
              <a:t>‹#›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BA541631-67C8-48AD-AA0B-D0A20E911CB6}" type="slidenum">
              <a:rPr smtClean="0"/>
              <a:pPr/>
              <a:t>‹#›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4A4972ED-3E9A-4F8C-BF99-8128A4EFA238}" type="slidenum">
              <a:rPr smtClean="0"/>
              <a:pPr/>
              <a:t>‹#›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7BB8332D-3AF6-458A-8641-323313FFA46A}" type="slidenum">
              <a:rPr smtClean="0"/>
              <a:pPr/>
              <a:t>‹#›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9C15865F-D80F-4577-8040-61D36CE9372D}" type="slidenum">
              <a:rPr smtClean="0"/>
              <a:pPr/>
              <a:t>‹#›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89C8C5A0-CA56-4E8B-8EDA-9DCF7460D1A3}" type="slidenum">
              <a:rPr smtClean="0"/>
              <a:pPr/>
              <a:t>‹#›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8D19A9E8-FCFB-48FB-9200-5AC7F8C6A507}" type="slidenum">
              <a:rPr smtClean="0"/>
              <a:pPr/>
              <a:t>‹#›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DC04B064-ED6E-4828-9A3D-4C03C961E705}" type="slidenum">
              <a:rPr smtClean="0"/>
              <a:pPr/>
              <a:t>‹#›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Functional Design Patterns for OO </a:t>
            </a:r>
            <a:r>
              <a:rPr lang="en-GB" dirty="0" err="1" smtClean="0"/>
              <a:t>Practicioners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7812ABB-912E-4AB9-8796-AF8D3E8F7A47}" type="slidenum">
              <a:rPr lang="de-CH" smtClean="0"/>
              <a:t>1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28E9A7AB-07B7-4906-AF18-8F8104779785}" type="slidenum">
              <a:rPr lang="de-CH" smtClean="0"/>
              <a:t>10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Example: Buy coffee!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707904" y="2492896"/>
            <a:ext cx="1728192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err="1" smtClean="0">
                <a:latin typeface="AA Zuehlke" pitchFamily="2" charset="0"/>
              </a:rPr>
              <a:t>buyCoffee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2267744" y="2765548"/>
            <a:ext cx="1440160" cy="1538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36096" y="2780928"/>
            <a:ext cx="1440160" cy="1538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</p:cNvCxnSpPr>
          <p:nvPr/>
        </p:nvCxnSpPr>
        <p:spPr>
          <a:xfrm>
            <a:off x="4572000" y="3068960"/>
            <a:ext cx="0" cy="108012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85591" y="2276872"/>
            <a:ext cx="1594321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err="1" smtClean="0">
                <a:latin typeface="AA Zuehlke" pitchFamily="2" charset="0"/>
              </a:rPr>
              <a:t>CreditCard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184" y="2276872"/>
            <a:ext cx="1021556" cy="3086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Cup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716016" y="3645024"/>
            <a:ext cx="1296144" cy="0"/>
          </a:xfrm>
          <a:prstGeom prst="line">
            <a:avLst/>
          </a:prstGeom>
          <a:ln w="254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12160" y="3429000"/>
            <a:ext cx="1459645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solidFill>
                  <a:srgbClr val="C00000"/>
                </a:solidFill>
                <a:latin typeface="AA Zuehlke" pitchFamily="2" charset="0"/>
              </a:rPr>
              <a:t>side effect!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707904" y="4221088"/>
            <a:ext cx="1728192" cy="100811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err="1">
                <a:latin typeface="AA Zuehlke" pitchFamily="2" charset="0"/>
              </a:rPr>
              <a:t>CreditCard</a:t>
            </a:r>
            <a:r>
              <a:rPr lang="en-GB" sz="2200" dirty="0">
                <a:latin typeface="AA Zuehlke" pitchFamily="2" charset="0"/>
              </a:rPr>
              <a:t> Transaction Backend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99893" y="3392997"/>
            <a:ext cx="93610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charge</a:t>
            </a:r>
          </a:p>
        </p:txBody>
      </p:sp>
    </p:spTree>
    <p:extLst>
      <p:ext uri="{BB962C8B-B14F-4D97-AF65-F5344CB8AC3E}">
        <p14:creationId xmlns:p14="http://schemas.microsoft.com/office/powerpoint/2010/main" val="211105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AAA95D1-2A94-453B-BF0D-0BE38AE7E678}" type="slidenum">
              <a:rPr lang="de-CH" smtClean="0"/>
              <a:t>11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Example: Buy coffee! Pure version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34067" y="2426316"/>
            <a:ext cx="1728192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err="1" smtClean="0">
                <a:latin typeface="AA Zuehlke" pitchFamily="2" charset="0"/>
              </a:rPr>
              <a:t>buyCoffee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1193907" y="2698968"/>
            <a:ext cx="1440160" cy="1538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11754" y="2210292"/>
            <a:ext cx="1594321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err="1" smtClean="0">
                <a:latin typeface="AA Zuehlke" pitchFamily="2" charset="0"/>
              </a:rPr>
              <a:t>CreditCard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3835" y="2271988"/>
            <a:ext cx="1021556" cy="3086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Cup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99937" y="2736903"/>
            <a:ext cx="1021556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Charge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9592" y="3850716"/>
            <a:ext cx="6690461" cy="18105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Side effect encapsulated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A Zuehlke" pitchFamily="2" charset="0"/>
              </a:rPr>
              <a:t>‘</a:t>
            </a:r>
            <a:r>
              <a:rPr lang="en-GB" sz="2200" dirty="0" err="1">
                <a:latin typeface="AA Zuehlke" pitchFamily="2" charset="0"/>
              </a:rPr>
              <a:t>buyCoffee</a:t>
            </a:r>
            <a:r>
              <a:rPr lang="en-GB" sz="2200" dirty="0">
                <a:latin typeface="AA Zuehlke" pitchFamily="2" charset="0"/>
              </a:rPr>
              <a:t>’ is now </a:t>
            </a:r>
            <a:r>
              <a:rPr lang="en-GB" sz="2200" dirty="0" smtClean="0">
                <a:latin typeface="AA Zuehlke" pitchFamily="2" charset="0"/>
              </a:rPr>
              <a:t>pure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A Zuehlke" pitchFamily="2" charset="0"/>
              </a:rPr>
              <a:t>Caller needs to deal with side effects</a:t>
            </a:r>
            <a:endParaRPr lang="en-GB" sz="2200" dirty="0" smtClean="0">
              <a:latin typeface="AA Zuehlke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Concerns separated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Caller can decide to batch / optimize side effects</a:t>
            </a:r>
            <a:endParaRPr lang="en-GB" sz="2200" dirty="0">
              <a:latin typeface="AA Zuehlke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04227" y="2839125"/>
            <a:ext cx="1728192" cy="130995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>
                <a:latin typeface="AA Zuehlke" pitchFamily="2" charset="0"/>
              </a:rPr>
              <a:t>Holds information for the credit card backend, but does not result in a side effect</a:t>
            </a:r>
          </a:p>
        </p:txBody>
      </p:sp>
      <p:cxnSp>
        <p:nvCxnSpPr>
          <p:cNvPr id="26" name="Elbow Connector 25"/>
          <p:cNvCxnSpPr>
            <a:stCxn id="6" idx="3"/>
          </p:cNvCxnSpPr>
          <p:nvPr/>
        </p:nvCxnSpPr>
        <p:spPr>
          <a:xfrm>
            <a:off x="4362259" y="2714348"/>
            <a:ext cx="1433877" cy="238579"/>
          </a:xfrm>
          <a:prstGeom prst="bentConnector3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3"/>
          </p:cNvCxnSpPr>
          <p:nvPr/>
        </p:nvCxnSpPr>
        <p:spPr>
          <a:xfrm flipV="1">
            <a:off x="4362259" y="2512135"/>
            <a:ext cx="1433877" cy="202213"/>
          </a:xfrm>
          <a:prstGeom prst="bentConnector3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Functions </a:t>
            </a:r>
            <a:r>
              <a:rPr lang="en-GB" dirty="0"/>
              <a:t>are easier to test and verify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Simplifies concurrency, calls to pure functions can be parallelized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Caching: Since the result for a given input is always the same, it only needs to be computed once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Lazyness</a:t>
            </a:r>
            <a:r>
              <a:rPr lang="en-GB" dirty="0" smtClean="0"/>
              <a:t>: Since the function does not cause any side effects, we can postpone computation until we actually need the 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65D1AF5-9F7C-4841-85A3-34B1456AEF4B}" type="slidenum">
              <a:rPr lang="de-CH" smtClean="0"/>
              <a:t>12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Benefits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44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Obviously, there will be functions with side effects (I/O, global state, user input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idea is to refactor as many of your functions into pure functions as possible and wrap them into a shell, which handles side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Keep a “healthy balance” between pure and impure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Encapsulating </a:t>
            </a:r>
            <a:r>
              <a:rPr lang="en-GB" dirty="0"/>
              <a:t>side effects and handing them to the caller can help to turn your functions pure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2BF49063-D963-4FDD-A5AB-35C38197A4F8}" type="slidenum">
              <a:rPr lang="de-CH" smtClean="0"/>
              <a:t>13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Outcomes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50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7EDF3C8-FE0E-4C9F-A205-0A18C51DAEA7}" type="slidenum">
              <a:rPr lang="de-CH" smtClean="0"/>
              <a:t>14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586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lvl="1" indent="-257175">
              <a:buClrTx/>
              <a:buSzTx/>
              <a:buFont typeface="Arial" panose="020B0604020202020204" pitchFamily="34" charset="0"/>
              <a:buChar char="•"/>
            </a:pPr>
            <a:r>
              <a:rPr lang="en-GB" dirty="0" smtClean="0"/>
              <a:t>Passing functions as arguments to other functions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Injecting code of lower level of abstraction into code of higher level of abstraction</a:t>
            </a:r>
          </a:p>
          <a:p>
            <a:pPr marL="522288" lvl="1" indent="-257175">
              <a:buFont typeface="Arial" panose="020B0604020202020204" pitchFamily="34" charset="0"/>
              <a:buChar char="•"/>
            </a:pPr>
            <a:r>
              <a:rPr lang="en-GB" dirty="0" smtClean="0"/>
              <a:t>template methods</a:t>
            </a:r>
          </a:p>
          <a:p>
            <a:pPr marL="522288" lvl="1" indent="-257175">
              <a:buFont typeface="Arial" panose="020B0604020202020204" pitchFamily="34" charset="0"/>
              <a:buChar char="•"/>
            </a:pPr>
            <a:r>
              <a:rPr lang="en-GB" dirty="0" smtClean="0"/>
              <a:t>visitor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Use well-known, generic higher-order functions:</a:t>
            </a:r>
          </a:p>
          <a:p>
            <a:pPr lvl="1" indent="0">
              <a:buNone/>
            </a:pPr>
            <a:r>
              <a:rPr lang="en-GB" dirty="0" smtClean="0"/>
              <a:t>filter, exists, </a:t>
            </a:r>
            <a:r>
              <a:rPr lang="en-GB" dirty="0" err="1" smtClean="0"/>
              <a:t>forAll</a:t>
            </a:r>
            <a:r>
              <a:rPr lang="en-GB" dirty="0" smtClean="0"/>
              <a:t>, fold, reduce, </a:t>
            </a:r>
            <a:r>
              <a:rPr lang="en-GB" b="1" dirty="0" smtClean="0"/>
              <a:t>map, </a:t>
            </a:r>
            <a:r>
              <a:rPr lang="en-GB" b="1" dirty="0" err="1" smtClean="0"/>
              <a:t>flatMap</a:t>
            </a:r>
            <a:endParaRPr lang="en-GB" b="1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What are they?</a:t>
            </a:r>
            <a:endParaRPr lang="en-GB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2AF086B-AAB2-4C92-9FAB-3F0728B675D3}" type="slidenum">
              <a:rPr lang="de-CH" smtClean="0"/>
              <a:t>15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056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Input: items in the shopping cart</a:t>
            </a:r>
          </a:p>
          <a:p>
            <a:r>
              <a:rPr lang="en-GB" dirty="0" err="1" smtClean="0"/>
              <a:t>Ouput</a:t>
            </a:r>
            <a:r>
              <a:rPr lang="en-GB" dirty="0" smtClean="0"/>
              <a:t>: IDs of suggested items</a:t>
            </a:r>
          </a:p>
          <a:p>
            <a:endParaRPr lang="en-GB" dirty="0"/>
          </a:p>
          <a:p>
            <a:r>
              <a:rPr lang="en-GB" dirty="0" smtClean="0"/>
              <a:t>An item is suggested if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is similar to an item in the shopping cart,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but has a higher rating.</a:t>
            </a:r>
          </a:p>
          <a:p>
            <a:pPr lvl="1"/>
            <a:endParaRPr lang="en-GB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Happy Customers Example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76256" y="1916832"/>
            <a:ext cx="1224136" cy="1068775"/>
            <a:chOff x="4655840" y="930330"/>
            <a:chExt cx="1368152" cy="1130518"/>
          </a:xfrm>
        </p:grpSpPr>
        <p:sp>
          <p:nvSpPr>
            <p:cNvPr id="6" name="TextBox 5"/>
            <p:cNvSpPr txBox="1"/>
            <p:nvPr/>
          </p:nvSpPr>
          <p:spPr>
            <a:xfrm>
              <a:off x="4655840" y="930330"/>
              <a:ext cx="1368152" cy="11305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2000" dirty="0">
                  <a:latin typeface="AA Zuehlke" pitchFamily="2" charset="0"/>
                </a:rPr>
                <a:t>Item</a:t>
              </a:r>
            </a:p>
            <a:p>
              <a:r>
                <a:rPr lang="en-US" sz="2000" dirty="0">
                  <a:latin typeface="AA Zuehlke" pitchFamily="2" charset="0"/>
                </a:rPr>
                <a:t>id: </a:t>
              </a:r>
              <a:r>
                <a:rPr lang="en-US" sz="2000" dirty="0" err="1">
                  <a:latin typeface="AA Zuehlke" pitchFamily="2" charset="0"/>
                </a:rPr>
                <a:t>Int</a:t>
              </a:r>
              <a:endParaRPr lang="en-US" sz="2000" dirty="0">
                <a:latin typeface="AA Zuehlke" pitchFamily="2" charset="0"/>
              </a:endParaRPr>
            </a:p>
            <a:p>
              <a:r>
                <a:rPr lang="en-US" sz="2000" dirty="0">
                  <a:latin typeface="AA Zuehlke" pitchFamily="2" charset="0"/>
                </a:rPr>
                <a:t>rating: </a:t>
              </a:r>
              <a:r>
                <a:rPr lang="en-US" sz="2000" dirty="0" err="1">
                  <a:latin typeface="AA Zuehlke" pitchFamily="2" charset="0"/>
                </a:rPr>
                <a:t>Int</a:t>
              </a:r>
              <a:endParaRPr lang="en-US" sz="2000" dirty="0">
                <a:latin typeface="AA Zuehlke" pitchFamily="2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655840" y="1299240"/>
              <a:ext cx="13681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6FF1004-A9F2-4514-A6E6-9D02A57FE5F3}" type="slidenum">
              <a:rPr lang="de-CH" smtClean="0"/>
              <a:t>16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863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“for each…” sounds like we’re about to use a higher-order function.</a:t>
            </a:r>
          </a:p>
          <a:p>
            <a:r>
              <a:rPr lang="en-GB" dirty="0" smtClean="0"/>
              <a:t>Let’s create a function we can feed it later.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06A7907-CC60-4362-AD76-4FB94A605636}" type="slidenum">
              <a:rPr lang="de-CH" smtClean="0"/>
              <a:t>17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65" name="TextBox 64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each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shopping cart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/>
              <a:t>Combine results</a:t>
            </a:r>
          </a:p>
        </p:txBody>
      </p:sp>
    </p:spTree>
    <p:extLst>
      <p:ext uri="{BB962C8B-B14F-4D97-AF65-F5344CB8AC3E}">
        <p14:creationId xmlns:p14="http://schemas.microsoft.com/office/powerpoint/2010/main" val="281627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We’ve prepared this for you…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65" name="TextBox 64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/>
              <a:t>For each shopping cart 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/>
              <a:t>Combine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17E7831C-309E-41D2-ADEC-8D6D65BC9BF7}" type="slidenum">
              <a:rPr lang="de-CH" smtClean="0"/>
              <a:t>18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883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2388402" y="4789000"/>
            <a:ext cx="574949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3203712" y="4794021"/>
            <a:ext cx="574949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500624" y="4794020"/>
            <a:ext cx="668376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13824" y="4794022"/>
            <a:ext cx="574949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Filter the list of similar items.</a:t>
            </a:r>
            <a:endParaRPr lang="en-GB" dirty="0"/>
          </a:p>
        </p:txBody>
      </p:sp>
      <p:sp>
        <p:nvSpPr>
          <p:cNvPr id="60" name="Rounded Rectangle 59"/>
          <p:cNvSpPr/>
          <p:nvPr/>
        </p:nvSpPr>
        <p:spPr>
          <a:xfrm>
            <a:off x="6010588" y="4563480"/>
            <a:ext cx="2377836" cy="48613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  <a:p>
            <a:endParaRPr lang="en-GB" dirty="0"/>
          </a:p>
        </p:txBody>
      </p:sp>
      <p:sp>
        <p:nvSpPr>
          <p:cNvPr id="195" name="Rounded Rectangle 194"/>
          <p:cNvSpPr/>
          <p:nvPr/>
        </p:nvSpPr>
        <p:spPr>
          <a:xfrm>
            <a:off x="726205" y="3987646"/>
            <a:ext cx="3022672" cy="54322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74013" y="4029199"/>
            <a:ext cx="457672" cy="457671"/>
            <a:chOff x="2279576" y="2276872"/>
            <a:chExt cx="432048" cy="432048"/>
          </a:xfrm>
        </p:grpSpPr>
        <p:sp>
          <p:nvSpPr>
            <p:cNvPr id="11" name="Rounded Rectangle 10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AA Zuehlke" pitchFamily="2" charset="0"/>
                </a:rPr>
                <a:t>i1</a:t>
              </a:r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596531" y="4029199"/>
            <a:ext cx="457672" cy="457671"/>
            <a:chOff x="2279576" y="2276872"/>
            <a:chExt cx="432048" cy="432048"/>
          </a:xfrm>
        </p:grpSpPr>
        <p:sp>
          <p:nvSpPr>
            <p:cNvPr id="15" name="Rounded Rectangle 14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i2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19050" y="4029199"/>
            <a:ext cx="457672" cy="457671"/>
            <a:chOff x="2279576" y="2276872"/>
            <a:chExt cx="432048" cy="432048"/>
          </a:xfrm>
        </p:grpSpPr>
        <p:sp>
          <p:nvSpPr>
            <p:cNvPr id="18" name="Rounded Rectangle 17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41571" y="4029199"/>
            <a:ext cx="457672" cy="457671"/>
            <a:chOff x="2279576" y="2276872"/>
            <a:chExt cx="432048" cy="432048"/>
          </a:xfrm>
        </p:grpSpPr>
        <p:sp>
          <p:nvSpPr>
            <p:cNvPr id="21" name="Rounded Rectangle 20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i4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74013" y="5291346"/>
            <a:ext cx="457672" cy="457671"/>
            <a:chOff x="1503108" y="2276872"/>
            <a:chExt cx="432048" cy="432048"/>
          </a:xfrm>
        </p:grpSpPr>
        <p:sp>
          <p:nvSpPr>
            <p:cNvPr id="31" name="Rounded Rectangle 30"/>
            <p:cNvSpPr/>
            <p:nvPr/>
          </p:nvSpPr>
          <p:spPr>
            <a:xfrm>
              <a:off x="150310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0310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419052" y="5291346"/>
            <a:ext cx="457672" cy="457671"/>
            <a:chOff x="1503108" y="2276872"/>
            <a:chExt cx="432048" cy="432048"/>
          </a:xfrm>
        </p:grpSpPr>
        <p:sp>
          <p:nvSpPr>
            <p:cNvPr id="37" name="Rounded Rectangle 36"/>
            <p:cNvSpPr/>
            <p:nvPr/>
          </p:nvSpPr>
          <p:spPr>
            <a:xfrm>
              <a:off x="150310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0310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i3</a:t>
              </a:r>
            </a:p>
          </p:txBody>
        </p:sp>
      </p:grpSp>
      <p:sp>
        <p:nvSpPr>
          <p:cNvPr id="42" name="Arc 41"/>
          <p:cNvSpPr/>
          <p:nvPr/>
        </p:nvSpPr>
        <p:spPr>
          <a:xfrm rot="2614041">
            <a:off x="2669692" y="4030104"/>
            <a:ext cx="1549968" cy="1741456"/>
          </a:xfrm>
          <a:prstGeom prst="arc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43" name="TextBox 42"/>
          <p:cNvSpPr txBox="1"/>
          <p:nvPr/>
        </p:nvSpPr>
        <p:spPr>
          <a:xfrm>
            <a:off x="4379113" y="4578522"/>
            <a:ext cx="4369351" cy="3813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filter (              </a:t>
            </a:r>
            <a:r>
              <a:rPr lang="en-GB" sz="2200" dirty="0" err="1" smtClean="0">
                <a:latin typeface="AA Zuehlke" pitchFamily="2" charset="0"/>
              </a:rPr>
              <a:t>i.rating</a:t>
            </a:r>
            <a:r>
              <a:rPr lang="en-GB" sz="2200" dirty="0" smtClean="0">
                <a:latin typeface="AA Zuehlke" pitchFamily="2" charset="0"/>
              </a:rPr>
              <a:t> &gt; </a:t>
            </a:r>
            <a:r>
              <a:rPr lang="en-GB" sz="2200" dirty="0" err="1" smtClean="0">
                <a:latin typeface="AA Zuehlke" pitchFamily="2" charset="0"/>
              </a:rPr>
              <a:t>item.rating</a:t>
            </a:r>
            <a:r>
              <a:rPr lang="en-GB" sz="2200" dirty="0" smtClean="0">
                <a:latin typeface="AA Zuehlke" pitchFamily="2" charset="0"/>
              </a:rPr>
              <a:t>  )</a:t>
            </a:r>
            <a:endParaRPr lang="en-GB" sz="2200" dirty="0">
              <a:latin typeface="AA Zuehlke" pitchFamily="2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11560" y="4484183"/>
            <a:ext cx="782577" cy="671103"/>
            <a:chOff x="4430474" y="2180190"/>
            <a:chExt cx="738763" cy="633531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4799856" y="2180190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430474" y="2453681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true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279794" y="4484410"/>
            <a:ext cx="782577" cy="656691"/>
            <a:chOff x="6005309" y="2191473"/>
            <a:chExt cx="738763" cy="619925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6374691" y="2191473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005309" y="2451358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true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441320" y="4484410"/>
            <a:ext cx="782577" cy="656691"/>
            <a:chOff x="5213778" y="2192595"/>
            <a:chExt cx="738763" cy="619925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5583160" y="2192595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5213778" y="2452480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false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094452" y="4484410"/>
            <a:ext cx="782577" cy="656691"/>
            <a:chOff x="6774357" y="2193288"/>
            <a:chExt cx="738763" cy="619925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7143739" y="2193288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774357" y="2453173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true</a:t>
              </a:r>
            </a:p>
          </p:txBody>
        </p:sp>
      </p:grpSp>
      <p:sp>
        <p:nvSpPr>
          <p:cNvPr id="196" name="Rounded Rectangle 195"/>
          <p:cNvSpPr/>
          <p:nvPr/>
        </p:nvSpPr>
        <p:spPr>
          <a:xfrm>
            <a:off x="726205" y="5244618"/>
            <a:ext cx="3022672" cy="54322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213" name="Group 212"/>
          <p:cNvGrpSpPr/>
          <p:nvPr/>
        </p:nvGrpSpPr>
        <p:grpSpPr>
          <a:xfrm>
            <a:off x="3241570" y="5292776"/>
            <a:ext cx="457672" cy="457671"/>
            <a:chOff x="2279576" y="2276872"/>
            <a:chExt cx="432048" cy="432048"/>
          </a:xfrm>
        </p:grpSpPr>
        <p:sp>
          <p:nvSpPr>
            <p:cNvPr id="214" name="Rounded Rectangle 213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i4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7" name="Rounded Rectangle 56"/>
          <p:cNvSpPr/>
          <p:nvPr/>
        </p:nvSpPr>
        <p:spPr>
          <a:xfrm>
            <a:off x="5178373" y="4557838"/>
            <a:ext cx="486130" cy="48613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78373" y="4578522"/>
            <a:ext cx="486130" cy="4051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200" dirty="0" err="1" smtClean="0">
                <a:solidFill>
                  <a:schemeClr val="bg1"/>
                </a:solidFill>
                <a:latin typeface="AA Zuehlke" pitchFamily="2" charset="0"/>
              </a:rPr>
              <a:t>i</a:t>
            </a:r>
            <a:endParaRPr lang="en-GB" sz="2200" dirty="0">
              <a:solidFill>
                <a:schemeClr val="bg1"/>
              </a:solidFill>
              <a:latin typeface="AA Zuehlke" pitchFamily="2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664503" y="4800903"/>
            <a:ext cx="346085" cy="11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/>
              <a:t>For </a:t>
            </a:r>
            <a:r>
              <a:rPr lang="en-GB" dirty="0" smtClean="0"/>
              <a:t>each</a:t>
            </a:r>
            <a:r>
              <a:rPr lang="en-GB" dirty="0"/>
              <a:t> shopping cart</a:t>
            </a:r>
            <a:r>
              <a:rPr lang="en-GB" dirty="0" smtClean="0"/>
              <a:t> </a:t>
            </a:r>
            <a:r>
              <a:rPr lang="en-GB" dirty="0"/>
              <a:t>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/>
              <a:t>Combine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1EF92C0-9BBF-4033-9253-5FA9FABED04E}" type="slidenum">
              <a:rPr lang="de-CH" smtClean="0"/>
              <a:t>19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65" name="TextBox 64"/>
          <p:cNvSpPr txBox="1"/>
          <p:nvPr/>
        </p:nvSpPr>
        <p:spPr>
          <a:xfrm>
            <a:off x="592864" y="3536749"/>
            <a:ext cx="3210628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List[Item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9438" y="5832203"/>
            <a:ext cx="3210628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List[Item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10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believe that: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We should care about functional programming. It is (a part of) the future.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Functional concepts are complementary to OO.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We’ve been thinking about: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What is the gist of functional programming?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Which functional concepts are helpful in an «object-functional» world?</a:t>
            </a:r>
          </a:p>
          <a:p>
            <a:endParaRPr lang="en-GB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Our mission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1DE9C4B-46C3-4A66-95D4-5BE73854B85D}" type="slidenum">
              <a:rPr lang="de-CH" smtClean="0"/>
              <a:t>2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303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Map items to their IDs.</a:t>
            </a:r>
            <a:endParaRPr lang="en-GB" dirty="0"/>
          </a:p>
        </p:txBody>
      </p:sp>
      <p:sp>
        <p:nvSpPr>
          <p:cNvPr id="198" name="Rounded Rectangle 197"/>
          <p:cNvSpPr/>
          <p:nvPr/>
        </p:nvSpPr>
        <p:spPr>
          <a:xfrm>
            <a:off x="899592" y="4601987"/>
            <a:ext cx="3210628" cy="57700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899592" y="3791153"/>
            <a:ext cx="3210628" cy="57700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48" name="Group 147"/>
          <p:cNvGrpSpPr/>
          <p:nvPr/>
        </p:nvGrpSpPr>
        <p:grpSpPr>
          <a:xfrm>
            <a:off x="950372" y="3838211"/>
            <a:ext cx="6805826" cy="1312826"/>
            <a:chOff x="4583832" y="3230466"/>
            <a:chExt cx="6048672" cy="1166773"/>
          </a:xfrm>
        </p:grpSpPr>
        <p:grpSp>
          <p:nvGrpSpPr>
            <p:cNvPr id="59" name="Group 58"/>
            <p:cNvGrpSpPr/>
            <p:nvPr/>
          </p:nvGrpSpPr>
          <p:grpSpPr>
            <a:xfrm>
              <a:off x="4583832" y="3230466"/>
              <a:ext cx="432048" cy="432048"/>
              <a:chOff x="2279576" y="2276872"/>
              <a:chExt cx="432048" cy="432048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i1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360301" y="3230466"/>
              <a:ext cx="432048" cy="432048"/>
              <a:chOff x="2279576" y="2276872"/>
              <a:chExt cx="432048" cy="432048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i2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136770" y="3230466"/>
              <a:ext cx="432048" cy="432048"/>
              <a:chOff x="2279576" y="2276872"/>
              <a:chExt cx="432048" cy="432048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i3</a:t>
                </a: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6913240" y="3230466"/>
              <a:ext cx="432048" cy="432048"/>
              <a:chOff x="2279576" y="2276872"/>
              <a:chExt cx="432048" cy="432048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i4</a:t>
                </a:r>
              </a:p>
            </p:txBody>
          </p:sp>
        </p:grpSp>
        <p:sp>
          <p:nvSpPr>
            <p:cNvPr id="69" name="Arc 68"/>
            <p:cNvSpPr/>
            <p:nvPr/>
          </p:nvSpPr>
          <p:spPr>
            <a:xfrm rot="2614041">
              <a:off x="6841655" y="3309101"/>
              <a:ext cx="968488" cy="1088138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987095" y="3573016"/>
              <a:ext cx="2645409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200" dirty="0" smtClean="0">
                  <a:latin typeface="AA Zuehlke" pitchFamily="2" charset="0"/>
                </a:rPr>
                <a:t>map (                       )</a:t>
              </a:r>
              <a:endParaRPr lang="en-US" sz="2200" dirty="0">
                <a:latin typeface="AA Zuehlke" pitchFamily="2" charset="0"/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4799856" y="3659976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6374691" y="3660191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5583160" y="3660191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143739" y="3660191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31"/>
            <p:cNvGrpSpPr/>
            <p:nvPr/>
          </p:nvGrpSpPr>
          <p:grpSpPr>
            <a:xfrm>
              <a:off x="4583832" y="3954350"/>
              <a:ext cx="432048" cy="432048"/>
              <a:chOff x="2279576" y="2276872"/>
              <a:chExt cx="432048" cy="432048"/>
            </a:xfrm>
          </p:grpSpPr>
          <p:sp>
            <p:nvSpPr>
              <p:cNvPr id="133" name="Rounded Rectangle 132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1</a:t>
                </a: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360301" y="3954350"/>
              <a:ext cx="432048" cy="432048"/>
              <a:chOff x="2279576" y="2276872"/>
              <a:chExt cx="432048" cy="432048"/>
            </a:xfrm>
          </p:grpSpPr>
          <p:sp>
            <p:nvSpPr>
              <p:cNvPr id="136" name="Rounded Rectangle 135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2</a:t>
                </a: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6136770" y="3954350"/>
              <a:ext cx="432048" cy="432048"/>
              <a:chOff x="2279576" y="2276872"/>
              <a:chExt cx="432048" cy="432048"/>
            </a:xfrm>
          </p:grpSpPr>
          <p:sp>
            <p:nvSpPr>
              <p:cNvPr id="139" name="Rounded Rectangle 138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3</a:t>
                </a: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6913240" y="3954350"/>
              <a:ext cx="432048" cy="432048"/>
              <a:chOff x="2279576" y="2276872"/>
              <a:chExt cx="432048" cy="432048"/>
            </a:xfrm>
          </p:grpSpPr>
          <p:sp>
            <p:nvSpPr>
              <p:cNvPr id="142" name="Rounded Rectangle 141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4</a:t>
                </a:r>
              </a:p>
            </p:txBody>
          </p:sp>
        </p:grp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2" name="Rounded Rectangle 51"/>
          <p:cNvSpPr/>
          <p:nvPr/>
        </p:nvSpPr>
        <p:spPr>
          <a:xfrm>
            <a:off x="5608513" y="4223640"/>
            <a:ext cx="486130" cy="48613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08513" y="4244324"/>
            <a:ext cx="486130" cy="4051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200" dirty="0" err="1" smtClean="0">
                <a:solidFill>
                  <a:schemeClr val="bg1"/>
                </a:solidFill>
                <a:latin typeface="AA Zuehlke" pitchFamily="2" charset="0"/>
              </a:rPr>
              <a:t>i</a:t>
            </a:r>
            <a:endParaRPr lang="en-GB" sz="2200" dirty="0">
              <a:solidFill>
                <a:schemeClr val="bg1"/>
              </a:solidFill>
              <a:latin typeface="AA Zuehlke" pitchFamily="2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424774" y="4223640"/>
            <a:ext cx="611344" cy="48613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24774" y="4244324"/>
            <a:ext cx="611343" cy="4051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200" dirty="0" smtClean="0">
                <a:solidFill>
                  <a:schemeClr val="bg1"/>
                </a:solidFill>
                <a:latin typeface="AA Zuehlke" pitchFamily="2" charset="0"/>
              </a:rPr>
              <a:t>i.id</a:t>
            </a:r>
            <a:endParaRPr lang="en-GB" sz="2200" dirty="0">
              <a:solidFill>
                <a:schemeClr val="bg1"/>
              </a:solidFill>
              <a:latin typeface="AA Zuehlke" pitchFamily="2" charset="0"/>
            </a:endParaRPr>
          </a:p>
        </p:txBody>
      </p:sp>
      <p:cxnSp>
        <p:nvCxnSpPr>
          <p:cNvPr id="58" name="Straight Arrow Connector 57"/>
          <p:cNvCxnSpPr>
            <a:endCxn id="55" idx="1"/>
          </p:cNvCxnSpPr>
          <p:nvPr/>
        </p:nvCxnSpPr>
        <p:spPr>
          <a:xfrm>
            <a:off x="6094643" y="4466705"/>
            <a:ext cx="33013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99592" y="3392947"/>
            <a:ext cx="3210628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List[Item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99592" y="5184131"/>
            <a:ext cx="3210628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</a:t>
            </a:r>
            <a:r>
              <a:rPr lang="en-GB" sz="2000" dirty="0" err="1" smtClean="0">
                <a:latin typeface="AA Zuehlke" pitchFamily="2" charset="0"/>
              </a:rPr>
              <a:t>Int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0C43557-5563-456D-9689-3BF4034EA3B4}" type="slidenum">
              <a:rPr lang="de-CH" smtClean="0"/>
              <a:t>20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  <a:p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/>
              <a:t>For </a:t>
            </a:r>
            <a:r>
              <a:rPr lang="en-GB" dirty="0" smtClean="0"/>
              <a:t>each</a:t>
            </a:r>
            <a:r>
              <a:rPr lang="en-GB" dirty="0"/>
              <a:t> shopping cart</a:t>
            </a:r>
            <a:r>
              <a:rPr lang="en-GB" dirty="0" smtClean="0"/>
              <a:t> </a:t>
            </a:r>
            <a:r>
              <a:rPr lang="en-GB" dirty="0"/>
              <a:t>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/>
              <a:t>Combine results</a:t>
            </a:r>
          </a:p>
        </p:txBody>
      </p:sp>
    </p:spTree>
    <p:extLst>
      <p:ext uri="{BB962C8B-B14F-4D97-AF65-F5344CB8AC3E}">
        <p14:creationId xmlns:p14="http://schemas.microsoft.com/office/powerpoint/2010/main" val="233214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Compute the suggestions for each item with our function and combine the resulting lists into one.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199" name="Rounded Rectangle 198"/>
          <p:cNvSpPr/>
          <p:nvPr/>
        </p:nvSpPr>
        <p:spPr>
          <a:xfrm>
            <a:off x="1007604" y="4018525"/>
            <a:ext cx="3068268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1007604" y="4853524"/>
            <a:ext cx="3068268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1056132" y="4059019"/>
            <a:ext cx="464575" cy="464575"/>
            <a:chOff x="2279576" y="2276872"/>
            <a:chExt cx="432048" cy="432048"/>
          </a:xfrm>
        </p:grpSpPr>
        <p:sp>
          <p:nvSpPr>
            <p:cNvPr id="184" name="Rounded Rectangle 183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i1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267744" y="4059019"/>
            <a:ext cx="464575" cy="464575"/>
            <a:chOff x="1853418" y="2276872"/>
            <a:chExt cx="432048" cy="432048"/>
          </a:xfrm>
        </p:grpSpPr>
        <p:sp>
          <p:nvSpPr>
            <p:cNvPr id="180" name="Rounded Rectangle 179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i2</a:t>
              </a:r>
            </a:p>
          </p:txBody>
        </p:sp>
      </p:grpSp>
      <p:sp>
        <p:nvSpPr>
          <p:cNvPr id="157" name="Arc 156"/>
          <p:cNvSpPr/>
          <p:nvPr/>
        </p:nvSpPr>
        <p:spPr>
          <a:xfrm rot="2614041">
            <a:off x="3438513" y="4160005"/>
            <a:ext cx="1127944" cy="1267295"/>
          </a:xfrm>
          <a:prstGeom prst="arc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4715615" y="4499366"/>
            <a:ext cx="4176865" cy="3871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err="1" smtClean="0">
                <a:latin typeface="AA Zuehlke" pitchFamily="2" charset="0"/>
              </a:rPr>
              <a:t>flatMap</a:t>
            </a:r>
            <a:r>
              <a:rPr lang="en-GB" sz="2200" dirty="0" smtClean="0">
                <a:latin typeface="AA Zuehlke" pitchFamily="2" charset="0"/>
              </a:rPr>
              <a:t> (                                     )</a:t>
            </a:r>
            <a:endParaRPr lang="en-GB" sz="2200" dirty="0">
              <a:latin typeface="AA Zuehlke" pitchFamily="2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07604" y="4853523"/>
            <a:ext cx="1130112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56132" y="4520864"/>
            <a:ext cx="1028114" cy="838263"/>
            <a:chOff x="1056132" y="3538171"/>
            <a:chExt cx="1028114" cy="838263"/>
          </a:xfrm>
        </p:grpSpPr>
        <p:cxnSp>
          <p:nvCxnSpPr>
            <p:cNvPr id="159" name="Straight Arrow Connector 158"/>
            <p:cNvCxnSpPr/>
            <p:nvPr/>
          </p:nvCxnSpPr>
          <p:spPr>
            <a:xfrm>
              <a:off x="1288420" y="3538171"/>
              <a:ext cx="0" cy="3216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 162"/>
            <p:cNvGrpSpPr/>
            <p:nvPr/>
          </p:nvGrpSpPr>
          <p:grpSpPr>
            <a:xfrm>
              <a:off x="1056132" y="3911859"/>
              <a:ext cx="464575" cy="464575"/>
              <a:chOff x="2279576" y="2276872"/>
              <a:chExt cx="432048" cy="432048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8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1619671" y="3911859"/>
              <a:ext cx="464575" cy="464575"/>
              <a:chOff x="2027190" y="2276872"/>
              <a:chExt cx="432048" cy="432048"/>
            </a:xfrm>
          </p:grpSpPr>
          <p:sp>
            <p:nvSpPr>
              <p:cNvPr id="174" name="Rounded Rectangle 173"/>
              <p:cNvSpPr/>
              <p:nvPr/>
            </p:nvSpPr>
            <p:spPr>
              <a:xfrm>
                <a:off x="2027190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2027190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4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</p:grpSp>
      <p:sp>
        <p:nvSpPr>
          <p:cNvPr id="51" name="Rounded Rectangle 50"/>
          <p:cNvSpPr/>
          <p:nvPr/>
        </p:nvSpPr>
        <p:spPr>
          <a:xfrm>
            <a:off x="2219966" y="4853523"/>
            <a:ext cx="559920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67744" y="4521095"/>
            <a:ext cx="464575" cy="838032"/>
            <a:chOff x="2267744" y="3538402"/>
            <a:chExt cx="464575" cy="838032"/>
          </a:xfrm>
        </p:grpSpPr>
        <p:cxnSp>
          <p:nvCxnSpPr>
            <p:cNvPr id="160" name="Straight Arrow Connector 159"/>
            <p:cNvCxnSpPr/>
            <p:nvPr/>
          </p:nvCxnSpPr>
          <p:spPr>
            <a:xfrm>
              <a:off x="2523571" y="3538402"/>
              <a:ext cx="0" cy="3216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oup 164"/>
            <p:cNvGrpSpPr/>
            <p:nvPr/>
          </p:nvGrpSpPr>
          <p:grpSpPr>
            <a:xfrm>
              <a:off x="2267744" y="3911859"/>
              <a:ext cx="464575" cy="464575"/>
              <a:chOff x="1853418" y="2276872"/>
              <a:chExt cx="432048" cy="432048"/>
            </a:xfrm>
          </p:grpSpPr>
          <p:sp>
            <p:nvSpPr>
              <p:cNvPr id="172" name="Rounded Rectangle 171"/>
              <p:cNvSpPr/>
              <p:nvPr/>
            </p:nvSpPr>
            <p:spPr>
              <a:xfrm>
                <a:off x="1853418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853418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7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5849094" y="4411693"/>
            <a:ext cx="2428821" cy="605925"/>
            <a:chOff x="5167515" y="3961628"/>
            <a:chExt cx="2428821" cy="605925"/>
          </a:xfrm>
        </p:grpSpPr>
        <p:sp>
          <p:nvSpPr>
            <p:cNvPr id="48" name="Rounded Rectangle 47"/>
            <p:cNvSpPr/>
            <p:nvPr/>
          </p:nvSpPr>
          <p:spPr>
            <a:xfrm>
              <a:off x="6139775" y="4026028"/>
              <a:ext cx="1384553" cy="362421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167515" y="4024754"/>
              <a:ext cx="486130" cy="48613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67515" y="4045438"/>
              <a:ext cx="486130" cy="40510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bg1"/>
                  </a:solidFill>
                  <a:latin typeface="AA Zuehlke" pitchFamily="2" charset="0"/>
                </a:rPr>
                <a:t>i</a:t>
              </a:r>
              <a:endParaRPr lang="en-US" sz="24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5653645" y="4267819"/>
              <a:ext cx="330131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5983776" y="3961628"/>
              <a:ext cx="1612560" cy="605925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080014" y="4094697"/>
              <a:ext cx="1366530" cy="362421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021684" y="4163366"/>
              <a:ext cx="1358628" cy="362421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38388" y="4107233"/>
              <a:ext cx="1391452" cy="38714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AA Zuehlke" pitchFamily="2" charset="0"/>
                </a:rPr>
                <a:t>suggestions</a:t>
              </a:r>
              <a:endParaRPr lang="en-US" sz="24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901921" y="4059019"/>
            <a:ext cx="464575" cy="464575"/>
            <a:chOff x="1853418" y="2276872"/>
            <a:chExt cx="432048" cy="432048"/>
          </a:xfrm>
        </p:grpSpPr>
        <p:sp>
          <p:nvSpPr>
            <p:cNvPr id="54" name="Rounded Rectangle 53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AA Zuehlke" pitchFamily="2" charset="0"/>
                </a:rPr>
                <a:t>i3</a:t>
              </a:r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2862136" y="4853523"/>
            <a:ext cx="1213736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987824" y="4521095"/>
            <a:ext cx="1008112" cy="838032"/>
            <a:chOff x="2987824" y="3538402"/>
            <a:chExt cx="1008112" cy="838032"/>
          </a:xfrm>
        </p:grpSpPr>
        <p:grpSp>
          <p:nvGrpSpPr>
            <p:cNvPr id="166" name="Group 165"/>
            <p:cNvGrpSpPr/>
            <p:nvPr/>
          </p:nvGrpSpPr>
          <p:grpSpPr>
            <a:xfrm>
              <a:off x="3531361" y="3911859"/>
              <a:ext cx="464575" cy="464575"/>
              <a:chOff x="2279576" y="2276872"/>
              <a:chExt cx="432048" cy="432048"/>
            </a:xfrm>
          </p:grpSpPr>
          <p:sp>
            <p:nvSpPr>
              <p:cNvPr id="170" name="Rounded Rectangle 169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5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>
              <a:off x="3157748" y="3538402"/>
              <a:ext cx="0" cy="3216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2987824" y="3911859"/>
              <a:ext cx="464575" cy="464575"/>
              <a:chOff x="1853418" y="2276872"/>
              <a:chExt cx="432048" cy="432048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853418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853418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9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</p:grpSp>
      <p:sp>
        <p:nvSpPr>
          <p:cNvPr id="93" name="TextBox 92"/>
          <p:cNvSpPr txBox="1"/>
          <p:nvPr/>
        </p:nvSpPr>
        <p:spPr>
          <a:xfrm>
            <a:off x="1007602" y="3633719"/>
            <a:ext cx="3068269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List[Item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07603" y="5400155"/>
            <a:ext cx="3045423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</a:t>
            </a:r>
            <a:r>
              <a:rPr lang="en-GB" sz="2000" dirty="0" err="1" smtClean="0">
                <a:latin typeface="AA Zuehlke" pitchFamily="2" charset="0"/>
              </a:rPr>
              <a:t>Int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048C12C-297F-4936-83B9-10DE16763990}" type="slidenum">
              <a:rPr lang="de-CH" smtClean="0"/>
              <a:t>21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81" name="TextBox 80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/>
              <a:t>For </a:t>
            </a:r>
            <a:r>
              <a:rPr lang="en-GB" dirty="0" smtClean="0"/>
              <a:t>each</a:t>
            </a:r>
            <a:r>
              <a:rPr lang="en-GB" dirty="0"/>
              <a:t> shopping cart</a:t>
            </a:r>
            <a:r>
              <a:rPr lang="en-GB" dirty="0" smtClean="0"/>
              <a:t> </a:t>
            </a:r>
            <a:r>
              <a:rPr lang="en-GB" dirty="0"/>
              <a:t>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Combine results</a:t>
            </a:r>
          </a:p>
        </p:txBody>
      </p:sp>
    </p:spTree>
    <p:extLst>
      <p:ext uri="{BB962C8B-B14F-4D97-AF65-F5344CB8AC3E}">
        <p14:creationId xmlns:p14="http://schemas.microsoft.com/office/powerpoint/2010/main" val="302431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  <p:bldP spid="157" grpId="0" animBg="1"/>
      <p:bldP spid="158" grpId="0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9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Code using these standard higher-order functions is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more declarative, less imperative, reveals its intention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easy to reuse, since abstraction layers are separated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err="1" smtClean="0"/>
              <a:t>composable</a:t>
            </a:r>
            <a:r>
              <a:rPr lang="en-GB" dirty="0" smtClean="0"/>
              <a:t> by chaining multiple higher-order function applications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So far, so good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Not everything in the world is a List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But these concepts are applicable to a wider range of constructs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DD9E671-8D7B-4F3B-9049-D800EFE9D5AD}" type="slidenum">
              <a:rPr lang="de-CH" smtClean="0"/>
              <a:t>22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339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Wrap another type and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add some functionality to the wrapped type.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Example: List[T]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Wrapped type: 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Added functionality: combines multiple values of the wrapped type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7020272" y="324045"/>
            <a:ext cx="1625664" cy="1646933"/>
            <a:chOff x="6624228" y="1659924"/>
            <a:chExt cx="1319761" cy="1337028"/>
          </a:xfrm>
        </p:grpSpPr>
        <p:sp>
          <p:nvSpPr>
            <p:cNvPr id="4" name="Rounded Rectangle 3"/>
            <p:cNvSpPr/>
            <p:nvPr/>
          </p:nvSpPr>
          <p:spPr>
            <a:xfrm>
              <a:off x="6624228" y="1970838"/>
              <a:ext cx="1026114" cy="102611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732240" y="2078850"/>
              <a:ext cx="810090" cy="81009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55857" y="1659924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Context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24229" y="2307996"/>
              <a:ext cx="1026114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Value</a:t>
              </a: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AE66E4F-441F-4190-892C-256C9AB40E39}" type="slidenum">
              <a:rPr lang="de-CH" smtClean="0"/>
              <a:t>23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419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Type: Option[T]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Functionality: Collection of 0 or 1 value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Used instead of </a:t>
            </a:r>
            <a:r>
              <a:rPr lang="en-GB" dirty="0" err="1" smtClean="0"/>
              <a:t>nullable</a:t>
            </a:r>
            <a:r>
              <a:rPr lang="en-GB" dirty="0" smtClean="0"/>
              <a:t> types to explicitly denote possibly missing values</a:t>
            </a:r>
          </a:p>
          <a:p>
            <a:pPr>
              <a:spcBef>
                <a:spcPts val="2400"/>
              </a:spcBef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(name: String): Option[User]</a:t>
            </a:r>
          </a:p>
          <a:p>
            <a:pPr>
              <a:spcBef>
                <a:spcPts val="2400"/>
              </a:spcBef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john =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(“John”)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john: Option[User] = Some(User(1, “John”)</a:t>
            </a:r>
          </a:p>
          <a:p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elvis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(“Elvis”)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elvis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Option[User] = None</a:t>
            </a:r>
          </a:p>
          <a:p>
            <a:pPr marL="342900" indent="-342900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GB" dirty="0" smtClean="0"/>
              <a:t>Advantage: forces us to deal with missing values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GB" dirty="0" smtClean="0"/>
              <a:t>Disadvantage: extracting the Option is cumbersome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7092280" y="260648"/>
            <a:ext cx="1846762" cy="1728192"/>
            <a:chOff x="5004048" y="3591018"/>
            <a:chExt cx="1442783" cy="1350150"/>
          </a:xfrm>
        </p:grpSpPr>
        <p:sp>
          <p:nvSpPr>
            <p:cNvPr id="7" name="Rounded Rectangle 6"/>
            <p:cNvSpPr/>
            <p:nvPr/>
          </p:nvSpPr>
          <p:spPr>
            <a:xfrm>
              <a:off x="5004048" y="3915054"/>
              <a:ext cx="1026114" cy="102611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112060" y="4023066"/>
              <a:ext cx="810090" cy="81009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04693" y="3591018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8699" y="4239090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</p:grp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Functional Design Patterns for OO </a:t>
            </a:r>
            <a:r>
              <a:rPr lang="en-GB" dirty="0" err="1" smtClean="0"/>
              <a:t>Practicioners</a:t>
            </a:r>
            <a:r>
              <a:rPr lang="en-GB" dirty="0" smtClean="0"/>
              <a:t> | Ivo Colombo, Hendrik </a:t>
            </a:r>
            <a:r>
              <a:rPr lang="en-GB" dirty="0" err="1" smtClean="0"/>
              <a:t>Schöneberg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4BE2C4D-8D14-4883-A22B-6B5FFDBCB873}" type="slidenum">
              <a:rPr lang="de-CH" smtClean="0"/>
              <a:t>24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960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 Type: </a:t>
            </a:r>
            <a:r>
              <a:rPr lang="en-GB" dirty="0" smtClean="0"/>
              <a:t>Option[T]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john =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("John")</a:t>
            </a:r>
          </a:p>
          <a:p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john.map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 =&gt; user.id)</a:t>
            </a:r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res0: Option[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Some(1)</a:t>
            </a:r>
          </a:p>
          <a:p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/>
              <a:t>What about Elvis/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GB" dirty="0" smtClean="0"/>
              <a:t>?</a:t>
            </a:r>
          </a:p>
          <a:p>
            <a:endParaRPr lang="en-GB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 smtClean="0"/>
              <a:t>No “Null checking” needed</a:t>
            </a:r>
            <a:r>
              <a:rPr lang="en-GB" dirty="0"/>
              <a:t>, </a:t>
            </a:r>
            <a:endParaRPr lang="en-GB" dirty="0" smtClean="0"/>
          </a:p>
          <a:p>
            <a:pPr marL="361950" indent="-361950">
              <a:spcBef>
                <a:spcPts val="600"/>
              </a:spcBef>
            </a:pPr>
            <a:r>
              <a:rPr lang="en-GB" dirty="0" smtClean="0"/>
              <a:t>	as </a:t>
            </a:r>
            <a:r>
              <a:rPr lang="en-GB" dirty="0"/>
              <a:t>long as </a:t>
            </a:r>
            <a:r>
              <a:rPr lang="en-GB" dirty="0" smtClean="0"/>
              <a:t>you stay in the box!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Map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4896000" y="972000"/>
            <a:ext cx="3568958" cy="4392488"/>
            <a:chOff x="4092319" y="1124744"/>
            <a:chExt cx="3408062" cy="4194466"/>
          </a:xfrm>
        </p:grpSpPr>
        <p:sp>
          <p:nvSpPr>
            <p:cNvPr id="13" name="Rounded Rectangle 12"/>
            <p:cNvSpPr/>
            <p:nvPr/>
          </p:nvSpPr>
          <p:spPr>
            <a:xfrm>
              <a:off x="4660779" y="1491431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784146" y="1614798"/>
              <a:ext cx="925250" cy="92525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08894" y="1124744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51631" y="1916515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711565" y="2956183"/>
              <a:ext cx="616833" cy="616833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883548" y="2956183"/>
              <a:ext cx="616833" cy="616833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0" name="Straight Arrow Connector 19"/>
            <p:cNvCxnSpPr>
              <a:stCxn id="17" idx="3"/>
              <a:endCxn id="18" idx="1"/>
            </p:cNvCxnSpPr>
            <p:nvPr/>
          </p:nvCxnSpPr>
          <p:spPr>
            <a:xfrm>
              <a:off x="6328398" y="3264600"/>
              <a:ext cx="55515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711565" y="3079550"/>
              <a:ext cx="6168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45232" y="3065589"/>
              <a:ext cx="493467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660779" y="4147227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784146" y="4270594"/>
              <a:ext cx="925250" cy="925250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08894" y="3739794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30879" y="4517327"/>
              <a:ext cx="599268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32" name="Arc 31"/>
            <p:cNvSpPr/>
            <p:nvPr/>
          </p:nvSpPr>
          <p:spPr>
            <a:xfrm rot="2614041">
              <a:off x="4092319" y="2596396"/>
              <a:ext cx="1253395" cy="1408243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97998" y="3025038"/>
              <a:ext cx="766090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>
                  <a:latin typeface="AA Zuehlke" pitchFamily="2" charset="0"/>
                </a:rPr>
                <a:t>map</a:t>
              </a:r>
              <a:endParaRPr lang="en-US" b="1" dirty="0">
                <a:latin typeface="AA Zuehlke" pitchFamily="2" charset="0"/>
              </a:endParaRPr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2DA27086-1896-47C6-8DEC-C458F360169F}" type="slidenum">
              <a:rPr lang="de-CH" smtClean="0"/>
              <a:t>25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914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 Type: </a:t>
            </a:r>
            <a:r>
              <a:rPr lang="en-GB" dirty="0" smtClean="0"/>
              <a:t>Option[T]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5163293" cy="4776787"/>
          </a:xfrm>
        </p:spPr>
        <p:txBody>
          <a:bodyPr/>
          <a:lstStyle/>
          <a:p>
            <a:pPr>
              <a:tabLst>
                <a:tab pos="355600" algn="l"/>
              </a:tabLst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findOrder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	Option[Order]</a:t>
            </a:r>
          </a:p>
          <a:p>
            <a:pPr>
              <a:tabLst>
                <a:tab pos="355600" algn="l"/>
              </a:tabLst>
            </a:pP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355600" algn="l"/>
              </a:tabLst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john =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("John")</a:t>
            </a:r>
          </a:p>
          <a:p>
            <a:pPr>
              <a:tabLst>
                <a:tab pos="355600" algn="l"/>
              </a:tabLst>
            </a:pP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john.flatMap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 =&gt; 	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findOrder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(user.id))</a:t>
            </a:r>
          </a:p>
          <a:p>
            <a:pPr>
              <a:tabLst>
                <a:tab pos="355600" algn="l"/>
              </a:tabLst>
            </a:pP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/>
              <a:t>What </a:t>
            </a:r>
            <a:r>
              <a:rPr lang="en-GB" dirty="0"/>
              <a:t>about</a:t>
            </a:r>
            <a:r>
              <a:rPr lang="en-GB" sz="2000" dirty="0"/>
              <a:t> Elvis/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GB" sz="2000" dirty="0" smtClean="0"/>
              <a:t>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 smtClean="0"/>
              <a:t>Stay </a:t>
            </a:r>
            <a:r>
              <a:rPr lang="en-GB" sz="2000" dirty="0"/>
              <a:t>in the box</a:t>
            </a:r>
            <a:r>
              <a:rPr lang="en-GB" sz="2000" dirty="0" smtClean="0"/>
              <a:t>!</a:t>
            </a:r>
            <a:endParaRPr lang="en-GB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 smtClean="0"/>
              <a:t>FlatMap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00" y="972000"/>
            <a:ext cx="3862190" cy="4333870"/>
            <a:chOff x="4932000" y="972000"/>
            <a:chExt cx="3862190" cy="4333870"/>
          </a:xfrm>
        </p:grpSpPr>
        <p:sp>
          <p:nvSpPr>
            <p:cNvPr id="13" name="Rounded Rectangle 12"/>
            <p:cNvSpPr/>
            <p:nvPr/>
          </p:nvSpPr>
          <p:spPr>
            <a:xfrm>
              <a:off x="5494842" y="1354400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622309" y="1478341"/>
              <a:ext cx="956000" cy="956001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94843" y="972000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22307" y="1772553"/>
              <a:ext cx="95600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533374" y="2852135"/>
              <a:ext cx="637334" cy="63733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871776" y="2852135"/>
              <a:ext cx="637334" cy="637334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0" name="Straight Arrow Connector 19"/>
            <p:cNvCxnSpPr>
              <a:stCxn id="17" idx="3"/>
              <a:endCxn id="22" idx="1"/>
            </p:cNvCxnSpPr>
            <p:nvPr/>
          </p:nvCxnSpPr>
          <p:spPr>
            <a:xfrm>
              <a:off x="7170708" y="3170802"/>
              <a:ext cx="594675" cy="907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533374" y="2979602"/>
              <a:ext cx="637334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08044" y="2965177"/>
              <a:ext cx="740288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494842" y="4094936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622309" y="4222403"/>
              <a:ext cx="956000" cy="956001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94843" y="3673962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22309" y="4488576"/>
              <a:ext cx="956000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32" name="Arc 31"/>
            <p:cNvSpPr/>
            <p:nvPr/>
          </p:nvSpPr>
          <p:spPr>
            <a:xfrm rot="2614041">
              <a:off x="4932000" y="2486914"/>
              <a:ext cx="1295052" cy="1455046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04049" y="2924944"/>
              <a:ext cx="100811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r"/>
              <a:r>
                <a:rPr lang="en-US" sz="2000" b="1" dirty="0" err="1">
                  <a:latin typeface="AA Zuehlke" pitchFamily="2" charset="0"/>
                </a:rPr>
                <a:t>flatMap</a:t>
              </a:r>
              <a:endParaRPr lang="en-US" b="1" dirty="0">
                <a:latin typeface="AA Zuehlke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765383" y="2756534"/>
              <a:ext cx="846683" cy="8466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83257" y="2373321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CA07E6F-D878-4ED3-871A-DC38B2A988C9}" type="slidenum">
              <a:rPr lang="de-CH" smtClean="0"/>
              <a:t>26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440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Type: Try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Functionality: Represents the computation of a value, either successful or failed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Used instead of throwing exceptions</a:t>
            </a:r>
          </a:p>
          <a:p>
            <a:endParaRPr lang="en-GB" dirty="0" smtClean="0"/>
          </a:p>
          <a:p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(id: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Try[User]</a:t>
            </a:r>
          </a:p>
          <a:p>
            <a:pPr>
              <a:spcBef>
                <a:spcPts val="2400"/>
              </a:spcBef>
            </a:pP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res0: Try[User] = Success(User(1, “John”))</a:t>
            </a:r>
          </a:p>
          <a:p>
            <a:pPr>
              <a:spcBef>
                <a:spcPts val="2400"/>
              </a:spcBef>
            </a:pP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(1000)</a:t>
            </a:r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res1: Try[User] = Failure(Exception(«user does not exist»))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6678234" y="2276872"/>
            <a:ext cx="1940985" cy="1735158"/>
            <a:chOff x="6030162" y="2562845"/>
            <a:chExt cx="1510307" cy="1350150"/>
          </a:xfrm>
        </p:grpSpPr>
        <p:sp>
          <p:nvSpPr>
            <p:cNvPr id="7" name="Rounded Rectangle 6"/>
            <p:cNvSpPr/>
            <p:nvPr/>
          </p:nvSpPr>
          <p:spPr>
            <a:xfrm>
              <a:off x="6030162" y="2886881"/>
              <a:ext cx="1026114" cy="102611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138174" y="2994893"/>
              <a:ext cx="810090" cy="81009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52337" y="2562845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Try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84813" y="3245332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</p:grp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5014C70-905E-4C74-A6CB-9ACB34717B31}" type="slidenum">
              <a:rPr lang="de-CH" smtClean="0"/>
              <a:t>27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30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Try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Mapping and </a:t>
            </a:r>
            <a:r>
              <a:rPr lang="en-GB" dirty="0" err="1" smtClean="0"/>
              <a:t>flatMapping</a:t>
            </a:r>
            <a:r>
              <a:rPr lang="en-GB" dirty="0" smtClean="0"/>
              <a:t> </a:t>
            </a:r>
            <a:r>
              <a:rPr lang="en-GB" dirty="0" err="1" smtClean="0"/>
              <a:t>Trys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467544" y="1681792"/>
            <a:ext cx="3568958" cy="4392488"/>
            <a:chOff x="4092319" y="1124744"/>
            <a:chExt cx="3408062" cy="4194466"/>
          </a:xfrm>
        </p:grpSpPr>
        <p:sp>
          <p:nvSpPr>
            <p:cNvPr id="17" name="Rounded Rectangle 16"/>
            <p:cNvSpPr/>
            <p:nvPr/>
          </p:nvSpPr>
          <p:spPr>
            <a:xfrm>
              <a:off x="4660779" y="1491431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784146" y="1614798"/>
              <a:ext cx="925250" cy="92525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0779" y="112474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51631" y="1916515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11565" y="2956183"/>
              <a:ext cx="616833" cy="616833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883548" y="2956183"/>
              <a:ext cx="616833" cy="616833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3" name="Straight Arrow Connector 22"/>
            <p:cNvCxnSpPr>
              <a:stCxn id="21" idx="3"/>
              <a:endCxn id="22" idx="1"/>
            </p:cNvCxnSpPr>
            <p:nvPr/>
          </p:nvCxnSpPr>
          <p:spPr>
            <a:xfrm>
              <a:off x="6328398" y="3264600"/>
              <a:ext cx="55515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11565" y="3079550"/>
              <a:ext cx="6168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45232" y="3065589"/>
              <a:ext cx="493467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660779" y="4147227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84146" y="4270594"/>
              <a:ext cx="925250" cy="925250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60779" y="373979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30879" y="4517327"/>
              <a:ext cx="599268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2614041">
              <a:off x="4092319" y="2596396"/>
              <a:ext cx="1253395" cy="1408243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97998" y="3034862"/>
              <a:ext cx="766090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>
                  <a:latin typeface="AA Zuehlke" pitchFamily="2" charset="0"/>
                </a:rPr>
                <a:t>map</a:t>
              </a:r>
              <a:endParaRPr lang="en-US" b="1" dirty="0">
                <a:latin typeface="AA Zuehlke" pitchFamily="2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74017" y="1755736"/>
            <a:ext cx="3851654" cy="4333870"/>
            <a:chOff x="4674017" y="1755736"/>
            <a:chExt cx="3851654" cy="4333870"/>
          </a:xfrm>
        </p:grpSpPr>
        <p:sp>
          <p:nvSpPr>
            <p:cNvPr id="33" name="Rounded Rectangle 32"/>
            <p:cNvSpPr/>
            <p:nvPr/>
          </p:nvSpPr>
          <p:spPr>
            <a:xfrm>
              <a:off x="5236859" y="2138136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364326" y="2262077"/>
              <a:ext cx="956000" cy="956001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36860" y="1755736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64324" y="2556289"/>
              <a:ext cx="95600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275391" y="3635871"/>
              <a:ext cx="637334" cy="63733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613793" y="3635871"/>
              <a:ext cx="637334" cy="637334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39" name="Straight Arrow Connector 38"/>
            <p:cNvCxnSpPr>
              <a:stCxn id="37" idx="3"/>
              <a:endCxn id="48" idx="1"/>
            </p:cNvCxnSpPr>
            <p:nvPr/>
          </p:nvCxnSpPr>
          <p:spPr>
            <a:xfrm>
              <a:off x="6912725" y="3954538"/>
              <a:ext cx="594675" cy="907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275391" y="3763338"/>
              <a:ext cx="637334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50061" y="3748913"/>
              <a:ext cx="740288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36859" y="4878672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364326" y="5006139"/>
              <a:ext cx="956000" cy="956001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6860" y="4457698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64326" y="5272312"/>
              <a:ext cx="956000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6" name="Arc 45"/>
            <p:cNvSpPr/>
            <p:nvPr/>
          </p:nvSpPr>
          <p:spPr>
            <a:xfrm rot="2614041">
              <a:off x="4674017" y="3270650"/>
              <a:ext cx="1295052" cy="1455046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69989" y="3686397"/>
              <a:ext cx="1063419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 err="1">
                  <a:latin typeface="AA Zuehlke" pitchFamily="2" charset="0"/>
                </a:rPr>
                <a:t>flatMap</a:t>
              </a:r>
              <a:endParaRPr lang="en-US" b="1" dirty="0">
                <a:latin typeface="AA Zuehlke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507400" y="3540270"/>
              <a:ext cx="846683" cy="8466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14738" y="3166591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274F171-9779-4B4A-B32D-2C6B1B22C957}" type="slidenum">
              <a:rPr lang="de-CH" smtClean="0"/>
              <a:t>28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837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Type: Future[T]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Mapping and </a:t>
            </a:r>
            <a:r>
              <a:rPr lang="en-GB" dirty="0" err="1" smtClean="0"/>
              <a:t>flatMapping</a:t>
            </a:r>
            <a:r>
              <a:rPr lang="en-GB" dirty="0" smtClean="0"/>
              <a:t> Futures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467544" y="1681792"/>
            <a:ext cx="3568958" cy="4392488"/>
            <a:chOff x="4092319" y="1124744"/>
            <a:chExt cx="3408062" cy="4194466"/>
          </a:xfrm>
        </p:grpSpPr>
        <p:sp>
          <p:nvSpPr>
            <p:cNvPr id="17" name="Rounded Rectangle 16"/>
            <p:cNvSpPr/>
            <p:nvPr/>
          </p:nvSpPr>
          <p:spPr>
            <a:xfrm>
              <a:off x="4660779" y="1491431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784146" y="1614798"/>
              <a:ext cx="925250" cy="92525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0779" y="112474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Future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51631" y="1916515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11565" y="2956183"/>
              <a:ext cx="616833" cy="616833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883548" y="2956183"/>
              <a:ext cx="616833" cy="616833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3" name="Straight Arrow Connector 22"/>
            <p:cNvCxnSpPr>
              <a:stCxn id="21" idx="3"/>
              <a:endCxn id="22" idx="1"/>
            </p:cNvCxnSpPr>
            <p:nvPr/>
          </p:nvCxnSpPr>
          <p:spPr>
            <a:xfrm>
              <a:off x="6328398" y="3264600"/>
              <a:ext cx="55515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11565" y="3079550"/>
              <a:ext cx="6168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45232" y="3065589"/>
              <a:ext cx="493467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660779" y="4147227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84146" y="4270594"/>
              <a:ext cx="925250" cy="925250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60779" y="373979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Future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30879" y="4517327"/>
              <a:ext cx="599268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2614041">
              <a:off x="4092319" y="2596396"/>
              <a:ext cx="1253395" cy="1408243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97998" y="3034862"/>
              <a:ext cx="766090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>
                  <a:latin typeface="AA Zuehlke" pitchFamily="2" charset="0"/>
                </a:rPr>
                <a:t>map</a:t>
              </a:r>
              <a:endParaRPr lang="en-US" b="1" dirty="0">
                <a:latin typeface="AA Zuehlke" pitchFamily="2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74017" y="1755736"/>
            <a:ext cx="3851654" cy="4333870"/>
            <a:chOff x="4674017" y="1755736"/>
            <a:chExt cx="3851654" cy="4333870"/>
          </a:xfrm>
        </p:grpSpPr>
        <p:sp>
          <p:nvSpPr>
            <p:cNvPr id="33" name="Rounded Rectangle 32"/>
            <p:cNvSpPr/>
            <p:nvPr/>
          </p:nvSpPr>
          <p:spPr>
            <a:xfrm>
              <a:off x="5236859" y="2138136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364326" y="2262077"/>
              <a:ext cx="956000" cy="956001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36860" y="1755736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Future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64324" y="2556289"/>
              <a:ext cx="95600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275391" y="3635871"/>
              <a:ext cx="637334" cy="63733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613793" y="3635871"/>
              <a:ext cx="637334" cy="637334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39" name="Straight Arrow Connector 38"/>
            <p:cNvCxnSpPr>
              <a:stCxn id="37" idx="3"/>
              <a:endCxn id="48" idx="1"/>
            </p:cNvCxnSpPr>
            <p:nvPr/>
          </p:nvCxnSpPr>
          <p:spPr>
            <a:xfrm>
              <a:off x="6912725" y="3954538"/>
              <a:ext cx="594675" cy="907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275391" y="3763338"/>
              <a:ext cx="637334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50061" y="3748913"/>
              <a:ext cx="740288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36859" y="4878672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364326" y="5006139"/>
              <a:ext cx="956000" cy="956001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6860" y="4457698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Future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64326" y="5272312"/>
              <a:ext cx="956000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6" name="Arc 45"/>
            <p:cNvSpPr/>
            <p:nvPr/>
          </p:nvSpPr>
          <p:spPr>
            <a:xfrm rot="2614041">
              <a:off x="4674017" y="3270650"/>
              <a:ext cx="1295052" cy="1455046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69989" y="3686397"/>
              <a:ext cx="1063419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 err="1">
                  <a:latin typeface="AA Zuehlke" pitchFamily="2" charset="0"/>
                </a:rPr>
                <a:t>flatMap</a:t>
              </a:r>
              <a:endParaRPr lang="en-US" b="1" dirty="0">
                <a:latin typeface="AA Zuehlke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507400" y="3540270"/>
              <a:ext cx="846683" cy="8466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14738" y="3166591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Future</a:t>
              </a: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F85DAC3-57BB-44B8-B015-665E4364A5BD}" type="slidenum">
              <a:rPr lang="de-CH" smtClean="0"/>
              <a:t>29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048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 rot="18716214">
            <a:off x="4719065" y="2924655"/>
            <a:ext cx="1529412" cy="256339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50" dirty="0" err="1">
              <a:latin typeface="AA Zuehlke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 rot="2584376">
            <a:off x="2062527" y="3045682"/>
            <a:ext cx="1912441" cy="26843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50" dirty="0" err="1">
              <a:latin typeface="AA Zuehlke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It’s all about </a:t>
            </a:r>
            <a:r>
              <a:rPr lang="en-GB" b="1" dirty="0" smtClean="0"/>
              <a:t>transforming values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Concepts focus on </a:t>
            </a:r>
            <a:r>
              <a:rPr lang="en-GB" b="1" dirty="0" smtClean="0"/>
              <a:t>expressing </a:t>
            </a:r>
            <a:r>
              <a:rPr lang="en-GB" dirty="0" smtClean="0"/>
              <a:t>and</a:t>
            </a:r>
            <a:r>
              <a:rPr lang="en-GB" b="1" dirty="0" smtClean="0"/>
              <a:t> composing </a:t>
            </a:r>
            <a:r>
              <a:rPr lang="en-GB" dirty="0" smtClean="0"/>
              <a:t>value transformations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Functional Programming in 1 slide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93658" y="2667137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3598" y="2505119"/>
            <a:ext cx="540060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50" b="1" dirty="0" smtClean="0">
                <a:solidFill>
                  <a:schemeClr val="accent4">
                    <a:lumMod val="50000"/>
                  </a:schemeClr>
                </a:solidFill>
                <a:latin typeface="AA Zuehlke" pitchFamily="2" charset="0"/>
              </a:rPr>
              <a:t>x</a:t>
            </a:r>
            <a:endParaRPr lang="en-GB" sz="1650" b="1" dirty="0">
              <a:solidFill>
                <a:schemeClr val="accent4">
                  <a:lumMod val="50000"/>
                </a:schemeClr>
              </a:solidFill>
              <a:latin typeface="AA Zuehlke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33718" y="2492896"/>
            <a:ext cx="432048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50" b="1" dirty="0" smtClean="0">
                <a:solidFill>
                  <a:srgbClr val="00B050"/>
                </a:solidFill>
                <a:latin typeface="AA Zuehlke" pitchFamily="2" charset="0"/>
              </a:rPr>
              <a:t>y</a:t>
            </a:r>
            <a:endParaRPr lang="en-GB" sz="1650" b="1" dirty="0">
              <a:solidFill>
                <a:srgbClr val="00B050"/>
              </a:solidFill>
              <a:latin typeface="AA Zuehlke" pitchFamily="2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599892" y="2667137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59832" y="2505119"/>
            <a:ext cx="540060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50" b="1" dirty="0" smtClean="0">
                <a:solidFill>
                  <a:srgbClr val="00B050"/>
                </a:solidFill>
                <a:latin typeface="AA Zuehlke" pitchFamily="2" charset="0"/>
              </a:rPr>
              <a:t>y</a:t>
            </a:r>
            <a:endParaRPr lang="en-GB" sz="1650" b="1" dirty="0">
              <a:solidFill>
                <a:srgbClr val="00B050"/>
              </a:solidFill>
              <a:latin typeface="AA Zuehlke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67944" y="2492896"/>
            <a:ext cx="432048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50" b="1" dirty="0" smtClean="0">
                <a:solidFill>
                  <a:schemeClr val="accent6">
                    <a:lumMod val="75000"/>
                  </a:schemeClr>
                </a:solidFill>
                <a:latin typeface="AA Zuehlke" pitchFamily="2" charset="0"/>
              </a:rPr>
              <a:t>z</a:t>
            </a:r>
            <a:endParaRPr lang="en-GB" sz="1650" b="1" dirty="0">
              <a:solidFill>
                <a:schemeClr val="accent6">
                  <a:lumMod val="75000"/>
                </a:schemeClr>
              </a:solidFill>
              <a:latin typeface="AA Zuehlke" pitchFamily="2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896035" y="4293096"/>
            <a:ext cx="540060" cy="54006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25" name="Straight Arrow Connector 24"/>
          <p:cNvCxnSpPr>
            <a:stCxn id="23" idx="3"/>
            <a:endCxn id="29" idx="1"/>
          </p:cNvCxnSpPr>
          <p:nvPr/>
        </p:nvCxnSpPr>
        <p:spPr>
          <a:xfrm>
            <a:off x="5436095" y="4563126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922149" y="4293096"/>
            <a:ext cx="540060" cy="5400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133068" y="3861048"/>
            <a:ext cx="540060" cy="54006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159182" y="3861048"/>
            <a:ext cx="540060" cy="54006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41" name="Straight Arrow Connector 40"/>
          <p:cNvCxnSpPr>
            <a:stCxn id="39" idx="3"/>
            <a:endCxn id="40" idx="1"/>
          </p:cNvCxnSpPr>
          <p:nvPr/>
        </p:nvCxnSpPr>
        <p:spPr>
          <a:xfrm>
            <a:off x="2673128" y="4131078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2148843" y="4686873"/>
            <a:ext cx="540060" cy="54006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174957" y="4686873"/>
            <a:ext cx="540060" cy="5400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46" name="Straight Arrow Connector 45"/>
          <p:cNvCxnSpPr>
            <a:stCxn id="44" idx="3"/>
            <a:endCxn id="45" idx="1"/>
          </p:cNvCxnSpPr>
          <p:nvPr/>
        </p:nvCxnSpPr>
        <p:spPr>
          <a:xfrm>
            <a:off x="2688903" y="4956903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Right Brace 4"/>
          <p:cNvSpPr/>
          <p:nvPr/>
        </p:nvSpPr>
        <p:spPr>
          <a:xfrm>
            <a:off x="4211960" y="3789040"/>
            <a:ext cx="288032" cy="1584176"/>
          </a:xfrm>
          <a:prstGeom prst="rightBrac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159321" y="5631775"/>
            <a:ext cx="1718852" cy="3895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y=f(x), z=g(y)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41913" y="5599036"/>
            <a:ext cx="1869019" cy="3895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z=g(f(x))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30E85E3-007C-4B58-AC15-24658FEF81AB}" type="slidenum">
              <a:rPr lang="de-CH" smtClean="0"/>
              <a:t>3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125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Reactive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Stream of values, computed asynchronously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What type would you use?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Future[List[T]]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List[Future[T]]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something else?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Combining what we’ve learned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55576" y="2579328"/>
            <a:ext cx="741682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161812" y="2347041"/>
            <a:ext cx="464575" cy="464575"/>
            <a:chOff x="2279576" y="2276872"/>
            <a:chExt cx="432048" cy="432048"/>
          </a:xfrm>
        </p:grpSpPr>
        <p:sp>
          <p:nvSpPr>
            <p:cNvPr id="17" name="Rounded Rectangle 16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63118" y="2347041"/>
            <a:ext cx="464575" cy="464575"/>
            <a:chOff x="1853418" y="2276872"/>
            <a:chExt cx="432048" cy="432048"/>
          </a:xfrm>
        </p:grpSpPr>
        <p:sp>
          <p:nvSpPr>
            <p:cNvPr id="20" name="Rounded Rectangle 19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23928" y="2347041"/>
            <a:ext cx="464575" cy="464575"/>
            <a:chOff x="1853418" y="2276872"/>
            <a:chExt cx="432048" cy="432048"/>
          </a:xfrm>
        </p:grpSpPr>
        <p:sp>
          <p:nvSpPr>
            <p:cNvPr id="23" name="Rounded Rectangle 22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4008" y="2347041"/>
            <a:ext cx="464575" cy="464575"/>
            <a:chOff x="1853418" y="2276872"/>
            <a:chExt cx="432048" cy="432048"/>
          </a:xfrm>
        </p:grpSpPr>
        <p:sp>
          <p:nvSpPr>
            <p:cNvPr id="26" name="Rounded Rectangle 25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47185" y="2347041"/>
            <a:ext cx="464575" cy="464575"/>
            <a:chOff x="1853418" y="2276872"/>
            <a:chExt cx="432048" cy="432048"/>
          </a:xfrm>
        </p:grpSpPr>
        <p:sp>
          <p:nvSpPr>
            <p:cNvPr id="29" name="Rounded Rectangle 28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84168" y="2347041"/>
            <a:ext cx="464575" cy="464575"/>
            <a:chOff x="1853418" y="2276872"/>
            <a:chExt cx="432048" cy="432048"/>
          </a:xfrm>
        </p:grpSpPr>
        <p:sp>
          <p:nvSpPr>
            <p:cNvPr id="32" name="Rounded Rectangle 31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87745" y="2347041"/>
            <a:ext cx="464575" cy="464575"/>
            <a:chOff x="1853418" y="2276872"/>
            <a:chExt cx="432048" cy="432048"/>
          </a:xfrm>
        </p:grpSpPr>
        <p:sp>
          <p:nvSpPr>
            <p:cNvPr id="35" name="Rounded Rectangle 34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24FF165-56CC-4F2A-BB00-ED3124C24C7A}" type="slidenum">
              <a:rPr lang="de-CH" smtClean="0"/>
              <a:t>30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994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Reactive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Reactive Extensions (Rx)* calls it “Observable”.</a:t>
            </a:r>
          </a:p>
          <a:p>
            <a:endParaRPr lang="en-GB" dirty="0"/>
          </a:p>
          <a:p>
            <a:r>
              <a:rPr lang="en-GB" dirty="0" smtClean="0"/>
              <a:t>Guess what, we can map or </a:t>
            </a:r>
            <a:r>
              <a:rPr lang="en-GB" dirty="0" err="1" smtClean="0"/>
              <a:t>flatMap</a:t>
            </a:r>
            <a:r>
              <a:rPr lang="en-GB" dirty="0" smtClean="0"/>
              <a:t> it!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Combining what we’ve learned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8521AA5-D107-49A8-BFDA-B17A6F474E5A}" type="slidenum">
              <a:rPr lang="de-CH" smtClean="0"/>
              <a:t>31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4785518" y="5949280"/>
            <a:ext cx="4032448" cy="2880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GB" sz="2200" dirty="0">
                <a:latin typeface="AA Zuehlke" pitchFamily="2" charset="0"/>
              </a:rPr>
              <a:t>* </a:t>
            </a:r>
            <a:r>
              <a:rPr lang="en-GB" sz="2200" dirty="0" smtClean="0">
                <a:latin typeface="AA Zuehlke" pitchFamily="2" charset="0"/>
              </a:rPr>
              <a:t>http://reactivex.io</a:t>
            </a:r>
          </a:p>
        </p:txBody>
      </p:sp>
      <p:pic>
        <p:nvPicPr>
          <p:cNvPr id="1026" name="Picture 2" descr="Flat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12976"/>
            <a:ext cx="6243791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44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Map and </a:t>
            </a:r>
            <a:r>
              <a:rPr lang="en-GB" dirty="0" err="1" smtClean="0"/>
              <a:t>flatMap</a:t>
            </a:r>
            <a:r>
              <a:rPr lang="en-GB" dirty="0" smtClean="0"/>
              <a:t> are the links of the value transformation chain.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Scala even includes a special language construct: </a:t>
            </a:r>
            <a:r>
              <a:rPr lang="en-GB" smtClean="0"/>
              <a:t>for comprehensions</a:t>
            </a:r>
            <a:endParaRPr lang="en-GB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Don’t leave the box (too early)!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Java 8 Support: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Option = Optional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err="1" smtClean="0"/>
              <a:t>CompletableFuture</a:t>
            </a:r>
            <a:r>
              <a:rPr lang="en-GB" dirty="0" smtClean="0"/>
              <a:t>: </a:t>
            </a:r>
            <a:r>
              <a:rPr lang="en-GB" dirty="0" err="1" smtClean="0"/>
              <a:t>thenApply</a:t>
            </a:r>
            <a:r>
              <a:rPr lang="en-GB" dirty="0" smtClean="0"/>
              <a:t> (map), </a:t>
            </a:r>
            <a:r>
              <a:rPr lang="en-GB" dirty="0" err="1" smtClean="0"/>
              <a:t>thenCompose</a:t>
            </a:r>
            <a:r>
              <a:rPr lang="en-GB" dirty="0" smtClean="0"/>
              <a:t> (</a:t>
            </a:r>
            <a:r>
              <a:rPr lang="en-GB" dirty="0" err="1" smtClean="0"/>
              <a:t>flatMap</a:t>
            </a:r>
            <a:r>
              <a:rPr lang="en-GB" dirty="0" smtClean="0"/>
              <a:t>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556821B-1D75-4CB0-9A70-B5FA93E3CE56}" type="slidenum">
              <a:rPr lang="de-CH" smtClean="0"/>
              <a:t>32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011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EC7EF4D-88AA-4550-9807-6939FB900961}" type="slidenum">
              <a:rPr lang="de-CH" smtClean="0"/>
              <a:t>33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41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Advantages of </a:t>
            </a:r>
            <a:r>
              <a:rPr lang="en-GB" dirty="0"/>
              <a:t>i</a:t>
            </a:r>
            <a:r>
              <a:rPr lang="en-GB" dirty="0" smtClean="0"/>
              <a:t>mmutability: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Makes concurrent programming easier, safer and cleaner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Reduces need for defensive programming 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Representation of value objects (without identity)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Makes it easier to reason about your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Disadvantages of immutability: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Manipulation of complex objects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Immutable objects do not support destructive updates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Modifications result in an altered copy of the object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D02A7DF-BFBC-4E18-B820-E0B99EB21495}" type="slidenum">
              <a:rPr lang="de-CH" smtClean="0"/>
              <a:t>34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6BD5595-C982-4027-9DD5-6470CA8716BD}" type="slidenum">
              <a:rPr lang="de-CH" smtClean="0"/>
              <a:t>35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Modifying simple immutable objects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27584" y="1844824"/>
            <a:ext cx="201622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Person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88024" y="1844824"/>
            <a:ext cx="201622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Address</a:t>
            </a:r>
          </a:p>
        </p:txBody>
      </p:sp>
      <p:cxnSp>
        <p:nvCxnSpPr>
          <p:cNvPr id="12" name="Straight Connector 11"/>
          <p:cNvCxnSpPr>
            <a:stCxn id="9" idx="3"/>
            <a:endCxn id="10" idx="1"/>
          </p:cNvCxnSpPr>
          <p:nvPr/>
        </p:nvCxnSpPr>
        <p:spPr>
          <a:xfrm>
            <a:off x="2843808" y="2132856"/>
            <a:ext cx="1944216" cy="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827584" y="2564904"/>
            <a:ext cx="6048672" cy="720080"/>
            <a:chOff x="827584" y="2564904"/>
            <a:chExt cx="6048672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82758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String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String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8802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street: String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city: String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7584" y="2564904"/>
            <a:ext cx="6048672" cy="720080"/>
            <a:chOff x="827584" y="2564904"/>
            <a:chExt cx="6048672" cy="720080"/>
          </a:xfrm>
        </p:grpSpPr>
        <p:sp>
          <p:nvSpPr>
            <p:cNvPr id="17" name="TextBox 16"/>
            <p:cNvSpPr txBox="1"/>
            <p:nvPr/>
          </p:nvSpPr>
          <p:spPr>
            <a:xfrm>
              <a:off x="82758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John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Doe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8802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street: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Wiesenstrasse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10a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city: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Schlieren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7584" y="4365104"/>
            <a:ext cx="2160240" cy="1440160"/>
            <a:chOff x="827584" y="4365104"/>
            <a:chExt cx="2160240" cy="1440160"/>
          </a:xfrm>
        </p:grpSpPr>
        <p:sp>
          <p:nvSpPr>
            <p:cNvPr id="20" name="Rectangle 19"/>
            <p:cNvSpPr/>
            <p:nvPr/>
          </p:nvSpPr>
          <p:spPr>
            <a:xfrm>
              <a:off x="827584" y="4365104"/>
              <a:ext cx="2016224" cy="576064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Person’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99592" y="508518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John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GB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Smith</a:t>
              </a:r>
            </a:p>
          </p:txBody>
        </p:sp>
      </p:grpSp>
      <p:cxnSp>
        <p:nvCxnSpPr>
          <p:cNvPr id="27" name="Elbow Connector 26"/>
          <p:cNvCxnSpPr>
            <a:stCxn id="20" idx="3"/>
            <a:endCxn id="10" idx="2"/>
          </p:cNvCxnSpPr>
          <p:nvPr/>
        </p:nvCxnSpPr>
        <p:spPr>
          <a:xfrm flipV="1">
            <a:off x="2843808" y="2420888"/>
            <a:ext cx="2952328" cy="2232248"/>
          </a:xfrm>
          <a:prstGeom prst="bentConnector2">
            <a:avLst/>
          </a:prstGeom>
          <a:ln w="254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835696" y="3054447"/>
            <a:ext cx="2520280" cy="1267675"/>
            <a:chOff x="1835696" y="3054447"/>
            <a:chExt cx="2520280" cy="1267675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35696" y="3054447"/>
              <a:ext cx="0" cy="1094633"/>
            </a:xfrm>
            <a:prstGeom prst="straightConnector1">
              <a:avLst/>
            </a:prstGeom>
            <a:ln w="41275">
              <a:solidFill>
                <a:schemeClr val="accent4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835696" y="3429000"/>
              <a:ext cx="2520280" cy="89312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Person.copy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 “Smith”</a:t>
              </a:r>
            </a:p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4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Scala’s collections come in two (flavours: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scala.collection.immutable.Map</a:t>
            </a:r>
            <a:endParaRPr lang="en-GB" strike="sngStrike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scala.collection.mutable.Map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Immutable collections do not support destructive updates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Efficient operations on collections </a:t>
            </a:r>
            <a:r>
              <a:rPr lang="en-GB" dirty="0" smtClean="0"/>
              <a:t>possible by </a:t>
            </a:r>
            <a:r>
              <a:rPr lang="en-GB" dirty="0"/>
              <a:t>using structural sharing</a:t>
            </a:r>
          </a:p>
          <a:p>
            <a:endParaRPr lang="en-GB" dirty="0" smtClean="0"/>
          </a:p>
          <a:p>
            <a:pPr lvl="1" indent="0">
              <a:buNone/>
            </a:pPr>
            <a:endParaRPr lang="en-GB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BCE10A0-A4C0-45AD-A139-E373F6EE4934}" type="slidenum">
              <a:rPr lang="de-CH" smtClean="0"/>
              <a:t>36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Operating on immutable collections in Scala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3059832" y="5013176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79912" y="5013176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499992" y="5013176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14" name="Straight Arrow Connector 13"/>
          <p:cNvCxnSpPr>
            <a:stCxn id="8" idx="6"/>
          </p:cNvCxnSpPr>
          <p:nvPr/>
        </p:nvCxnSpPr>
        <p:spPr>
          <a:xfrm>
            <a:off x="3491880" y="5229200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6"/>
          </p:cNvCxnSpPr>
          <p:nvPr/>
        </p:nvCxnSpPr>
        <p:spPr>
          <a:xfrm>
            <a:off x="4211960" y="5229200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771800" y="5658851"/>
            <a:ext cx="943396" cy="36004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Head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79912" y="5661248"/>
            <a:ext cx="2095524" cy="36004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Tail</a:t>
            </a:r>
          </a:p>
        </p:txBody>
      </p:sp>
      <p:cxnSp>
        <p:nvCxnSpPr>
          <p:cNvPr id="18" name="Straight Connector 17"/>
          <p:cNvCxnSpPr>
            <a:stCxn id="8" idx="4"/>
          </p:cNvCxnSpPr>
          <p:nvPr/>
        </p:nvCxnSpPr>
        <p:spPr>
          <a:xfrm>
            <a:off x="3275856" y="5445224"/>
            <a:ext cx="0" cy="213627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220072" y="5013176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4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932040" y="5229200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	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Prepending</a:t>
            </a:r>
            <a:r>
              <a:rPr lang="en-GB" dirty="0" smtClean="0"/>
              <a:t>: Time &amp; Space O(1)	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a = List(1,2,3,4)</a:t>
            </a:r>
          </a:p>
          <a:p>
            <a:endParaRPr lang="en-GB" dirty="0"/>
          </a:p>
          <a:p>
            <a:r>
              <a:rPr lang="en-GB" dirty="0" smtClean="0"/>
              <a:t>	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A459A47-A703-4BDE-AAB9-DAF175C43F29}" type="slidenum">
              <a:rPr lang="de-CH" smtClean="0"/>
              <a:t>37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Structural sharing on collections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536408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8416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80424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7524328" y="2708920"/>
            <a:ext cx="432048" cy="4320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4</a:t>
            </a:r>
          </a:p>
        </p:txBody>
      </p:sp>
      <p:cxnSp>
        <p:nvCxnSpPr>
          <p:cNvPr id="20" name="Straight Arrow Connector 19"/>
          <p:cNvCxnSpPr>
            <a:stCxn id="16" idx="6"/>
          </p:cNvCxnSpPr>
          <p:nvPr/>
        </p:nvCxnSpPr>
        <p:spPr>
          <a:xfrm>
            <a:off x="579613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6"/>
          </p:cNvCxnSpPr>
          <p:nvPr/>
        </p:nvCxnSpPr>
        <p:spPr>
          <a:xfrm>
            <a:off x="651621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6"/>
            <a:endCxn id="19" idx="2"/>
          </p:cNvCxnSpPr>
          <p:nvPr/>
        </p:nvCxnSpPr>
        <p:spPr>
          <a:xfrm>
            <a:off x="7236296" y="2924944"/>
            <a:ext cx="28803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403648" y="2924944"/>
            <a:ext cx="7293860" cy="1568450"/>
            <a:chOff x="1403648" y="2924944"/>
            <a:chExt cx="7293860" cy="1568450"/>
          </a:xfrm>
        </p:grpSpPr>
        <p:sp>
          <p:nvSpPr>
            <p:cNvPr id="24" name="Oval 23"/>
            <p:cNvSpPr/>
            <p:nvPr/>
          </p:nvSpPr>
          <p:spPr>
            <a:xfrm>
              <a:off x="5364088" y="3645024"/>
              <a:ext cx="432048" cy="43204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0</a:t>
              </a:r>
            </a:p>
          </p:txBody>
        </p:sp>
        <p:cxnSp>
          <p:nvCxnSpPr>
            <p:cNvPr id="35" name="Curved Connector 34"/>
            <p:cNvCxnSpPr>
              <a:stCxn id="24" idx="2"/>
              <a:endCxn id="16" idx="2"/>
            </p:cNvCxnSpPr>
            <p:nvPr/>
          </p:nvCxnSpPr>
          <p:spPr>
            <a:xfrm rot="10800000">
              <a:off x="5364088" y="2924944"/>
              <a:ext cx="12700" cy="936104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00B0F0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>
            <a:xfrm>
              <a:off x="7308304" y="3773314"/>
              <a:ext cx="1389204" cy="720080"/>
            </a:xfrm>
            <a:prstGeom prst="roundRect">
              <a:avLst>
                <a:gd name="adj" fmla="val 12091"/>
              </a:avLst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solidFill>
                    <a:schemeClr val="tx1"/>
                  </a:solidFill>
                  <a:latin typeface="AA Zuehlke" pitchFamily="2" charset="0"/>
                </a:rPr>
                <a:t>Structural Sharing</a:t>
              </a:r>
            </a:p>
          </p:txBody>
        </p:sp>
        <p:cxnSp>
          <p:nvCxnSpPr>
            <p:cNvPr id="9" name="Straight Connector 8"/>
            <p:cNvCxnSpPr>
              <a:endCxn id="39" idx="1"/>
            </p:cNvCxnSpPr>
            <p:nvPr/>
          </p:nvCxnSpPr>
          <p:spPr>
            <a:xfrm>
              <a:off x="6084168" y="3861048"/>
              <a:ext cx="1224136" cy="272306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03648" y="3643111"/>
              <a:ext cx="1944216" cy="48833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GB" sz="2400" dirty="0" err="1"/>
                <a:t>val</a:t>
              </a:r>
              <a:r>
                <a:rPr lang="en-GB" sz="2400" dirty="0"/>
                <a:t> b = 0 :: a</a:t>
              </a:r>
              <a:endParaRPr lang="en-GB" sz="2200" dirty="0" smtClean="0">
                <a:latin typeface="AA Zuehlke" pitchFamily="2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648" y="2924944"/>
            <a:ext cx="5904656" cy="2221467"/>
            <a:chOff x="1403648" y="2924944"/>
            <a:chExt cx="5904656" cy="2221467"/>
          </a:xfrm>
        </p:grpSpPr>
        <p:sp>
          <p:nvSpPr>
            <p:cNvPr id="32" name="Oval 31"/>
            <p:cNvSpPr/>
            <p:nvPr/>
          </p:nvSpPr>
          <p:spPr>
            <a:xfrm>
              <a:off x="6084168" y="4653136"/>
              <a:ext cx="432048" cy="432048"/>
            </a:xfrm>
            <a:prstGeom prst="ellips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3</a:t>
              </a:r>
            </a:p>
          </p:txBody>
        </p:sp>
        <p:cxnSp>
          <p:nvCxnSpPr>
            <p:cNvPr id="38" name="Curved Connector 37"/>
            <p:cNvCxnSpPr>
              <a:stCxn id="32" idx="6"/>
              <a:endCxn id="17" idx="2"/>
            </p:cNvCxnSpPr>
            <p:nvPr/>
          </p:nvCxnSpPr>
          <p:spPr>
            <a:xfrm flipH="1" flipV="1">
              <a:off x="6084168" y="2924944"/>
              <a:ext cx="432048" cy="1944216"/>
            </a:xfrm>
            <a:prstGeom prst="curvedConnector5">
              <a:avLst>
                <a:gd name="adj1" fmla="val -52911"/>
                <a:gd name="adj2" fmla="val 50000"/>
                <a:gd name="adj3" fmla="val 152911"/>
              </a:avLst>
            </a:prstGeom>
            <a:ln w="25400">
              <a:solidFill>
                <a:schemeClr val="accent3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9" idx="1"/>
            </p:cNvCxnSpPr>
            <p:nvPr/>
          </p:nvCxnSpPr>
          <p:spPr>
            <a:xfrm flipH="1">
              <a:off x="6867520" y="4133354"/>
              <a:ext cx="440784" cy="231750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403648" y="4653136"/>
              <a:ext cx="2880320" cy="4932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2400" dirty="0" err="1"/>
                <a:t>val</a:t>
              </a:r>
              <a:r>
                <a:rPr lang="en-GB" sz="2400" dirty="0"/>
                <a:t> c = </a:t>
              </a:r>
              <a:r>
                <a:rPr lang="en-GB" sz="2400" dirty="0" smtClean="0"/>
                <a:t>3 </a:t>
              </a:r>
              <a:r>
                <a:rPr lang="en-GB" sz="2400" dirty="0"/>
                <a:t>:: </a:t>
              </a:r>
              <a:r>
                <a:rPr lang="en-GB" sz="2400" dirty="0" err="1" smtClean="0"/>
                <a:t>a.tail</a:t>
              </a:r>
              <a:r>
                <a:rPr lang="en-GB" sz="2400" dirty="0" smtClean="0"/>
                <a:t>()</a:t>
              </a:r>
              <a:endParaRPr lang="en-GB" sz="2200" dirty="0" smtClean="0">
                <a:latin typeface="AA Zuehlke" pitchFamily="2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99592" y="5517232"/>
            <a:ext cx="6192688" cy="720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Choose the right implementation for your </a:t>
            </a:r>
            <a:r>
              <a:rPr lang="en-GB" sz="2200" dirty="0" err="1" smtClean="0">
                <a:latin typeface="AA Zuehlke" pitchFamily="2" charset="0"/>
              </a:rPr>
              <a:t>usecase</a:t>
            </a:r>
            <a:r>
              <a:rPr lang="en-GB" sz="2200" dirty="0" smtClean="0">
                <a:latin typeface="AA Zuehlke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0286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D8D7420-F491-4631-B9B1-AAAD8A7759B9}" type="slidenum">
              <a:rPr lang="de-CH" smtClean="0"/>
              <a:t>38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Modify nested immutable objects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339752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Person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920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Contact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64088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Address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91880" y="2420888"/>
            <a:ext cx="360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1"/>
          </p:cNvCxnSpPr>
          <p:nvPr/>
        </p:nvCxnSpPr>
        <p:spPr>
          <a:xfrm>
            <a:off x="5004048" y="2420888"/>
            <a:ext cx="360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54474" y="2777174"/>
            <a:ext cx="1737805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street: String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592" y="3645024"/>
            <a:ext cx="7200800" cy="24482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Update </a:t>
            </a:r>
            <a:r>
              <a:rPr lang="en-GB" sz="2200" dirty="0" smtClean="0">
                <a:solidFill>
                  <a:schemeClr val="accent1"/>
                </a:solidFill>
                <a:latin typeface="AA Zuehlke" pitchFamily="2" charset="0"/>
              </a:rPr>
              <a:t>street </a:t>
            </a:r>
            <a:r>
              <a:rPr lang="en-GB" sz="2200" dirty="0" smtClean="0">
                <a:latin typeface="AA Zuehlke" pitchFamily="2" charset="0"/>
              </a:rPr>
              <a:t>with mutable state:</a:t>
            </a:r>
          </a:p>
          <a:p>
            <a:endParaRPr lang="en-GB" sz="2200" dirty="0">
              <a:latin typeface="AA Zuehlke" pitchFamily="2" charset="0"/>
            </a:endParaRPr>
          </a:p>
          <a:p>
            <a:r>
              <a:rPr lang="en-GB" sz="2200" dirty="0" err="1" smtClean="0">
                <a:latin typeface="AA Zuehlke" pitchFamily="2" charset="0"/>
              </a:rPr>
              <a:t>person.contact.address.street</a:t>
            </a:r>
            <a:r>
              <a:rPr lang="en-GB" sz="2200" dirty="0" smtClean="0">
                <a:latin typeface="AA Zuehlke" pitchFamily="2" charset="0"/>
              </a:rPr>
              <a:t> = “</a:t>
            </a:r>
            <a:r>
              <a:rPr lang="en-GB" sz="2200" dirty="0" err="1" smtClean="0">
                <a:latin typeface="AA Zuehlke" pitchFamily="2" charset="0"/>
              </a:rPr>
              <a:t>Wiesenstrasse</a:t>
            </a:r>
            <a:r>
              <a:rPr lang="en-GB" sz="2200" dirty="0" smtClean="0">
                <a:latin typeface="AA Zuehlke" pitchFamily="2" charset="0"/>
              </a:rPr>
              <a:t>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9592" y="3645024"/>
            <a:ext cx="7200800" cy="2808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Update </a:t>
            </a:r>
            <a:r>
              <a:rPr lang="en-GB" sz="2200" dirty="0" smtClean="0">
                <a:solidFill>
                  <a:schemeClr val="accent1"/>
                </a:solidFill>
                <a:latin typeface="AA Zuehlke" pitchFamily="2" charset="0"/>
              </a:rPr>
              <a:t>street </a:t>
            </a:r>
            <a:r>
              <a:rPr lang="en-GB" sz="2200" dirty="0" smtClean="0">
                <a:latin typeface="AA Zuehlke" pitchFamily="2" charset="0"/>
              </a:rPr>
              <a:t>with immutable state:</a:t>
            </a:r>
          </a:p>
          <a:p>
            <a:endParaRPr lang="en-GB" sz="2200" dirty="0" smtClean="0">
              <a:latin typeface="AA Zuehlke" pitchFamily="2" charset="0"/>
            </a:endParaRPr>
          </a:p>
          <a:p>
            <a:r>
              <a:rPr lang="en-GB" sz="2200" dirty="0" err="1" smtClean="0">
                <a:latin typeface="AA Zuehlke" pitchFamily="2" charset="0"/>
              </a:rPr>
              <a:t>person.copy</a:t>
            </a:r>
            <a:r>
              <a:rPr lang="en-GB" sz="2200" dirty="0" smtClean="0">
                <a:latin typeface="AA Zuehlke" pitchFamily="2" charset="0"/>
              </a:rPr>
              <a:t>(</a:t>
            </a:r>
          </a:p>
          <a:p>
            <a:r>
              <a:rPr lang="en-GB" sz="2200" dirty="0">
                <a:latin typeface="AA Zuehlke" pitchFamily="2" charset="0"/>
              </a:rPr>
              <a:t> </a:t>
            </a:r>
            <a:r>
              <a:rPr lang="en-GB" sz="2200" dirty="0" smtClean="0">
                <a:latin typeface="AA Zuehlke" pitchFamily="2" charset="0"/>
              </a:rPr>
              <a:t> contact = </a:t>
            </a:r>
            <a:r>
              <a:rPr lang="en-GB" sz="2200" dirty="0" err="1" smtClean="0">
                <a:latin typeface="AA Zuehlke" pitchFamily="2" charset="0"/>
              </a:rPr>
              <a:t>person.contact.copy</a:t>
            </a:r>
            <a:r>
              <a:rPr lang="en-GB" sz="2200" dirty="0" smtClean="0">
                <a:latin typeface="AA Zuehlke" pitchFamily="2" charset="0"/>
              </a:rPr>
              <a:t>( </a:t>
            </a:r>
          </a:p>
          <a:p>
            <a:r>
              <a:rPr lang="en-GB" sz="2200" dirty="0" smtClean="0">
                <a:latin typeface="AA Zuehlke" pitchFamily="2" charset="0"/>
              </a:rPr>
              <a:t>    address = </a:t>
            </a:r>
            <a:r>
              <a:rPr lang="en-GB" sz="2200" dirty="0" err="1" smtClean="0">
                <a:latin typeface="AA Zuehlke" pitchFamily="2" charset="0"/>
              </a:rPr>
              <a:t>person.contact.address.copy</a:t>
            </a:r>
            <a:r>
              <a:rPr lang="en-GB" sz="2200" dirty="0" smtClean="0">
                <a:latin typeface="AA Zuehlke" pitchFamily="2" charset="0"/>
              </a:rPr>
              <a:t>( </a:t>
            </a:r>
          </a:p>
          <a:p>
            <a:r>
              <a:rPr lang="en-GB" sz="2200" dirty="0">
                <a:latin typeface="AA Zuehlke" pitchFamily="2" charset="0"/>
              </a:rPr>
              <a:t> </a:t>
            </a:r>
            <a:r>
              <a:rPr lang="en-GB" sz="2200" dirty="0" smtClean="0">
                <a:latin typeface="AA Zuehlke" pitchFamily="2" charset="0"/>
              </a:rPr>
              <a:t>     street = “</a:t>
            </a:r>
            <a:r>
              <a:rPr lang="en-GB" sz="2200" dirty="0" err="1" smtClean="0">
                <a:latin typeface="AA Zuehlke" pitchFamily="2" charset="0"/>
              </a:rPr>
              <a:t>Wiesenstrasse</a:t>
            </a:r>
            <a:r>
              <a:rPr lang="en-GB" sz="2200" dirty="0" smtClean="0">
                <a:latin typeface="AA Zuehlke" pitchFamily="2" charset="0"/>
              </a:rPr>
              <a:t>”</a:t>
            </a:r>
          </a:p>
          <a:p>
            <a:r>
              <a:rPr lang="en-GB" sz="2200" dirty="0" smtClean="0">
                <a:latin typeface="AA Zuehlke" pitchFamily="2" charset="0"/>
              </a:rPr>
              <a:t>)))</a:t>
            </a:r>
            <a:endParaRPr lang="en-GB" sz="2200" dirty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0D7DB6D-FA35-4770-B780-E867169786F7}" type="slidenum">
              <a:rPr lang="de-CH" smtClean="0"/>
              <a:t>39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6342" y="1857089"/>
            <a:ext cx="7984368" cy="4277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6342" y="2650146"/>
            <a:ext cx="7984368" cy="15594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42" y="1484784"/>
            <a:ext cx="79843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Lenses to the rescue!</a:t>
            </a:r>
          </a:p>
          <a:p>
            <a:pPr marL="177800">
              <a:spcBef>
                <a:spcPts val="1200"/>
              </a:spcBef>
            </a:pP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class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Lens[O,V](get: O =&gt; V, set: (O,V) =&gt; O)</a:t>
            </a:r>
          </a:p>
          <a:p>
            <a:pPr marL="177800">
              <a:spcBef>
                <a:spcPts val="1200"/>
              </a:spcBef>
            </a:pP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streetLens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Lens[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Address,String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address =&gt;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address.street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(address, street) =&gt;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address.copy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(street = street)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>
              <a:spcBef>
                <a:spcPts val="1200"/>
              </a:spcBef>
            </a:pPr>
            <a:endParaRPr lang="en-GB" sz="4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19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There is no authoritative list of functional patterns (like «Gang of 4» patterns in OO).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«Functional pattern» is a less concise term.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Language-dependent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Focus on composition of functions rather than composition of objects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Our collection consists of ideas, recipes and guidelines.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Functional patterns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19683DF-3D41-445A-8D26-4BBA828FFA77}" type="slidenum">
              <a:rPr lang="de-CH" smtClean="0"/>
              <a:t>4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01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79816" y="5799293"/>
            <a:ext cx="7984368" cy="4277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816" y="2225965"/>
            <a:ext cx="7984368" cy="3412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9816" y="3705278"/>
            <a:ext cx="7984368" cy="4277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9816" y="4070601"/>
            <a:ext cx="7984368" cy="1140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 smtClean="0"/>
              <a:t>Compose and conquer</a:t>
            </a:r>
          </a:p>
          <a:p>
            <a:pPr marL="177800">
              <a:spcBef>
                <a:spcPts val="1200"/>
              </a:spcBef>
              <a:tabLst>
                <a:tab pos="541338" algn="l"/>
              </a:tabLst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compose[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Outer,Inner,Value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Lens[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Outer,Inner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innerLens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Lens[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Inner,Value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Lens[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Outer,Value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Lens(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innerLens.get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outerLens.get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value) =&gt; 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outerLens.set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innerLens.set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outerLens.get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value)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>
              <a:spcBef>
                <a:spcPts val="0"/>
              </a:spcBef>
              <a:tabLst>
                <a:tab pos="541338" algn="l"/>
              </a:tabLst>
            </a:pPr>
            <a:endParaRPr lang="en-GB" sz="10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1200"/>
              </a:spcBef>
            </a:pP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class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Lens[O,V](get: O =&gt; V, set: (O,V) =&gt; O)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AC31DFC-4219-4637-912B-5E9DFCFAB173}" type="slidenum">
              <a:rPr lang="de-CH" smtClean="0"/>
              <a:t>40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</p:spTree>
    <p:extLst>
      <p:ext uri="{BB962C8B-B14F-4D97-AF65-F5344CB8AC3E}">
        <p14:creationId xmlns:p14="http://schemas.microsoft.com/office/powerpoint/2010/main" val="213360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79816" y="2217087"/>
            <a:ext cx="7984368" cy="16396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 smtClean="0"/>
              <a:t>Libraries</a:t>
            </a:r>
          </a:p>
          <a:p>
            <a:pPr marL="177800">
              <a:spcBef>
                <a:spcPts val="1200"/>
              </a:spcBef>
              <a:tabLst>
                <a:tab pos="541338" algn="l"/>
              </a:tabLst>
            </a:pP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rillit.Lenser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shapeless.Lens</a:t>
            </a: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endParaRPr lang="en-GB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customerStreetLens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[Customer].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contact.address.street</a:t>
            </a: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51F0942-2598-4AE1-8C7B-B71A774CC1A4}" type="slidenum">
              <a:rPr lang="de-CH" smtClean="0"/>
              <a:t>41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</p:spTree>
    <p:extLst>
      <p:ext uri="{BB962C8B-B14F-4D97-AF65-F5344CB8AC3E}">
        <p14:creationId xmlns:p14="http://schemas.microsoft.com/office/powerpoint/2010/main" val="41633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Immutability is a generally desirable feature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Write new code or refactor existing code always with immutability in mind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Default to immutability. Switch to mutable data structures for specific purposes only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Patterns like lenses can mitigate the added complexity when dealing with destructive updates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B79C3F7-0B5E-4BE9-87EC-A4A6E6C9A739}" type="slidenum">
              <a:rPr lang="de-CH" smtClean="0"/>
              <a:t>42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Outcomes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2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Default to immutability, mitigate overhead with lenses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Separate pure from impure code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Use map and </a:t>
            </a:r>
            <a:r>
              <a:rPr lang="en-GB" dirty="0" err="1" smtClean="0"/>
              <a:t>flatMap</a:t>
            </a:r>
            <a:r>
              <a:rPr lang="en-GB" dirty="0" smtClean="0"/>
              <a:t> as highly </a:t>
            </a:r>
            <a:r>
              <a:rPr lang="en-GB" dirty="0" err="1" smtClean="0"/>
              <a:t>composable</a:t>
            </a:r>
            <a:r>
              <a:rPr lang="en-GB" dirty="0" smtClean="0"/>
              <a:t> and generic higher-order functions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How to avoid side effects, how to write pure code</a:t>
            </a:r>
          </a:p>
          <a:p>
            <a:pPr marL="525066" lvl="1" indent="-257175">
              <a:buFont typeface="Arial" panose="020B0604020202020204" pitchFamily="34" charset="0"/>
              <a:buChar char="•"/>
            </a:pPr>
            <a:r>
              <a:rPr lang="en-GB" dirty="0" smtClean="0"/>
              <a:t>Immutability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A basic set of higher-order functions is enough to build most of what you need. Everything else is built by composition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Not everything we showed is possible in Java/other OO languages. Sometimes it’s possible to emulate it, sometimes there are libraries that do this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B4596C2-E291-4A58-9600-E28E1E05AF91}" type="slidenum">
              <a:rPr lang="de-CH" smtClean="0"/>
              <a:t>43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060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http://de.slideshare.net/vkostyukov/purely-functional-data-structures-in-scala-26175521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18BF3F0A-8268-4996-B16A-B9C9EDC5BAD2}" type="slidenum">
              <a:rPr lang="de-CH" smtClean="0"/>
              <a:t>44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084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like to discuss these topics, but there’s not enough time for it today: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OO vs. FP: Which is better?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Java vs. Scala vs. Haskell vs. …: Which is better?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How to make our code even shorter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“pure” FP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The maths behind FP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Disclaimer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12B3DEF9-6814-4478-94BA-10421F801E0E}" type="slidenum">
              <a:rPr lang="de-CH" smtClean="0"/>
              <a:t>5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940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=&gt; Scala in 30 seconds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Syntax used in this presentation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E5A2C4A-DE1E-44DD-84AF-635EF6E5FE08}" type="slidenum">
              <a:rPr lang="de-CH" smtClean="0"/>
              <a:t>6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46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/>
              <a:t>Pure </a:t>
            </a:r>
            <a:r>
              <a:rPr lang="en-GB" dirty="0" smtClean="0"/>
              <a:t>functions</a:t>
            </a:r>
          </a:p>
          <a:p>
            <a:pPr marL="522288" lvl="1" indent="-257175">
              <a:buFont typeface="Arial" panose="020B0604020202020204" pitchFamily="34" charset="0"/>
              <a:buChar char="•"/>
            </a:pPr>
            <a:r>
              <a:rPr lang="en-GB" dirty="0" smtClean="0"/>
              <a:t>Benefits</a:t>
            </a:r>
          </a:p>
          <a:p>
            <a:pPr marL="522288" lvl="1" indent="-257175">
              <a:buFont typeface="Arial" panose="020B0604020202020204" pitchFamily="34" charset="0"/>
              <a:buChar char="•"/>
            </a:pPr>
            <a:r>
              <a:rPr lang="en-GB" dirty="0" smtClean="0"/>
              <a:t>How to raise awareness for side effects</a:t>
            </a:r>
            <a:endParaRPr lang="en-GB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Higher-order functions</a:t>
            </a:r>
          </a:p>
          <a:p>
            <a:pPr marL="522288" lvl="1" indent="-257175">
              <a:buFont typeface="Arial" panose="020B0604020202020204" pitchFamily="34" charset="0"/>
              <a:buChar char="•"/>
            </a:pPr>
            <a:r>
              <a:rPr lang="en-GB" dirty="0" smtClean="0"/>
              <a:t>Overview and application</a:t>
            </a:r>
          </a:p>
          <a:p>
            <a:pPr marL="522288" lvl="1" indent="-257175">
              <a:buFont typeface="Arial" panose="020B0604020202020204" pitchFamily="34" charset="0"/>
              <a:buChar char="•"/>
            </a:pPr>
            <a:r>
              <a:rPr lang="en-GB" dirty="0" smtClean="0"/>
              <a:t>Context </a:t>
            </a:r>
            <a:r>
              <a:rPr lang="en-GB" dirty="0" smtClean="0"/>
              <a:t>types, </a:t>
            </a:r>
            <a:r>
              <a:rPr lang="en-GB" smtClean="0"/>
              <a:t>function chaining</a:t>
            </a:r>
            <a:endParaRPr lang="en-GB" dirty="0" smtClean="0"/>
          </a:p>
          <a:p>
            <a:pPr marL="522288" lvl="1" indent="-257175">
              <a:buFont typeface="Arial" panose="020B0604020202020204" pitchFamily="34" charset="0"/>
              <a:buChar char="•"/>
            </a:pPr>
            <a:r>
              <a:rPr lang="en-GB" dirty="0" smtClean="0"/>
              <a:t>Reactive programming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Immutability</a:t>
            </a:r>
          </a:p>
          <a:p>
            <a:pPr marL="522288" lvl="1" indent="-257175">
              <a:buFont typeface="Arial" panose="020B0604020202020204" pitchFamily="34" charset="0"/>
              <a:buChar char="•"/>
            </a:pPr>
            <a:r>
              <a:rPr lang="en-GB" dirty="0" smtClean="0"/>
              <a:t>Structural sharing</a:t>
            </a:r>
          </a:p>
          <a:p>
            <a:pPr marL="522288" lvl="1" indent="-257175">
              <a:buFont typeface="Arial" panose="020B0604020202020204" pitchFamily="34" charset="0"/>
              <a:buChar char="•"/>
            </a:pPr>
            <a:r>
              <a:rPr lang="en-GB" dirty="0" smtClean="0"/>
              <a:t>Lenses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25A1586-F056-4C0C-A42B-8DF99FC5036C}" type="slidenum">
              <a:rPr lang="de-CH" smtClean="0"/>
              <a:t>7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45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62158D2-3E13-49B9-84A5-B858E6D4BB24}" type="slidenum">
              <a:rPr lang="de-CH" smtClean="0"/>
              <a:t>8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814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function, where the return value is only determined by the input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function without side effects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I/O, logging, external system calls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pure function cannot depend on hidden state or value or I/O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An invocation of a pure function can always be replaced with its return value</a:t>
            </a:r>
          </a:p>
          <a:p>
            <a:endParaRPr lang="en-GB" dirty="0" smtClean="0"/>
          </a:p>
          <a:p>
            <a:pPr lvl="1" indent="0">
              <a:buNone/>
            </a:pPr>
            <a:r>
              <a:rPr lang="en-GB" dirty="0" smtClean="0"/>
              <a:t>FP gurus claim they write side effect free programs. How is that possible? Is it at all? Why would that be desirable?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E8A23F9-21EA-4B56-9DE9-27ED0768D0A0}" type="slidenum">
              <a:rPr lang="de-CH" smtClean="0"/>
              <a:t>9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25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LANGUAGE" val="2057"/>
  <p:tag name="BRAND" val="0"/>
  <p:tag name="AUTHOR" val="Ivo Colombo, Hendrik Schöneberg"/>
  <p:tag name="PAGEOFPAGE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2624</Words>
  <Application>Microsoft Office PowerPoint</Application>
  <PresentationFormat>On-screen Show (4:3)</PresentationFormat>
  <Paragraphs>605</Paragraphs>
  <Slides>44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Consolas</vt:lpstr>
      <vt:lpstr>Wingdings</vt:lpstr>
      <vt:lpstr>AA Zuehlke</vt:lpstr>
      <vt:lpstr>Arial</vt:lpstr>
      <vt:lpstr>Zuehlke</vt:lpstr>
      <vt:lpstr>Functional Design Patterns for OO Practicioners</vt:lpstr>
      <vt:lpstr>Introduction</vt:lpstr>
      <vt:lpstr>Introduction</vt:lpstr>
      <vt:lpstr>Introduction</vt:lpstr>
      <vt:lpstr>Introduction</vt:lpstr>
      <vt:lpstr>Introduction</vt:lpstr>
      <vt:lpstr>Outline</vt:lpstr>
      <vt:lpstr>Pure Functions</vt:lpstr>
      <vt:lpstr>Pure Functions</vt:lpstr>
      <vt:lpstr>Pure Functions</vt:lpstr>
      <vt:lpstr>Pure Functions</vt:lpstr>
      <vt:lpstr>Pure Functions</vt:lpstr>
      <vt:lpstr>Pure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Context Types</vt:lpstr>
      <vt:lpstr>Context Type: Option[T]</vt:lpstr>
      <vt:lpstr>Context Type: Option[T]</vt:lpstr>
      <vt:lpstr>Context Type: Option[T]</vt:lpstr>
      <vt:lpstr>Context Type: Try</vt:lpstr>
      <vt:lpstr>Try</vt:lpstr>
      <vt:lpstr>Context Type: Future[T]</vt:lpstr>
      <vt:lpstr>Reactive Programming</vt:lpstr>
      <vt:lpstr>Reactive Programming</vt:lpstr>
      <vt:lpstr>Higher-Order Functions</vt:lpstr>
      <vt:lpstr>Immutability</vt:lpstr>
      <vt:lpstr>Immutability</vt:lpstr>
      <vt:lpstr>Immutability</vt:lpstr>
      <vt:lpstr>Immutability</vt:lpstr>
      <vt:lpstr>Immutability</vt:lpstr>
      <vt:lpstr>Immutability</vt:lpstr>
      <vt:lpstr>Lenses</vt:lpstr>
      <vt:lpstr>Lenses</vt:lpstr>
      <vt:lpstr>Lenses</vt:lpstr>
      <vt:lpstr>Immutability</vt:lpstr>
      <vt:lpstr>Outcomes</vt:lpstr>
      <vt:lpstr>Sources</vt:lpstr>
    </vt:vector>
  </TitlesOfParts>
  <Company>Zühlke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Design Patterns for OO Practicioners</dc:title>
  <dc:creator>hesc</dc:creator>
  <cp:lastModifiedBy>Schöneberg Hendrik, SME-OXD-EDE-MYA (EXT)</cp:lastModifiedBy>
  <cp:revision>139</cp:revision>
  <dcterms:created xsi:type="dcterms:W3CDTF">2015-09-14T07:11:41Z</dcterms:created>
  <dcterms:modified xsi:type="dcterms:W3CDTF">2015-09-23T12:13:27Z</dcterms:modified>
</cp:coreProperties>
</file>