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1" r:id="rId3"/>
    <p:sldId id="284" r:id="rId4"/>
    <p:sldId id="286" r:id="rId5"/>
    <p:sldId id="287" r:id="rId6"/>
    <p:sldId id="289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290" r:id="rId15"/>
    <p:sldId id="292" r:id="rId16"/>
    <p:sldId id="291" r:id="rId17"/>
    <p:sldId id="311" r:id="rId18"/>
    <p:sldId id="310" r:id="rId19"/>
    <p:sldId id="293" r:id="rId20"/>
    <p:sldId id="294" r:id="rId21"/>
    <p:sldId id="295" r:id="rId22"/>
    <p:sldId id="296" r:id="rId23"/>
    <p:sldId id="319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257" r:id="rId34"/>
    <p:sldId id="258" r:id="rId35"/>
    <p:sldId id="269" r:id="rId36"/>
    <p:sldId id="259" r:id="rId37"/>
    <p:sldId id="266" r:id="rId38"/>
    <p:sldId id="268" r:id="rId39"/>
    <p:sldId id="277" r:id="rId40"/>
    <p:sldId id="280" r:id="rId41"/>
    <p:sldId id="279" r:id="rId42"/>
    <p:sldId id="275" r:id="rId43"/>
    <p:sldId id="306" r:id="rId44"/>
    <p:sldId id="320" r:id="rId45"/>
    <p:sldId id="265" r:id="rId46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AA Zuehlke" panose="02000503060000020004" pitchFamily="2" charset="0"/>
      <p:regular r:id="rId53"/>
      <p:italic r:id="rId54"/>
    </p:embeddedFont>
  </p:embeddedFontLst>
  <p:custDataLst>
    <p:tags r:id="rId5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3" autoAdjust="0"/>
    <p:restoredTop sz="81741" autoAdjust="0"/>
  </p:normalViewPr>
  <p:slideViewPr>
    <p:cSldViewPr showGuides="1">
      <p:cViewPr>
        <p:scale>
          <a:sx n="100" d="100"/>
          <a:sy n="100" d="100"/>
        </p:scale>
        <p:origin x="302" y="-51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outlineViewPr>
    <p:cViewPr>
      <p:scale>
        <a:sx n="33" d="100"/>
        <a:sy n="33" d="100"/>
      </p:scale>
      <p:origin x="0" y="-185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23"/>
    </p:cViewPr>
  </p:sorterViewPr>
  <p:notesViewPr>
    <p:cSldViewPr showGuides="1">
      <p:cViewPr varScale="1">
        <p:scale>
          <a:sx n="65" d="100"/>
          <a:sy n="65" d="100"/>
        </p:scale>
        <p:origin x="3082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CF8E4-680A-4E70-8D57-8CA786A6FCE6}" type="doc">
      <dgm:prSet loTypeId="urn:microsoft.com/office/officeart/2005/8/layout/cycle7" loCatId="cycle" qsTypeId="urn:microsoft.com/office/officeart/2005/8/quickstyle/3d5" qsCatId="3D" csTypeId="urn:microsoft.com/office/officeart/2005/8/colors/colorful4" csCatId="colorful" phldr="1"/>
      <dgm:spPr>
        <a:scene3d>
          <a:camera prst="isometricOffAxis1Right" zoom="95000"/>
          <a:lightRig rig="flat" dir="t"/>
        </a:scene3d>
      </dgm:spPr>
      <dgm:t>
        <a:bodyPr/>
        <a:lstStyle/>
        <a:p>
          <a:endParaRPr lang="en-GB"/>
        </a:p>
      </dgm:t>
    </dgm:pt>
    <dgm:pt modelId="{A891DFA7-A942-4384-8638-CF556EAF8589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 smtClean="0"/>
            <a:t>Pure Functions</a:t>
          </a:r>
          <a:endParaRPr lang="en-GB" dirty="0"/>
        </a:p>
      </dgm:t>
    </dgm:pt>
    <dgm:pt modelId="{1AEA8BA5-2C09-4572-A515-AB8FD9355992}" type="parTrans" cxnId="{2E678031-FB17-49CD-858F-030FBFA97C80}">
      <dgm:prSet/>
      <dgm:spPr/>
      <dgm:t>
        <a:bodyPr/>
        <a:lstStyle/>
        <a:p>
          <a:endParaRPr lang="en-GB"/>
        </a:p>
      </dgm:t>
    </dgm:pt>
    <dgm:pt modelId="{628B6A62-D463-45C2-8DBC-1358E312F45F}" type="sibTrans" cxnId="{2E678031-FB17-49CD-858F-030FBFA97C80}">
      <dgm:prSet/>
      <dgm:spPr>
        <a:solidFill>
          <a:srgbClr val="00B0F0"/>
        </a:solidFill>
      </dgm:spPr>
      <dgm:t>
        <a:bodyPr/>
        <a:lstStyle/>
        <a:p>
          <a:endParaRPr lang="en-GB"/>
        </a:p>
      </dgm:t>
    </dgm:pt>
    <dgm:pt modelId="{0C80C901-8E8D-47E2-A61E-C3EA5092091A}" type="pres">
      <dgm:prSet presAssocID="{101CF8E4-680A-4E70-8D57-8CA786A6FC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159C691-860A-4D9C-AE25-CCDC36A991BF}" type="pres">
      <dgm:prSet presAssocID="{A891DFA7-A942-4384-8638-CF556EAF8589}" presName="node" presStyleLbl="node1" presStyleIdx="0" presStyleCnt="1" custRadScaleRad="170408" custRadScaleInc="-713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FB2067B-E422-43F4-8D0C-779B70F8738C}" type="presOf" srcId="{101CF8E4-680A-4E70-8D57-8CA786A6FCE6}" destId="{0C80C901-8E8D-47E2-A61E-C3EA5092091A}" srcOrd="0" destOrd="0" presId="urn:microsoft.com/office/officeart/2005/8/layout/cycle7"/>
    <dgm:cxn modelId="{9EE09B8E-6190-483B-A483-76D4EA7EB673}" type="presOf" srcId="{A891DFA7-A942-4384-8638-CF556EAF8589}" destId="{7159C691-860A-4D9C-AE25-CCDC36A991BF}" srcOrd="0" destOrd="0" presId="urn:microsoft.com/office/officeart/2005/8/layout/cycle7"/>
    <dgm:cxn modelId="{2E678031-FB17-49CD-858F-030FBFA97C80}" srcId="{101CF8E4-680A-4E70-8D57-8CA786A6FCE6}" destId="{A891DFA7-A942-4384-8638-CF556EAF8589}" srcOrd="0" destOrd="0" parTransId="{1AEA8BA5-2C09-4572-A515-AB8FD9355992}" sibTransId="{628B6A62-D463-45C2-8DBC-1358E312F45F}"/>
    <dgm:cxn modelId="{3B44B2C8-333D-4C43-8618-1FA36DB5EFD3}" type="presParOf" srcId="{0C80C901-8E8D-47E2-A61E-C3EA5092091A}" destId="{7159C691-860A-4D9C-AE25-CCDC36A991B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1CF8E4-680A-4E70-8D57-8CA786A6FCE6}" type="doc">
      <dgm:prSet loTypeId="urn:microsoft.com/office/officeart/2005/8/layout/cycle7" loCatId="cycle" qsTypeId="urn:microsoft.com/office/officeart/2005/8/quickstyle/3d5" qsCatId="3D" csTypeId="urn:microsoft.com/office/officeart/2005/8/colors/colorful4" csCatId="colorful" phldr="1"/>
      <dgm:spPr>
        <a:scene3d>
          <a:camera prst="isometricOffAxis1Right" zoom="95000"/>
          <a:lightRig rig="flat" dir="t"/>
        </a:scene3d>
      </dgm:spPr>
      <dgm:t>
        <a:bodyPr/>
        <a:lstStyle/>
        <a:p>
          <a:endParaRPr lang="en-GB"/>
        </a:p>
      </dgm:t>
    </dgm:pt>
    <dgm:pt modelId="{BBA8DA42-9C0E-4A79-A5B6-8A142294D3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 smtClean="0"/>
            <a:t>Immutability</a:t>
          </a:r>
          <a:endParaRPr lang="en-GB" dirty="0"/>
        </a:p>
      </dgm:t>
    </dgm:pt>
    <dgm:pt modelId="{BAA7CDC2-2891-430B-87B1-835A04B3E556}" type="parTrans" cxnId="{B2D2105E-06EC-4D62-8DF1-1BFB23EC55FF}">
      <dgm:prSet/>
      <dgm:spPr/>
      <dgm:t>
        <a:bodyPr/>
        <a:lstStyle/>
        <a:p>
          <a:endParaRPr lang="en-GB"/>
        </a:p>
      </dgm:t>
    </dgm:pt>
    <dgm:pt modelId="{FF62F358-49CC-488B-8CB9-AC70C3E2359C}" type="sibTrans" cxnId="{B2D2105E-06EC-4D62-8DF1-1BFB23EC55FF}">
      <dgm:prSet/>
      <dgm:spPr>
        <a:solidFill>
          <a:srgbClr val="00B050"/>
        </a:solidFill>
      </dgm:spPr>
      <dgm:t>
        <a:bodyPr/>
        <a:lstStyle/>
        <a:p>
          <a:endParaRPr lang="en-GB"/>
        </a:p>
      </dgm:t>
    </dgm:pt>
    <dgm:pt modelId="{0C80C901-8E8D-47E2-A61E-C3EA5092091A}" type="pres">
      <dgm:prSet presAssocID="{101CF8E4-680A-4E70-8D57-8CA786A6FC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698213F-A1D5-44DE-B22F-355281BB4C2C}" type="pres">
      <dgm:prSet presAssocID="{BBA8DA42-9C0E-4A79-A5B6-8A142294D300}" presName="node" presStyleLbl="node1" presStyleIdx="0" presStyleCnt="1" custRadScaleRad="9558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0DEDF5D-8CC9-4AF2-B450-7192CFE5C41F}" type="presOf" srcId="{101CF8E4-680A-4E70-8D57-8CA786A6FCE6}" destId="{0C80C901-8E8D-47E2-A61E-C3EA5092091A}" srcOrd="0" destOrd="0" presId="urn:microsoft.com/office/officeart/2005/8/layout/cycle7"/>
    <dgm:cxn modelId="{B2D2105E-06EC-4D62-8DF1-1BFB23EC55FF}" srcId="{101CF8E4-680A-4E70-8D57-8CA786A6FCE6}" destId="{BBA8DA42-9C0E-4A79-A5B6-8A142294D300}" srcOrd="0" destOrd="0" parTransId="{BAA7CDC2-2891-430B-87B1-835A04B3E556}" sibTransId="{FF62F358-49CC-488B-8CB9-AC70C3E2359C}"/>
    <dgm:cxn modelId="{3F7117DF-903F-4B8C-BA3F-8BAB2BF62C50}" type="presOf" srcId="{BBA8DA42-9C0E-4A79-A5B6-8A142294D300}" destId="{7698213F-A1D5-44DE-B22F-355281BB4C2C}" srcOrd="0" destOrd="0" presId="urn:microsoft.com/office/officeart/2005/8/layout/cycle7"/>
    <dgm:cxn modelId="{75020517-8B0E-4959-9D65-F20F21283369}" type="presParOf" srcId="{0C80C901-8E8D-47E2-A61E-C3EA5092091A}" destId="{7698213F-A1D5-44DE-B22F-355281BB4C2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1CF8E4-680A-4E70-8D57-8CA786A6FCE6}" type="doc">
      <dgm:prSet loTypeId="urn:microsoft.com/office/officeart/2005/8/layout/cycle7" loCatId="cycle" qsTypeId="urn:microsoft.com/office/officeart/2005/8/quickstyle/3d5" qsCatId="3D" csTypeId="urn:microsoft.com/office/officeart/2005/8/colors/colorful4" csCatId="colorful" phldr="1"/>
      <dgm:spPr>
        <a:scene3d>
          <a:camera prst="isometricOffAxis1Right" zoom="95000"/>
          <a:lightRig rig="flat" dir="t"/>
        </a:scene3d>
      </dgm:spPr>
      <dgm:t>
        <a:bodyPr/>
        <a:lstStyle/>
        <a:p>
          <a:endParaRPr lang="en-GB"/>
        </a:p>
      </dgm:t>
    </dgm:pt>
    <dgm:pt modelId="{5D82ECFD-1FDA-48FB-AFD8-561F6F624A4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 smtClean="0"/>
            <a:t>Higher-Order Functions</a:t>
          </a:r>
          <a:endParaRPr lang="en-GB" dirty="0"/>
        </a:p>
      </dgm:t>
    </dgm:pt>
    <dgm:pt modelId="{C96F40E6-2B3B-406B-81EA-285D661FA89E}" type="parTrans" cxnId="{0FA5508A-8C3F-40A6-BA9C-209B34E93275}">
      <dgm:prSet/>
      <dgm:spPr/>
      <dgm:t>
        <a:bodyPr/>
        <a:lstStyle/>
        <a:p>
          <a:endParaRPr lang="en-GB"/>
        </a:p>
      </dgm:t>
    </dgm:pt>
    <dgm:pt modelId="{FCA7846A-E97D-48C9-8D6E-2AF33C760667}" type="sibTrans" cxnId="{0FA5508A-8C3F-40A6-BA9C-209B34E93275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0C80C901-8E8D-47E2-A61E-C3EA5092091A}" type="pres">
      <dgm:prSet presAssocID="{101CF8E4-680A-4E70-8D57-8CA786A6FC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30B207D-9744-4681-AF68-329F4D5D414A}" type="pres">
      <dgm:prSet presAssocID="{5D82ECFD-1FDA-48FB-AFD8-561F6F624A4D}" presName="node" presStyleLbl="node1" presStyleIdx="0" presStyleCnt="1" custRadScaleRad="9851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FA5508A-8C3F-40A6-BA9C-209B34E93275}" srcId="{101CF8E4-680A-4E70-8D57-8CA786A6FCE6}" destId="{5D82ECFD-1FDA-48FB-AFD8-561F6F624A4D}" srcOrd="0" destOrd="0" parTransId="{C96F40E6-2B3B-406B-81EA-285D661FA89E}" sibTransId="{FCA7846A-E97D-48C9-8D6E-2AF33C760667}"/>
    <dgm:cxn modelId="{B85AD9E1-F491-449B-A2BE-6DD497233E2D}" type="presOf" srcId="{5D82ECFD-1FDA-48FB-AFD8-561F6F624A4D}" destId="{630B207D-9744-4681-AF68-329F4D5D414A}" srcOrd="0" destOrd="0" presId="urn:microsoft.com/office/officeart/2005/8/layout/cycle7"/>
    <dgm:cxn modelId="{A0F1893E-31D2-4044-8227-D2462F40FA2F}" type="presOf" srcId="{101CF8E4-680A-4E70-8D57-8CA786A6FCE6}" destId="{0C80C901-8E8D-47E2-A61E-C3EA5092091A}" srcOrd="0" destOrd="0" presId="urn:microsoft.com/office/officeart/2005/8/layout/cycle7"/>
    <dgm:cxn modelId="{B1DA91E8-FE68-490C-9E34-13D77CAD768D}" type="presParOf" srcId="{0C80C901-8E8D-47E2-A61E-C3EA5092091A}" destId="{630B207D-9744-4681-AF68-329F4D5D414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1CF8E4-680A-4E70-8D57-8CA786A6FCE6}" type="doc">
      <dgm:prSet loTypeId="urn:microsoft.com/office/officeart/2005/8/layout/cycle7" loCatId="cycle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A891DFA7-A942-4384-8638-CF556EAF8589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 smtClean="0"/>
            <a:t>Pure Functions</a:t>
          </a:r>
          <a:endParaRPr lang="en-GB" dirty="0"/>
        </a:p>
      </dgm:t>
    </dgm:pt>
    <dgm:pt modelId="{1AEA8BA5-2C09-4572-A515-AB8FD9355992}" type="parTrans" cxnId="{2E678031-FB17-49CD-858F-030FBFA97C80}">
      <dgm:prSet/>
      <dgm:spPr/>
      <dgm:t>
        <a:bodyPr/>
        <a:lstStyle/>
        <a:p>
          <a:endParaRPr lang="en-GB"/>
        </a:p>
      </dgm:t>
    </dgm:pt>
    <dgm:pt modelId="{628B6A62-D463-45C2-8DBC-1358E312F45F}" type="sibTrans" cxnId="{2E678031-FB17-49CD-858F-030FBFA97C80}">
      <dgm:prSet/>
      <dgm:spPr>
        <a:solidFill>
          <a:srgbClr val="00B0F0"/>
        </a:solidFill>
      </dgm:spPr>
      <dgm:t>
        <a:bodyPr/>
        <a:lstStyle/>
        <a:p>
          <a:endParaRPr lang="en-GB"/>
        </a:p>
      </dgm:t>
    </dgm:pt>
    <dgm:pt modelId="{5D82ECFD-1FDA-48FB-AFD8-561F6F624A4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 smtClean="0"/>
            <a:t>Higher-Order Functions</a:t>
          </a:r>
          <a:endParaRPr lang="en-GB" dirty="0"/>
        </a:p>
      </dgm:t>
    </dgm:pt>
    <dgm:pt modelId="{C96F40E6-2B3B-406B-81EA-285D661FA89E}" type="parTrans" cxnId="{0FA5508A-8C3F-40A6-BA9C-209B34E93275}">
      <dgm:prSet/>
      <dgm:spPr/>
      <dgm:t>
        <a:bodyPr/>
        <a:lstStyle/>
        <a:p>
          <a:endParaRPr lang="en-GB"/>
        </a:p>
      </dgm:t>
    </dgm:pt>
    <dgm:pt modelId="{FCA7846A-E97D-48C9-8D6E-2AF33C760667}" type="sibTrans" cxnId="{0FA5508A-8C3F-40A6-BA9C-209B34E93275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BBA8DA42-9C0E-4A79-A5B6-8A142294D3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 smtClean="0"/>
            <a:t>Immutability</a:t>
          </a:r>
          <a:endParaRPr lang="en-GB" dirty="0"/>
        </a:p>
      </dgm:t>
    </dgm:pt>
    <dgm:pt modelId="{BAA7CDC2-2891-430B-87B1-835A04B3E556}" type="parTrans" cxnId="{B2D2105E-06EC-4D62-8DF1-1BFB23EC55FF}">
      <dgm:prSet/>
      <dgm:spPr/>
      <dgm:t>
        <a:bodyPr/>
        <a:lstStyle/>
        <a:p>
          <a:endParaRPr lang="en-GB"/>
        </a:p>
      </dgm:t>
    </dgm:pt>
    <dgm:pt modelId="{FF62F358-49CC-488B-8CB9-AC70C3E2359C}" type="sibTrans" cxnId="{B2D2105E-06EC-4D62-8DF1-1BFB23EC55FF}">
      <dgm:prSet/>
      <dgm:spPr>
        <a:solidFill>
          <a:srgbClr val="00B050"/>
        </a:solidFill>
      </dgm:spPr>
      <dgm:t>
        <a:bodyPr/>
        <a:lstStyle/>
        <a:p>
          <a:endParaRPr lang="en-GB"/>
        </a:p>
      </dgm:t>
    </dgm:pt>
    <dgm:pt modelId="{0C80C901-8E8D-47E2-A61E-C3EA5092091A}" type="pres">
      <dgm:prSet presAssocID="{101CF8E4-680A-4E70-8D57-8CA786A6FC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159C691-860A-4D9C-AE25-CCDC36A991BF}" type="pres">
      <dgm:prSet presAssocID="{A891DFA7-A942-4384-8638-CF556EAF8589}" presName="node" presStyleLbl="node1" presStyleIdx="0" presStyleCnt="3" custRadScaleRad="8211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F744900-CDE5-4D5A-9709-AFA782F2725C}" type="pres">
      <dgm:prSet presAssocID="{628B6A62-D463-45C2-8DBC-1358E312F45F}" presName="sibTrans" presStyleLbl="sibTrans2D1" presStyleIdx="0" presStyleCnt="3"/>
      <dgm:spPr/>
      <dgm:t>
        <a:bodyPr/>
        <a:lstStyle/>
        <a:p>
          <a:endParaRPr lang="en-GB"/>
        </a:p>
      </dgm:t>
    </dgm:pt>
    <dgm:pt modelId="{A8EDE85E-58DB-4AD7-A6A1-E868F824E5F7}" type="pres">
      <dgm:prSet presAssocID="{628B6A62-D463-45C2-8DBC-1358E312F45F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7698213F-A1D5-44DE-B22F-355281BB4C2C}" type="pres">
      <dgm:prSet presAssocID="{BBA8DA42-9C0E-4A79-A5B6-8A142294D300}" presName="node" presStyleLbl="node1" presStyleIdx="1" presStyleCnt="3" custRadScaleRad="113493" custRadScaleInc="-643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DD0BB7F-6B11-4693-AA9C-D4A2168B2D4B}" type="pres">
      <dgm:prSet presAssocID="{FF62F358-49CC-488B-8CB9-AC70C3E2359C}" presName="sibTrans" presStyleLbl="sibTrans2D1" presStyleIdx="1" presStyleCnt="3"/>
      <dgm:spPr/>
      <dgm:t>
        <a:bodyPr/>
        <a:lstStyle/>
        <a:p>
          <a:endParaRPr lang="en-GB"/>
        </a:p>
      </dgm:t>
    </dgm:pt>
    <dgm:pt modelId="{23546BA5-1720-4C29-9E3D-47B8BBA03C54}" type="pres">
      <dgm:prSet presAssocID="{FF62F358-49CC-488B-8CB9-AC70C3E2359C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630B207D-9744-4681-AF68-329F4D5D414A}" type="pres">
      <dgm:prSet presAssocID="{5D82ECFD-1FDA-48FB-AFD8-561F6F624A4D}" presName="node" presStyleLbl="node1" presStyleIdx="2" presStyleCnt="3" custRadScaleRad="104644" custRadScaleInc="243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4D58C0-A685-4129-AA54-53CBE01AB18B}" type="pres">
      <dgm:prSet presAssocID="{FCA7846A-E97D-48C9-8D6E-2AF33C760667}" presName="sibTrans" presStyleLbl="sibTrans2D1" presStyleIdx="2" presStyleCnt="3"/>
      <dgm:spPr/>
      <dgm:t>
        <a:bodyPr/>
        <a:lstStyle/>
        <a:p>
          <a:endParaRPr lang="en-GB"/>
        </a:p>
      </dgm:t>
    </dgm:pt>
    <dgm:pt modelId="{52D7E38D-2BBA-4D74-BC74-D561672AA724}" type="pres">
      <dgm:prSet presAssocID="{FCA7846A-E97D-48C9-8D6E-2AF33C760667}" presName="connectorText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0FA5508A-8C3F-40A6-BA9C-209B34E93275}" srcId="{101CF8E4-680A-4E70-8D57-8CA786A6FCE6}" destId="{5D82ECFD-1FDA-48FB-AFD8-561F6F624A4D}" srcOrd="2" destOrd="0" parTransId="{C96F40E6-2B3B-406B-81EA-285D661FA89E}" sibTransId="{FCA7846A-E97D-48C9-8D6E-2AF33C760667}"/>
    <dgm:cxn modelId="{1168882B-8870-4C8C-9E96-E2F8018B5686}" type="presOf" srcId="{101CF8E4-680A-4E70-8D57-8CA786A6FCE6}" destId="{0C80C901-8E8D-47E2-A61E-C3EA5092091A}" srcOrd="0" destOrd="0" presId="urn:microsoft.com/office/officeart/2005/8/layout/cycle7"/>
    <dgm:cxn modelId="{2E678031-FB17-49CD-858F-030FBFA97C80}" srcId="{101CF8E4-680A-4E70-8D57-8CA786A6FCE6}" destId="{A891DFA7-A942-4384-8638-CF556EAF8589}" srcOrd="0" destOrd="0" parTransId="{1AEA8BA5-2C09-4572-A515-AB8FD9355992}" sibTransId="{628B6A62-D463-45C2-8DBC-1358E312F45F}"/>
    <dgm:cxn modelId="{2D571C80-6AD2-42B2-82AD-B9DAB0056816}" type="presOf" srcId="{628B6A62-D463-45C2-8DBC-1358E312F45F}" destId="{A8EDE85E-58DB-4AD7-A6A1-E868F824E5F7}" srcOrd="1" destOrd="0" presId="urn:microsoft.com/office/officeart/2005/8/layout/cycle7"/>
    <dgm:cxn modelId="{96FCE8A1-B622-44BF-8CEF-E04AE412EABB}" type="presOf" srcId="{5D82ECFD-1FDA-48FB-AFD8-561F6F624A4D}" destId="{630B207D-9744-4681-AF68-329F4D5D414A}" srcOrd="0" destOrd="0" presId="urn:microsoft.com/office/officeart/2005/8/layout/cycle7"/>
    <dgm:cxn modelId="{7758D464-FB17-41D4-BF16-8158705AE217}" type="presOf" srcId="{FF62F358-49CC-488B-8CB9-AC70C3E2359C}" destId="{23546BA5-1720-4C29-9E3D-47B8BBA03C54}" srcOrd="1" destOrd="0" presId="urn:microsoft.com/office/officeart/2005/8/layout/cycle7"/>
    <dgm:cxn modelId="{17795820-1BA0-49AB-ADA1-DB9CD5D1C3DB}" type="presOf" srcId="{BBA8DA42-9C0E-4A79-A5B6-8A142294D300}" destId="{7698213F-A1D5-44DE-B22F-355281BB4C2C}" srcOrd="0" destOrd="0" presId="urn:microsoft.com/office/officeart/2005/8/layout/cycle7"/>
    <dgm:cxn modelId="{99C0B06B-BC48-4379-8785-D00B645491AE}" type="presOf" srcId="{FF62F358-49CC-488B-8CB9-AC70C3E2359C}" destId="{0DD0BB7F-6B11-4693-AA9C-D4A2168B2D4B}" srcOrd="0" destOrd="0" presId="urn:microsoft.com/office/officeart/2005/8/layout/cycle7"/>
    <dgm:cxn modelId="{458E6659-880F-4CA5-B667-62AB6F60B603}" type="presOf" srcId="{A891DFA7-A942-4384-8638-CF556EAF8589}" destId="{7159C691-860A-4D9C-AE25-CCDC36A991BF}" srcOrd="0" destOrd="0" presId="urn:microsoft.com/office/officeart/2005/8/layout/cycle7"/>
    <dgm:cxn modelId="{775BCD53-316D-4CAB-BE97-C7A91F4935CB}" type="presOf" srcId="{FCA7846A-E97D-48C9-8D6E-2AF33C760667}" destId="{394D58C0-A685-4129-AA54-53CBE01AB18B}" srcOrd="0" destOrd="0" presId="urn:microsoft.com/office/officeart/2005/8/layout/cycle7"/>
    <dgm:cxn modelId="{78ED7ED4-8AB5-44F9-B302-AC09A2CC7ADF}" type="presOf" srcId="{628B6A62-D463-45C2-8DBC-1358E312F45F}" destId="{BF744900-CDE5-4D5A-9709-AFA782F2725C}" srcOrd="0" destOrd="0" presId="urn:microsoft.com/office/officeart/2005/8/layout/cycle7"/>
    <dgm:cxn modelId="{EB6ADBFD-5D34-4E1F-BBC9-07D9299A5A25}" type="presOf" srcId="{FCA7846A-E97D-48C9-8D6E-2AF33C760667}" destId="{52D7E38D-2BBA-4D74-BC74-D561672AA724}" srcOrd="1" destOrd="0" presId="urn:microsoft.com/office/officeart/2005/8/layout/cycle7"/>
    <dgm:cxn modelId="{B2D2105E-06EC-4D62-8DF1-1BFB23EC55FF}" srcId="{101CF8E4-680A-4E70-8D57-8CA786A6FCE6}" destId="{BBA8DA42-9C0E-4A79-A5B6-8A142294D300}" srcOrd="1" destOrd="0" parTransId="{BAA7CDC2-2891-430B-87B1-835A04B3E556}" sibTransId="{FF62F358-49CC-488B-8CB9-AC70C3E2359C}"/>
    <dgm:cxn modelId="{CCDA70CC-7992-4CDF-BFD3-77A551BCC7A1}" type="presParOf" srcId="{0C80C901-8E8D-47E2-A61E-C3EA5092091A}" destId="{7159C691-860A-4D9C-AE25-CCDC36A991BF}" srcOrd="0" destOrd="0" presId="urn:microsoft.com/office/officeart/2005/8/layout/cycle7"/>
    <dgm:cxn modelId="{A6B0973C-1BB0-444F-A06F-62EF59BA0CD9}" type="presParOf" srcId="{0C80C901-8E8D-47E2-A61E-C3EA5092091A}" destId="{BF744900-CDE5-4D5A-9709-AFA782F2725C}" srcOrd="1" destOrd="0" presId="urn:microsoft.com/office/officeart/2005/8/layout/cycle7"/>
    <dgm:cxn modelId="{01AAF2D4-37F2-4268-9CAA-D6FDC6F12F4A}" type="presParOf" srcId="{BF744900-CDE5-4D5A-9709-AFA782F2725C}" destId="{A8EDE85E-58DB-4AD7-A6A1-E868F824E5F7}" srcOrd="0" destOrd="0" presId="urn:microsoft.com/office/officeart/2005/8/layout/cycle7"/>
    <dgm:cxn modelId="{449CF731-332F-4813-891E-1F1D6D746B81}" type="presParOf" srcId="{0C80C901-8E8D-47E2-A61E-C3EA5092091A}" destId="{7698213F-A1D5-44DE-B22F-355281BB4C2C}" srcOrd="2" destOrd="0" presId="urn:microsoft.com/office/officeart/2005/8/layout/cycle7"/>
    <dgm:cxn modelId="{A7FF4C5A-7D22-4A22-9202-9DE72E379F20}" type="presParOf" srcId="{0C80C901-8E8D-47E2-A61E-C3EA5092091A}" destId="{0DD0BB7F-6B11-4693-AA9C-D4A2168B2D4B}" srcOrd="3" destOrd="0" presId="urn:microsoft.com/office/officeart/2005/8/layout/cycle7"/>
    <dgm:cxn modelId="{CF14982C-BFB5-4F42-8D6E-3A713FE94D21}" type="presParOf" srcId="{0DD0BB7F-6B11-4693-AA9C-D4A2168B2D4B}" destId="{23546BA5-1720-4C29-9E3D-47B8BBA03C54}" srcOrd="0" destOrd="0" presId="urn:microsoft.com/office/officeart/2005/8/layout/cycle7"/>
    <dgm:cxn modelId="{755C92F8-04FE-4C09-A2BE-14F8B170971A}" type="presParOf" srcId="{0C80C901-8E8D-47E2-A61E-C3EA5092091A}" destId="{630B207D-9744-4681-AF68-329F4D5D414A}" srcOrd="4" destOrd="0" presId="urn:microsoft.com/office/officeart/2005/8/layout/cycle7"/>
    <dgm:cxn modelId="{4A87A2C0-0A96-495D-94DE-3AABB15D94C9}" type="presParOf" srcId="{0C80C901-8E8D-47E2-A61E-C3EA5092091A}" destId="{394D58C0-A685-4129-AA54-53CBE01AB18B}" srcOrd="5" destOrd="0" presId="urn:microsoft.com/office/officeart/2005/8/layout/cycle7"/>
    <dgm:cxn modelId="{2D2B97CD-3D39-4564-AE7B-6F3B1BEBF7C5}" type="presParOf" srcId="{394D58C0-A685-4129-AA54-53CBE01AB18B}" destId="{52D7E38D-2BBA-4D74-BC74-D561672AA72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9C691-860A-4D9C-AE25-CCDC36A991BF}">
      <dsp:nvSpPr>
        <dsp:cNvPr id="0" name=""/>
        <dsp:cNvSpPr/>
      </dsp:nvSpPr>
      <dsp:spPr>
        <a:xfrm>
          <a:off x="0" y="0"/>
          <a:ext cx="2448000" cy="1224000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isometricOffAxis1Right" zoom="95000"/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Pure Functions</a:t>
          </a:r>
          <a:endParaRPr lang="en-GB" sz="3100" kern="1200" dirty="0"/>
        </a:p>
      </dsp:txBody>
      <dsp:txXfrm>
        <a:off x="35850" y="35850"/>
        <a:ext cx="2376300" cy="1152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8213F-A1D5-44DE-B22F-355281BB4C2C}">
      <dsp:nvSpPr>
        <dsp:cNvPr id="0" name=""/>
        <dsp:cNvSpPr/>
      </dsp:nvSpPr>
      <dsp:spPr>
        <a:xfrm>
          <a:off x="0" y="251990"/>
          <a:ext cx="2448000" cy="122400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isometricOffAxis1Right" zoom="95000"/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dirty="0" smtClean="0"/>
            <a:t>Immutability</a:t>
          </a:r>
          <a:endParaRPr lang="en-GB" sz="3400" kern="1200" dirty="0"/>
        </a:p>
      </dsp:txBody>
      <dsp:txXfrm>
        <a:off x="35850" y="287840"/>
        <a:ext cx="2376300" cy="1152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B207D-9744-4681-AF68-329F4D5D414A}">
      <dsp:nvSpPr>
        <dsp:cNvPr id="0" name=""/>
        <dsp:cNvSpPr/>
      </dsp:nvSpPr>
      <dsp:spPr>
        <a:xfrm>
          <a:off x="0" y="216164"/>
          <a:ext cx="2448000" cy="12240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isometricOffAxis1Right" zoom="95000"/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Higher-Order Functions</a:t>
          </a:r>
          <a:endParaRPr lang="en-GB" sz="3100" kern="1200" dirty="0"/>
        </a:p>
      </dsp:txBody>
      <dsp:txXfrm>
        <a:off x="35850" y="252014"/>
        <a:ext cx="2376300" cy="1152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9C691-860A-4D9C-AE25-CCDC36A991BF}">
      <dsp:nvSpPr>
        <dsp:cNvPr id="0" name=""/>
        <dsp:cNvSpPr/>
      </dsp:nvSpPr>
      <dsp:spPr>
        <a:xfrm>
          <a:off x="1995785" y="360043"/>
          <a:ext cx="2104429" cy="1052214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Pure Functions</a:t>
          </a:r>
          <a:endParaRPr lang="en-GB" sz="2600" kern="1200" dirty="0"/>
        </a:p>
      </dsp:txBody>
      <dsp:txXfrm>
        <a:off x="2026603" y="390861"/>
        <a:ext cx="2042793" cy="990578"/>
      </dsp:txXfrm>
    </dsp:sp>
    <dsp:sp modelId="{BF744900-CDE5-4D5A-9709-AFA782F2725C}">
      <dsp:nvSpPr>
        <dsp:cNvPr id="0" name=""/>
        <dsp:cNvSpPr/>
      </dsp:nvSpPr>
      <dsp:spPr>
        <a:xfrm rot="3181267">
          <a:off x="3351629" y="2027277"/>
          <a:ext cx="1388526" cy="368275"/>
        </a:xfrm>
        <a:prstGeom prst="left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500" kern="1200"/>
        </a:p>
      </dsp:txBody>
      <dsp:txXfrm>
        <a:off x="3462112" y="2100932"/>
        <a:ext cx="1167561" cy="220965"/>
      </dsp:txXfrm>
    </dsp:sp>
    <dsp:sp modelId="{7698213F-A1D5-44DE-B22F-355281BB4C2C}">
      <dsp:nvSpPr>
        <dsp:cNvPr id="0" name=""/>
        <dsp:cNvSpPr/>
      </dsp:nvSpPr>
      <dsp:spPr>
        <a:xfrm>
          <a:off x="3991570" y="3010572"/>
          <a:ext cx="2104429" cy="105221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Immutability</a:t>
          </a:r>
          <a:endParaRPr lang="en-GB" sz="2600" kern="1200" dirty="0"/>
        </a:p>
      </dsp:txBody>
      <dsp:txXfrm>
        <a:off x="4022388" y="3041390"/>
        <a:ext cx="2042793" cy="990578"/>
      </dsp:txXfrm>
    </dsp:sp>
    <dsp:sp modelId="{0DD0BB7F-6B11-4693-AA9C-D4A2168B2D4B}">
      <dsp:nvSpPr>
        <dsp:cNvPr id="0" name=""/>
        <dsp:cNvSpPr/>
      </dsp:nvSpPr>
      <dsp:spPr>
        <a:xfrm rot="10799984">
          <a:off x="2429477" y="3352550"/>
          <a:ext cx="1388526" cy="368275"/>
        </a:xfrm>
        <a:prstGeom prst="left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500" kern="1200"/>
        </a:p>
      </dsp:txBody>
      <dsp:txXfrm rot="10800000">
        <a:off x="2539959" y="3426205"/>
        <a:ext cx="1167561" cy="220965"/>
      </dsp:txXfrm>
    </dsp:sp>
    <dsp:sp modelId="{630B207D-9744-4681-AF68-329F4D5D414A}">
      <dsp:nvSpPr>
        <dsp:cNvPr id="0" name=""/>
        <dsp:cNvSpPr/>
      </dsp:nvSpPr>
      <dsp:spPr>
        <a:xfrm>
          <a:off x="151481" y="3010589"/>
          <a:ext cx="2104429" cy="1052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Higher-Order Functions</a:t>
          </a:r>
          <a:endParaRPr lang="en-GB" sz="2600" kern="1200" dirty="0"/>
        </a:p>
      </dsp:txBody>
      <dsp:txXfrm>
        <a:off x="182299" y="3041407"/>
        <a:ext cx="2042793" cy="990578"/>
      </dsp:txXfrm>
    </dsp:sp>
    <dsp:sp modelId="{394D58C0-A685-4129-AA54-53CBE01AB18B}">
      <dsp:nvSpPr>
        <dsp:cNvPr id="0" name=""/>
        <dsp:cNvSpPr/>
      </dsp:nvSpPr>
      <dsp:spPr>
        <a:xfrm rot="18289858">
          <a:off x="1431584" y="2027286"/>
          <a:ext cx="1388526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500" kern="1200"/>
        </a:p>
      </dsp:txBody>
      <dsp:txXfrm>
        <a:off x="1542067" y="2100941"/>
        <a:ext cx="1167561" cy="220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23.09.2015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3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Growing</a:t>
            </a:r>
            <a:r>
              <a:rPr lang="en-US" baseline="0" dirty="0" smtClean="0"/>
              <a:t> popularity of functional language concepts in OO languages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33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19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7212859-5E31-4E01-9567-C2798782E7C5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7BBCD531-A72F-4ACA-AECB-F9DAEF9EF0F3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0BBAE61A-C6C5-452A-B64D-7585BCCB988F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D775EA8D-C5CF-4416-AE60-A5E6D98E1CAE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30804260-3D40-46BF-A325-7B0B08208D25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654AB5D6-C3EF-40AD-B7C4-E7544583B5F8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A0486A2D-7C84-4620-A29C-4E5B94C241FC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DE7491EE-B2EB-49BD-B1AB-74E57F5C698B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AA6200DA-8299-4727-B604-6C65043FA5B6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B00068EE-A9BF-4796-BAAC-583AD050C27B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B2893EA9-0A3C-4D32-8403-3B2BDE156B44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542302E2-B3D6-49C5-A5C6-71D7F1822E70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Functional Design Patterns for OO Practitioners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90F7048-CB91-4A3F-8856-334C72958F47}" type="slidenum">
              <a:rPr lang="de-CH" smtClean="0"/>
              <a:t>1</a:t>
            </a:fld>
            <a:r>
              <a:rPr lang="de-CH" smtClean="0"/>
              <a:t> of 45</a:t>
            </a:r>
            <a:endParaRPr dirty="0"/>
          </a:p>
        </p:txBody>
      </p:sp>
      <p:pic>
        <p:nvPicPr>
          <p:cNvPr id="7" name="Picture 15" descr="http://upload.wikimedia.org/wikipedia/en/1/14/SpiralStairs,ArielRiosBldg.jp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2" b="24842"/>
          <a:stretch/>
        </p:blipFill>
        <p:spPr/>
      </p:pic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31BD029-4E3E-4E01-8E93-589DD2BAEE14}" type="slidenum">
              <a:rPr lang="de-CH" smtClean="0"/>
              <a:t>10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 Pure version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34067" y="242631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1193907" y="269896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1754" y="221029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3835" y="2271988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9937" y="2736903"/>
            <a:ext cx="1021556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3850716"/>
            <a:ext cx="6690461" cy="1810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Side effect encapsulated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‘</a:t>
            </a:r>
            <a:r>
              <a:rPr lang="en-GB" sz="2200" dirty="0" err="1">
                <a:latin typeface="AA Zuehlke" pitchFamily="2" charset="0"/>
              </a:rPr>
              <a:t>buyCoffee</a:t>
            </a:r>
            <a:r>
              <a:rPr lang="en-GB" sz="2200" dirty="0">
                <a:latin typeface="AA Zuehlke" pitchFamily="2" charset="0"/>
              </a:rPr>
              <a:t>’ is now </a:t>
            </a:r>
            <a:r>
              <a:rPr lang="en-GB" sz="2200" dirty="0" smtClean="0">
                <a:latin typeface="AA Zuehlke" pitchFamily="2" charset="0"/>
              </a:rPr>
              <a:t>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Caller needs to deal with side effects</a:t>
            </a:r>
            <a:endParaRPr lang="en-GB" sz="2200" dirty="0" smtClean="0">
              <a:latin typeface="AA Zuehlke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Concerns separated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Caller can decide to batch / optimize side effects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4227" y="2839125"/>
            <a:ext cx="1728192" cy="130995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>
                <a:latin typeface="AA Zuehlke" pitchFamily="2" charset="0"/>
              </a:rPr>
              <a:t>Holds information for the credit card backend, but does not result in a side effect</a:t>
            </a:r>
          </a:p>
        </p:txBody>
      </p:sp>
      <p:cxnSp>
        <p:nvCxnSpPr>
          <p:cNvPr id="26" name="Elbow Connector 25"/>
          <p:cNvCxnSpPr>
            <a:stCxn id="6" idx="3"/>
          </p:cNvCxnSpPr>
          <p:nvPr/>
        </p:nvCxnSpPr>
        <p:spPr>
          <a:xfrm>
            <a:off x="4362259" y="2714348"/>
            <a:ext cx="1433877" cy="238579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 flipV="1">
            <a:off x="4362259" y="2512135"/>
            <a:ext cx="1433877" cy="202213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Functions </a:t>
            </a:r>
            <a:r>
              <a:rPr lang="en-GB" dirty="0"/>
              <a:t>are easier to test and verify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Simplifies concurrency, calls to pure functions can be parallelized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Caching: Since the result for a given input is always the same, it only needs to be computed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Lazyness</a:t>
            </a:r>
            <a:r>
              <a:rPr lang="en-GB" dirty="0" smtClean="0"/>
              <a:t>: Since the function does not cause any side effects, we can postpone computation until we actually need the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0BE191A-9634-46F9-9650-77D6514C5D5E}" type="slidenum">
              <a:rPr lang="de-CH" smtClean="0"/>
              <a:t>11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4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Obviously, there will be functions with side effects (I/O, global state, user input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idea is to refactor as many of your functions into pure functions as possible and wrap them into a shell, which handles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Keep a “healthy balance” between pure and impure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Encapsulating </a:t>
            </a:r>
            <a:r>
              <a:rPr lang="en-GB" dirty="0"/>
              <a:t>side effects and handing them to the caller can help to turn your functions 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7A3DB02-5072-4EFF-8F7A-08EEB8F2A70E}" type="slidenum">
              <a:rPr lang="de-CH" smtClean="0"/>
              <a:t>12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5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FF1888-DB53-44D5-A19B-71E3FBC1A763}" type="slidenum">
              <a:rPr lang="de-CH" smtClean="0"/>
              <a:t>13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8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buClrTx/>
              <a:buSzTx/>
              <a:buFont typeface="Arial" panose="020B0604020202020204" pitchFamily="34" charset="0"/>
              <a:buChar char="•"/>
            </a:pPr>
            <a:r>
              <a:rPr lang="en-GB" dirty="0" smtClean="0"/>
              <a:t>Passing functions as arguments to other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Injecting code of lower level of abstraction into code of higher level of abstraction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Lots of well-known</a:t>
            </a:r>
            <a:r>
              <a:rPr lang="en-GB" dirty="0" smtClean="0"/>
              <a:t>, generic higher-order functions:</a:t>
            </a:r>
          </a:p>
          <a:p>
            <a:pPr lvl="1" indent="0">
              <a:buNone/>
            </a:pPr>
            <a:r>
              <a:rPr lang="en-GB" dirty="0" smtClean="0"/>
              <a:t>filter, exists, </a:t>
            </a:r>
            <a:r>
              <a:rPr lang="en-GB" dirty="0" err="1" smtClean="0"/>
              <a:t>forAll</a:t>
            </a:r>
            <a:r>
              <a:rPr lang="en-GB" dirty="0" smtClean="0"/>
              <a:t>, fold, reduce, </a:t>
            </a:r>
            <a:r>
              <a:rPr lang="en-GB" b="1" dirty="0" smtClean="0"/>
              <a:t>map, </a:t>
            </a:r>
            <a:r>
              <a:rPr lang="en-GB" b="1" dirty="0" err="1" smtClean="0"/>
              <a:t>flatMap</a:t>
            </a:r>
            <a:endParaRPr lang="en-GB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What are they?</a:t>
            </a:r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224CD8-9B23-4F62-937C-65E11B5035E4}" type="slidenum">
              <a:rPr lang="de-CH" smtClean="0"/>
              <a:t>14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5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Input: items in the shopping cart</a:t>
            </a:r>
          </a:p>
          <a:p>
            <a:r>
              <a:rPr lang="en-GB" dirty="0" err="1" smtClean="0"/>
              <a:t>Ouput</a:t>
            </a:r>
            <a:r>
              <a:rPr lang="en-GB" dirty="0" smtClean="0"/>
              <a:t>: IDs of suggested items</a:t>
            </a:r>
          </a:p>
          <a:p>
            <a:endParaRPr lang="en-GB" dirty="0"/>
          </a:p>
          <a:p>
            <a:r>
              <a:rPr lang="en-GB" dirty="0" smtClean="0"/>
              <a:t>An item is suggested if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is similar to an item in the shopping cart,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but has a higher rating.</a:t>
            </a:r>
          </a:p>
          <a:p>
            <a:pPr lvl="1"/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Happy Customers Example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76256" y="1916832"/>
            <a:ext cx="1224136" cy="1068775"/>
            <a:chOff x="4655840" y="930330"/>
            <a:chExt cx="1368152" cy="1130518"/>
          </a:xfrm>
        </p:grpSpPr>
        <p:sp>
          <p:nvSpPr>
            <p:cNvPr id="6" name="TextBox 5"/>
            <p:cNvSpPr txBox="1"/>
            <p:nvPr/>
          </p:nvSpPr>
          <p:spPr>
            <a:xfrm>
              <a:off x="4655840" y="930330"/>
              <a:ext cx="1368152" cy="11305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000" dirty="0">
                  <a:latin typeface="AA Zuehlke" pitchFamily="2" charset="0"/>
                </a:rPr>
                <a:t>Item</a:t>
              </a:r>
            </a:p>
            <a:p>
              <a:r>
                <a:rPr lang="en-US" sz="2000" dirty="0">
                  <a:latin typeface="AA Zuehlke" pitchFamily="2" charset="0"/>
                </a:rPr>
                <a:t>id: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  <a:p>
              <a:r>
                <a:rPr lang="en-US" sz="2000" dirty="0">
                  <a:latin typeface="AA Zuehlke" pitchFamily="2" charset="0"/>
                </a:rPr>
                <a:t>rating: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55840" y="1299240"/>
              <a:ext cx="13681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2C85400-76C5-4383-B880-170E7B4A18EF}" type="slidenum">
              <a:rPr lang="de-CH" smtClean="0"/>
              <a:t>15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6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Let’s </a:t>
            </a:r>
            <a:r>
              <a:rPr lang="en-GB" dirty="0" smtClean="0"/>
              <a:t>create a </a:t>
            </a:r>
            <a:r>
              <a:rPr lang="en-GB" dirty="0" smtClean="0"/>
              <a:t>function that transforms one item.</a:t>
            </a:r>
            <a:endParaRPr lang="en-GB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524E08F-2167-4E74-90A0-1810023E2001}" type="slidenum">
              <a:rPr lang="de-CH" smtClean="0"/>
              <a:t>16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5" name="TextBox 64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each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shopping cart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  <p:sp>
        <p:nvSpPr>
          <p:cNvPr id="10" name="Oval 9"/>
          <p:cNvSpPr/>
          <p:nvPr/>
        </p:nvSpPr>
        <p:spPr>
          <a:xfrm>
            <a:off x="8775575" y="6349876"/>
            <a:ext cx="216024" cy="216024"/>
          </a:xfrm>
          <a:prstGeom prst="ellipse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2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We’ve prepared this for you…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5" name="TextBox 64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each shopping cart 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321DEE8-DCB5-4A67-9ABD-AD6829909A7C}" type="slidenum">
              <a:rPr lang="de-CH" smtClean="0"/>
              <a:t>17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0" name="Oval 9"/>
          <p:cNvSpPr/>
          <p:nvPr/>
        </p:nvSpPr>
        <p:spPr>
          <a:xfrm>
            <a:off x="8775575" y="6349876"/>
            <a:ext cx="216024" cy="216024"/>
          </a:xfrm>
          <a:prstGeom prst="ellipse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2388402" y="4789000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203712" y="4794021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500624" y="4794020"/>
            <a:ext cx="668376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13824" y="4794022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Filter the list of similar items.</a:t>
            </a:r>
            <a:endParaRPr lang="en-GB" dirty="0"/>
          </a:p>
        </p:txBody>
      </p:sp>
      <p:sp>
        <p:nvSpPr>
          <p:cNvPr id="60" name="Rounded Rectangle 59"/>
          <p:cNvSpPr/>
          <p:nvPr/>
        </p:nvSpPr>
        <p:spPr>
          <a:xfrm>
            <a:off x="6010588" y="4563480"/>
            <a:ext cx="2377836" cy="4861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195" name="Rounded Rectangle 194"/>
          <p:cNvSpPr/>
          <p:nvPr/>
        </p:nvSpPr>
        <p:spPr>
          <a:xfrm>
            <a:off x="726205" y="3987646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74013" y="4029199"/>
            <a:ext cx="457672" cy="457671"/>
            <a:chOff x="2279576" y="2276872"/>
            <a:chExt cx="432048" cy="432048"/>
          </a:xfrm>
        </p:grpSpPr>
        <p:sp>
          <p:nvSpPr>
            <p:cNvPr id="11" name="Rounded Rectangle 1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96531" y="4029199"/>
            <a:ext cx="457672" cy="457671"/>
            <a:chOff x="2279576" y="2276872"/>
            <a:chExt cx="432048" cy="432048"/>
          </a:xfrm>
        </p:grpSpPr>
        <p:sp>
          <p:nvSpPr>
            <p:cNvPr id="15" name="Rounded Rectangle 14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19050" y="4029199"/>
            <a:ext cx="457672" cy="457671"/>
            <a:chOff x="2279576" y="2276872"/>
            <a:chExt cx="432048" cy="432048"/>
          </a:xfrm>
        </p:grpSpPr>
        <p:sp>
          <p:nvSpPr>
            <p:cNvPr id="18" name="Rounded Rectangle 17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41571" y="4029199"/>
            <a:ext cx="457672" cy="457671"/>
            <a:chOff x="2279576" y="2276872"/>
            <a:chExt cx="432048" cy="432048"/>
          </a:xfrm>
        </p:grpSpPr>
        <p:sp>
          <p:nvSpPr>
            <p:cNvPr id="21" name="Rounded Rectangle 2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4013" y="5291346"/>
            <a:ext cx="457672" cy="457671"/>
            <a:chOff x="1503108" y="2276872"/>
            <a:chExt cx="432048" cy="432048"/>
          </a:xfrm>
        </p:grpSpPr>
        <p:sp>
          <p:nvSpPr>
            <p:cNvPr id="31" name="Rounded Rectangle 30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19052" y="5291346"/>
            <a:ext cx="457672" cy="457671"/>
            <a:chOff x="1503108" y="2276872"/>
            <a:chExt cx="432048" cy="432048"/>
          </a:xfrm>
        </p:grpSpPr>
        <p:sp>
          <p:nvSpPr>
            <p:cNvPr id="37" name="Rounded Rectangle 36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sp>
        <p:nvSpPr>
          <p:cNvPr id="42" name="Arc 41"/>
          <p:cNvSpPr/>
          <p:nvPr/>
        </p:nvSpPr>
        <p:spPr>
          <a:xfrm rot="2614041">
            <a:off x="2669692" y="4030104"/>
            <a:ext cx="1549968" cy="1741456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4379113" y="4578522"/>
            <a:ext cx="4369351" cy="3813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filter (              </a:t>
            </a:r>
            <a:r>
              <a:rPr lang="en-GB" sz="2200" dirty="0" err="1" smtClean="0">
                <a:latin typeface="AA Zuehlke" pitchFamily="2" charset="0"/>
              </a:rPr>
              <a:t>i.rating</a:t>
            </a:r>
            <a:r>
              <a:rPr lang="en-GB" sz="2200" dirty="0" smtClean="0">
                <a:latin typeface="AA Zuehlke" pitchFamily="2" charset="0"/>
              </a:rPr>
              <a:t> &gt; </a:t>
            </a:r>
            <a:r>
              <a:rPr lang="en-GB" sz="2200" dirty="0" err="1" smtClean="0">
                <a:latin typeface="AA Zuehlke" pitchFamily="2" charset="0"/>
              </a:rPr>
              <a:t>item.rating</a:t>
            </a:r>
            <a:r>
              <a:rPr lang="en-GB" sz="2200" dirty="0" smtClean="0">
                <a:latin typeface="AA Zuehlke" pitchFamily="2" charset="0"/>
              </a:rPr>
              <a:t>  )</a:t>
            </a:r>
            <a:endParaRPr lang="en-GB" sz="2200" dirty="0">
              <a:latin typeface="AA Zuehlke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11560" y="4484183"/>
            <a:ext cx="782577" cy="671103"/>
            <a:chOff x="4430474" y="2180190"/>
            <a:chExt cx="738763" cy="633531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4799856" y="2180190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30474" y="2453681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279794" y="4484410"/>
            <a:ext cx="782577" cy="656691"/>
            <a:chOff x="6005309" y="2191473"/>
            <a:chExt cx="738763" cy="619925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6374691" y="2191473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005309" y="2451358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441320" y="4484410"/>
            <a:ext cx="782577" cy="656691"/>
            <a:chOff x="5213778" y="2192595"/>
            <a:chExt cx="738763" cy="619925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5583160" y="2192595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213778" y="2452480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false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94452" y="4484410"/>
            <a:ext cx="782577" cy="656691"/>
            <a:chOff x="6774357" y="2193288"/>
            <a:chExt cx="738763" cy="619925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7143739" y="2193288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774357" y="2453173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sp>
        <p:nvSpPr>
          <p:cNvPr id="196" name="Rounded Rectangle 195"/>
          <p:cNvSpPr/>
          <p:nvPr/>
        </p:nvSpPr>
        <p:spPr>
          <a:xfrm>
            <a:off x="726205" y="5244618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3241570" y="5292776"/>
            <a:ext cx="457672" cy="457671"/>
            <a:chOff x="2279576" y="2276872"/>
            <a:chExt cx="432048" cy="432048"/>
          </a:xfrm>
        </p:grpSpPr>
        <p:sp>
          <p:nvSpPr>
            <p:cNvPr id="214" name="Rounded Rectangle 21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7" name="Rounded Rectangle 56"/>
          <p:cNvSpPr/>
          <p:nvPr/>
        </p:nvSpPr>
        <p:spPr>
          <a:xfrm>
            <a:off x="5178373" y="4557838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78373" y="4578522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664503" y="4800903"/>
            <a:ext cx="346085" cy="11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E0D1B4D-4E05-4794-B909-44EFE1CBDE0D}" type="slidenum">
              <a:rPr lang="de-CH" smtClean="0"/>
              <a:t>18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5" name="TextBox 64"/>
          <p:cNvSpPr txBox="1"/>
          <p:nvPr/>
        </p:nvSpPr>
        <p:spPr>
          <a:xfrm>
            <a:off x="592864" y="3536749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438" y="5832203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8775575" y="6349876"/>
            <a:ext cx="216024" cy="216024"/>
          </a:xfrm>
          <a:prstGeom prst="ellipse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Map items to their IDs.</a:t>
            </a:r>
            <a:endParaRPr lang="en-GB" dirty="0"/>
          </a:p>
        </p:txBody>
      </p:sp>
      <p:sp>
        <p:nvSpPr>
          <p:cNvPr id="198" name="Rounded Rectangle 197"/>
          <p:cNvSpPr/>
          <p:nvPr/>
        </p:nvSpPr>
        <p:spPr>
          <a:xfrm>
            <a:off x="899592" y="4601987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899592" y="3791153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950372" y="3838211"/>
            <a:ext cx="6805826" cy="1312826"/>
            <a:chOff x="4583832" y="3230466"/>
            <a:chExt cx="6048672" cy="1166773"/>
          </a:xfrm>
        </p:grpSpPr>
        <p:grpSp>
          <p:nvGrpSpPr>
            <p:cNvPr id="59" name="Group 58"/>
            <p:cNvGrpSpPr/>
            <p:nvPr/>
          </p:nvGrpSpPr>
          <p:grpSpPr>
            <a:xfrm>
              <a:off x="4583832" y="3230466"/>
              <a:ext cx="432048" cy="432048"/>
              <a:chOff x="2279576" y="2276872"/>
              <a:chExt cx="432048" cy="432048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360301" y="3230466"/>
              <a:ext cx="432048" cy="432048"/>
              <a:chOff x="2279576" y="2276872"/>
              <a:chExt cx="432048" cy="432048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136770" y="3230466"/>
              <a:ext cx="432048" cy="432048"/>
              <a:chOff x="2279576" y="2276872"/>
              <a:chExt cx="432048" cy="432048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i3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13240" y="3230466"/>
              <a:ext cx="432048" cy="432048"/>
              <a:chOff x="2279576" y="2276872"/>
              <a:chExt cx="432048" cy="432048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i4</a:t>
                </a:r>
              </a:p>
            </p:txBody>
          </p:sp>
        </p:grpSp>
        <p:sp>
          <p:nvSpPr>
            <p:cNvPr id="69" name="Arc 68"/>
            <p:cNvSpPr/>
            <p:nvPr/>
          </p:nvSpPr>
          <p:spPr>
            <a:xfrm rot="2614041">
              <a:off x="6841655" y="3309101"/>
              <a:ext cx="968488" cy="1088138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987095" y="3573016"/>
              <a:ext cx="2645409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200" dirty="0" smtClean="0">
                  <a:latin typeface="AA Zuehlke" pitchFamily="2" charset="0"/>
                </a:rPr>
                <a:t>map (                       )</a:t>
              </a:r>
              <a:endParaRPr lang="en-US" sz="2200" dirty="0">
                <a:latin typeface="AA Zuehlke" pitchFamily="2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4799856" y="3659976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6374691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583160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143739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4583832" y="3954350"/>
              <a:ext cx="432048" cy="432048"/>
              <a:chOff x="2279576" y="2276872"/>
              <a:chExt cx="432048" cy="432048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1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360301" y="3954350"/>
              <a:ext cx="432048" cy="432048"/>
              <a:chOff x="2279576" y="2276872"/>
              <a:chExt cx="432048" cy="432048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2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136770" y="3954350"/>
              <a:ext cx="432048" cy="432048"/>
              <a:chOff x="2279576" y="2276872"/>
              <a:chExt cx="432048" cy="432048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3</a:t>
                </a: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6913240" y="3954350"/>
              <a:ext cx="432048" cy="432048"/>
              <a:chOff x="2279576" y="2276872"/>
              <a:chExt cx="432048" cy="432048"/>
            </a:xfrm>
          </p:grpSpPr>
          <p:sp>
            <p:nvSpPr>
              <p:cNvPr id="142" name="Rounded Rectangle 141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</a:p>
            </p:txBody>
          </p:sp>
        </p:grp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5608513" y="4223640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08513" y="4244324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424774" y="4223640"/>
            <a:ext cx="611344" cy="48613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24774" y="4244324"/>
            <a:ext cx="611343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AA Zuehlke" pitchFamily="2" charset="0"/>
              </a:rPr>
              <a:t>i.id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8" name="Straight Arrow Connector 57"/>
          <p:cNvCxnSpPr>
            <a:endCxn id="55" idx="1"/>
          </p:cNvCxnSpPr>
          <p:nvPr/>
        </p:nvCxnSpPr>
        <p:spPr>
          <a:xfrm>
            <a:off x="6094643" y="4466705"/>
            <a:ext cx="33013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9592" y="3392947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99592" y="5184131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</a:t>
            </a:r>
            <a:r>
              <a:rPr lang="en-GB" sz="2000" dirty="0" err="1" smtClean="0">
                <a:latin typeface="AA Zuehlke" pitchFamily="2" charset="0"/>
              </a:rPr>
              <a:t>Int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BC9EFE9-3304-47FB-AE28-938C18E452E4}" type="slidenum">
              <a:rPr lang="de-CH" smtClean="0"/>
              <a:t>19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  <p:sp>
        <p:nvSpPr>
          <p:cNvPr id="50" name="Oval 49"/>
          <p:cNvSpPr/>
          <p:nvPr/>
        </p:nvSpPr>
        <p:spPr>
          <a:xfrm>
            <a:off x="8775575" y="6349876"/>
            <a:ext cx="216024" cy="216024"/>
          </a:xfrm>
          <a:prstGeom prst="ellipse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1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Software Engineers working in </a:t>
            </a:r>
            <a:r>
              <a:rPr lang="en-GB" dirty="0" err="1" smtClean="0"/>
              <a:t>Schlieren</a:t>
            </a:r>
            <a:r>
              <a:rPr lang="en-GB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members of the focus group “Reactive Solutions” in </a:t>
            </a:r>
            <a:r>
              <a:rPr lang="en-GB" dirty="0" smtClean="0"/>
              <a:t>Switzerland.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coding in Java for profit and in Scala for fun.</a:t>
            </a:r>
          </a:p>
          <a:p>
            <a:endParaRPr lang="en-GB" dirty="0" smtClean="0"/>
          </a:p>
          <a:p>
            <a:r>
              <a:rPr lang="en-GB" dirty="0"/>
              <a:t>We believe </a:t>
            </a:r>
            <a:r>
              <a:rPr lang="en-GB" dirty="0" smtClean="0"/>
              <a:t>that…</a:t>
            </a:r>
            <a:endParaRPr lang="en-GB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we </a:t>
            </a:r>
            <a:r>
              <a:rPr lang="en-GB" dirty="0"/>
              <a:t>should care about functional programming. It is (a part of) the future.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 </a:t>
            </a:r>
            <a:r>
              <a:rPr lang="en-GB" dirty="0"/>
              <a:t>concepts are complementary to OO.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Our background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D1236A6-C7EF-4746-B68E-5CDA0822839F}" type="slidenum">
              <a:rPr lang="de-CH" smtClean="0"/>
              <a:t>2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Compute the suggestions for each item with our function and </a:t>
            </a:r>
            <a:r>
              <a:rPr lang="en-GB" dirty="0" smtClean="0"/>
              <a:t>merge the </a:t>
            </a:r>
            <a:r>
              <a:rPr lang="en-GB" dirty="0" smtClean="0"/>
              <a:t>resulting lists into one.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99" name="Rounded Rectangle 198"/>
          <p:cNvSpPr/>
          <p:nvPr/>
        </p:nvSpPr>
        <p:spPr>
          <a:xfrm>
            <a:off x="1007604" y="4018525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1007604" y="4853524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1056132" y="4059019"/>
            <a:ext cx="464575" cy="464575"/>
            <a:chOff x="2279576" y="2276872"/>
            <a:chExt cx="432048" cy="432048"/>
          </a:xfrm>
        </p:grpSpPr>
        <p:sp>
          <p:nvSpPr>
            <p:cNvPr id="184" name="Rounded Rectangle 18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67744" y="4059019"/>
            <a:ext cx="464575" cy="464575"/>
            <a:chOff x="1853418" y="2276872"/>
            <a:chExt cx="432048" cy="432048"/>
          </a:xfrm>
        </p:grpSpPr>
        <p:sp>
          <p:nvSpPr>
            <p:cNvPr id="180" name="Rounded Rectangle 17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157" name="Arc 156"/>
          <p:cNvSpPr/>
          <p:nvPr/>
        </p:nvSpPr>
        <p:spPr>
          <a:xfrm rot="2614041">
            <a:off x="3438513" y="4160005"/>
            <a:ext cx="1127944" cy="1267295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715615" y="4499366"/>
            <a:ext cx="4176865" cy="387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flatMap</a:t>
            </a:r>
            <a:r>
              <a:rPr lang="en-GB" sz="2200" dirty="0" smtClean="0">
                <a:latin typeface="AA Zuehlke" pitchFamily="2" charset="0"/>
              </a:rPr>
              <a:t> (                                     )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07604" y="4853523"/>
            <a:ext cx="1130112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56132" y="4520864"/>
            <a:ext cx="1028114" cy="838263"/>
            <a:chOff x="1056132" y="3538171"/>
            <a:chExt cx="1028114" cy="838263"/>
          </a:xfrm>
        </p:grpSpPr>
        <p:cxnSp>
          <p:nvCxnSpPr>
            <p:cNvPr id="159" name="Straight Arrow Connector 158"/>
            <p:cNvCxnSpPr/>
            <p:nvPr/>
          </p:nvCxnSpPr>
          <p:spPr>
            <a:xfrm>
              <a:off x="1288420" y="3538171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056132" y="3911859"/>
              <a:ext cx="464575" cy="464575"/>
              <a:chOff x="2279576" y="2276872"/>
              <a:chExt cx="432048" cy="432048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8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619671" y="3911859"/>
              <a:ext cx="464575" cy="464575"/>
              <a:chOff x="2027190" y="2276872"/>
              <a:chExt cx="432048" cy="432048"/>
            </a:xfrm>
          </p:grpSpPr>
          <p:sp>
            <p:nvSpPr>
              <p:cNvPr id="174" name="Rounded Rectangle 173"/>
              <p:cNvSpPr/>
              <p:nvPr/>
            </p:nvSpPr>
            <p:spPr>
              <a:xfrm>
                <a:off x="2027190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027190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51" name="Rounded Rectangle 50"/>
          <p:cNvSpPr/>
          <p:nvPr/>
        </p:nvSpPr>
        <p:spPr>
          <a:xfrm>
            <a:off x="2219966" y="4853523"/>
            <a:ext cx="559920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67744" y="4521095"/>
            <a:ext cx="464575" cy="838032"/>
            <a:chOff x="2267744" y="3538402"/>
            <a:chExt cx="464575" cy="838032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2523571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2267744" y="3911859"/>
              <a:ext cx="464575" cy="464575"/>
              <a:chOff x="1853418" y="2276872"/>
              <a:chExt cx="432048" cy="432048"/>
            </a:xfrm>
          </p:grpSpPr>
          <p:sp>
            <p:nvSpPr>
              <p:cNvPr id="172" name="Rounded Rectangle 171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7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849094" y="4411693"/>
            <a:ext cx="2428821" cy="605925"/>
            <a:chOff x="5167515" y="3961628"/>
            <a:chExt cx="2428821" cy="605925"/>
          </a:xfrm>
        </p:grpSpPr>
        <p:sp>
          <p:nvSpPr>
            <p:cNvPr id="48" name="Rounded Rectangle 47"/>
            <p:cNvSpPr/>
            <p:nvPr/>
          </p:nvSpPr>
          <p:spPr>
            <a:xfrm>
              <a:off x="6139775" y="4026028"/>
              <a:ext cx="1384553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167515" y="4024754"/>
              <a:ext cx="486130" cy="48613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67515" y="4045438"/>
              <a:ext cx="486130" cy="4051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1"/>
                  </a:solidFill>
                  <a:latin typeface="AA Zuehlke" pitchFamily="2" charset="0"/>
                </a:rPr>
                <a:t>i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653645" y="4267819"/>
              <a:ext cx="33013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5983776" y="3961628"/>
              <a:ext cx="1612560" cy="60592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080014" y="4094697"/>
              <a:ext cx="1366530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021684" y="4163366"/>
              <a:ext cx="1358628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38388" y="4107233"/>
              <a:ext cx="1391452" cy="3871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A Zuehlke" pitchFamily="2" charset="0"/>
                </a:rPr>
                <a:t>suggestions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01921" y="4059019"/>
            <a:ext cx="464575" cy="464575"/>
            <a:chOff x="1853418" y="2276872"/>
            <a:chExt cx="432048" cy="432048"/>
          </a:xfrm>
        </p:grpSpPr>
        <p:sp>
          <p:nvSpPr>
            <p:cNvPr id="54" name="Rounded Rectangle 53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2862136" y="4853523"/>
            <a:ext cx="1213736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7824" y="4521095"/>
            <a:ext cx="1008112" cy="838032"/>
            <a:chOff x="2987824" y="3538402"/>
            <a:chExt cx="1008112" cy="838032"/>
          </a:xfrm>
        </p:grpSpPr>
        <p:grpSp>
          <p:nvGrpSpPr>
            <p:cNvPr id="166" name="Group 165"/>
            <p:cNvGrpSpPr/>
            <p:nvPr/>
          </p:nvGrpSpPr>
          <p:grpSpPr>
            <a:xfrm>
              <a:off x="3531361" y="3911859"/>
              <a:ext cx="464575" cy="464575"/>
              <a:chOff x="2279576" y="2276872"/>
              <a:chExt cx="432048" cy="432048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5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>
              <a:off x="3157748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2987824" y="3911859"/>
              <a:ext cx="464575" cy="464575"/>
              <a:chOff x="1853418" y="2276872"/>
              <a:chExt cx="432048" cy="43204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9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93" name="TextBox 92"/>
          <p:cNvSpPr txBox="1"/>
          <p:nvPr/>
        </p:nvSpPr>
        <p:spPr>
          <a:xfrm>
            <a:off x="1007602" y="3633719"/>
            <a:ext cx="3068269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07603" y="5400155"/>
            <a:ext cx="3045423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</a:t>
            </a:r>
            <a:r>
              <a:rPr lang="en-GB" sz="2000" dirty="0" err="1" smtClean="0">
                <a:latin typeface="AA Zuehlke" pitchFamily="2" charset="0"/>
              </a:rPr>
              <a:t>Int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02CC81A-E84E-43EB-9562-9A3F648B90B6}" type="slidenum">
              <a:rPr lang="de-CH" smtClean="0"/>
              <a:t>20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1" name="TextBox 80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Combine results</a:t>
            </a:r>
          </a:p>
        </p:txBody>
      </p:sp>
      <p:sp>
        <p:nvSpPr>
          <p:cNvPr id="61" name="Oval 60"/>
          <p:cNvSpPr/>
          <p:nvPr/>
        </p:nvSpPr>
        <p:spPr>
          <a:xfrm>
            <a:off x="8775575" y="6349876"/>
            <a:ext cx="216024" cy="216024"/>
          </a:xfrm>
          <a:prstGeom prst="ellipse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1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157" grpId="0" animBg="1"/>
      <p:bldP spid="158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using these standard higher-order functions is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more declarative, less imperative, reveals its intention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easy to reuse, since abstraction layers are separated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chainable</a:t>
            </a: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So far, so good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Not everything in the world is a List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GB" dirty="0" smtClean="0"/>
              <a:t>oncepts </a:t>
            </a:r>
            <a:r>
              <a:rPr lang="en-GB" dirty="0" smtClean="0"/>
              <a:t>are applicable to a wider range of </a:t>
            </a:r>
            <a:r>
              <a:rPr lang="en-GB" dirty="0" smtClean="0"/>
              <a:t>types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79DFF51-6C5A-4FAA-940E-94563EA6BF25}" type="slidenum">
              <a:rPr lang="de-CH" smtClean="0"/>
              <a:t>21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3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Wrap another type and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add some functionality to the wrapped type.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Example: List[T]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Wrapped type: 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Added functionality: combines multiple values of the wrapped type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7020272" y="324045"/>
            <a:ext cx="1625664" cy="1646933"/>
            <a:chOff x="6624228" y="1659924"/>
            <a:chExt cx="1319761" cy="1337028"/>
          </a:xfrm>
        </p:grpSpPr>
        <p:sp>
          <p:nvSpPr>
            <p:cNvPr id="4" name="Rounded Rectangle 3"/>
            <p:cNvSpPr/>
            <p:nvPr/>
          </p:nvSpPr>
          <p:spPr>
            <a:xfrm>
              <a:off x="6624228" y="1970838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732240" y="2078850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55857" y="1659924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Context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24229" y="2307996"/>
              <a:ext cx="1026114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Value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7D50987-9B5D-479E-A116-D27703019380}" type="slidenum">
              <a:rPr lang="de-CH" smtClean="0"/>
              <a:t>22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1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List[T]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Lists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A Zuehlke" pitchFamily="2" charset="0"/>
                </a:rPr>
                <a:t>Item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A Zuehlke" pitchFamily="2" charset="0"/>
                </a:rPr>
                <a:t>Item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A Zuehlke" pitchFamily="2" charset="0"/>
                </a:rPr>
                <a:t>Item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A Zuehlke" pitchFamily="2" charset="0"/>
                </a:rPr>
                <a:t>Item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212C7F5-80D1-4F72-88FA-1373B88344E0}" type="slidenum">
              <a:rPr lang="de-CH" smtClean="0"/>
              <a:t>23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77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Functionality: Collection of 0 or 1 value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Used instead of </a:t>
            </a:r>
            <a:r>
              <a:rPr lang="en-GB" dirty="0" err="1" smtClean="0"/>
              <a:t>nullable</a:t>
            </a:r>
            <a:r>
              <a:rPr lang="en-GB" dirty="0" smtClean="0"/>
              <a:t> types to explicitly denote possibly missing values</a:t>
            </a:r>
          </a:p>
          <a:p>
            <a:pPr>
              <a:spcBef>
                <a:spcPts val="2400"/>
              </a:spcBef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(name: String): Option[User]</a:t>
            </a:r>
          </a:p>
          <a:p>
            <a:pPr>
              <a:spcBef>
                <a:spcPts val="2400"/>
              </a:spcBef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(“John”)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john: Option[User] =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(User(1, “John”)</a:t>
            </a:r>
          </a:p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(“Elvis”)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Option[User] =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GB" dirty="0" smtClean="0"/>
              <a:t>Advantage: forces us to deal with missing values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dirty="0" smtClean="0"/>
              <a:t>Disadvantage: extracting the Option is cumbersome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7092280" y="260648"/>
            <a:ext cx="1846762" cy="1728192"/>
            <a:chOff x="5004048" y="3591018"/>
            <a:chExt cx="1442783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5004048" y="3915054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12060" y="4023066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04693" y="3591018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699" y="4239090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r>
              <a:rPr lang="en-GB" dirty="0" smtClean="0"/>
              <a:t> | Ivo Colombo, Hendrik </a:t>
            </a:r>
            <a:r>
              <a:rPr lang="en-GB" dirty="0" err="1" smtClean="0"/>
              <a:t>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891CE7C-AEA5-4195-9F0B-3307FAE30FA8}" type="slidenum">
              <a:rPr lang="de-CH" smtClean="0"/>
              <a:t>24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60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Type: </a:t>
            </a:r>
            <a:r>
              <a:rPr lang="en-GB" dirty="0" smtClean="0"/>
              <a:t>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john.map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=&gt; user.id)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Option[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Some(1)</a:t>
            </a:r>
          </a:p>
          <a:p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/>
              <a:t>What about Elvis/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dirty="0" smtClean="0"/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 smtClean="0"/>
              <a:t>None is always mapped to None.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 smtClean="0"/>
              <a:t>No </a:t>
            </a:r>
            <a:r>
              <a:rPr lang="en-GB" dirty="0" smtClean="0"/>
              <a:t>“Null checking” needed</a:t>
            </a:r>
            <a:r>
              <a:rPr lang="en-GB" dirty="0"/>
              <a:t>, </a:t>
            </a:r>
            <a:endParaRPr lang="en-GB" dirty="0" smtClean="0"/>
          </a:p>
          <a:p>
            <a:pPr marL="361950" indent="-361950">
              <a:spcBef>
                <a:spcPts val="600"/>
              </a:spcBef>
            </a:pPr>
            <a:r>
              <a:rPr lang="en-GB" dirty="0" smtClean="0"/>
              <a:t>	as </a:t>
            </a:r>
            <a:r>
              <a:rPr lang="en-GB" dirty="0"/>
              <a:t>long as </a:t>
            </a:r>
            <a:r>
              <a:rPr lang="en-GB" dirty="0" smtClean="0"/>
              <a:t>you </a:t>
            </a:r>
            <a:r>
              <a:rPr lang="en-GB" b="1" dirty="0" smtClean="0"/>
              <a:t>stay in the box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96000" y="972000"/>
            <a:ext cx="3568958" cy="4392488"/>
            <a:chOff x="4092319" y="1124744"/>
            <a:chExt cx="3408062" cy="4194466"/>
          </a:xfrm>
        </p:grpSpPr>
        <p:sp>
          <p:nvSpPr>
            <p:cNvPr id="13" name="Rounded Rectangle 12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08894" y="112474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8894" y="373979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97998" y="3025038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5C4EB8E-4CF7-4453-8C1E-69EF4820B7EE}" type="slidenum">
              <a:rPr lang="de-CH" smtClean="0"/>
              <a:t>25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14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Type: </a:t>
            </a:r>
            <a:r>
              <a:rPr lang="en-GB" dirty="0" smtClean="0"/>
              <a:t>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5163293" cy="4776787"/>
          </a:xfrm>
        </p:spPr>
        <p:txBody>
          <a:bodyPr/>
          <a:lstStyle/>
          <a:p>
            <a:pPr>
              <a:tabLst>
                <a:tab pos="355600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	Option[Order]</a:t>
            </a:r>
          </a:p>
          <a:p>
            <a:pPr>
              <a:tabLst>
                <a:tab pos="355600" algn="l"/>
              </a:tabLst>
            </a:pP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pPr>
              <a:tabLst>
                <a:tab pos="355600" algn="l"/>
              </a:tabLst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john.flatMap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=&gt; 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(user.id))</a:t>
            </a:r>
          </a:p>
          <a:p>
            <a:pPr>
              <a:tabLst>
                <a:tab pos="355600" algn="l"/>
              </a:tabLst>
            </a:pP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What </a:t>
            </a:r>
            <a:r>
              <a:rPr lang="en-GB" dirty="0"/>
              <a:t>about</a:t>
            </a:r>
            <a:r>
              <a:rPr lang="en-GB" sz="2000" dirty="0"/>
              <a:t> Elvis/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sz="2000" dirty="0" smtClean="0"/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Stay </a:t>
            </a:r>
            <a:r>
              <a:rPr lang="en-GB" sz="2000" dirty="0"/>
              <a:t>in the box</a:t>
            </a:r>
            <a:r>
              <a:rPr lang="en-GB" sz="2000" dirty="0" smtClean="0"/>
              <a:t>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 smtClean="0"/>
              <a:t>But we have to leave the box eventually!</a:t>
            </a:r>
            <a:endParaRPr lang="en-GB" sz="20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FlatMap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00" y="972000"/>
            <a:ext cx="3862190" cy="4333870"/>
            <a:chOff x="4932000" y="972000"/>
            <a:chExt cx="3862190" cy="4333870"/>
          </a:xfrm>
        </p:grpSpPr>
        <p:sp>
          <p:nvSpPr>
            <p:cNvPr id="13" name="Rounded Rectangle 12"/>
            <p:cNvSpPr/>
            <p:nvPr/>
          </p:nvSpPr>
          <p:spPr>
            <a:xfrm>
              <a:off x="5494842" y="1354400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22309" y="1478341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94843" y="972000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22307" y="1772553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33374" y="2852135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871776" y="2852135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22" idx="1"/>
            </p:cNvCxnSpPr>
            <p:nvPr/>
          </p:nvCxnSpPr>
          <p:spPr>
            <a:xfrm>
              <a:off x="7170708" y="3170802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533374" y="2979602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08044" y="2965177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94842" y="40949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622309" y="4222403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94843" y="3673962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22309" y="4488576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932000" y="2486914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4049" y="2924944"/>
              <a:ext cx="100811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65383" y="2756534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257" y="237332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1451654-BD01-44A3-AAEC-DCEB8E8CB441}" type="slidenum">
              <a:rPr lang="de-CH" smtClean="0"/>
              <a:t>26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30" name="Oval 29"/>
          <p:cNvSpPr/>
          <p:nvPr/>
        </p:nvSpPr>
        <p:spPr>
          <a:xfrm>
            <a:off x="8775575" y="6349876"/>
            <a:ext cx="216024" cy="216024"/>
          </a:xfrm>
          <a:prstGeom prst="ellipse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0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Functionality: Represents the computation of a value, either successful or failed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Used instead of throwing exceptions</a:t>
            </a:r>
          </a:p>
          <a:p>
            <a:endParaRPr lang="en-GB" dirty="0" smtClean="0"/>
          </a:p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(id: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Try[User]</a:t>
            </a:r>
          </a:p>
          <a:p>
            <a:pPr>
              <a:spcBef>
                <a:spcPts val="2400"/>
              </a:spcBef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Try[User] = Success(User(1, “John”))</a:t>
            </a:r>
          </a:p>
          <a:p>
            <a:pPr>
              <a:spcBef>
                <a:spcPts val="2400"/>
              </a:spcBef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(1000)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res1: Try[User] = Failure(Exception(«user does not exist»))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78234" y="2276872"/>
            <a:ext cx="1940985" cy="1735158"/>
            <a:chOff x="6030162" y="2562845"/>
            <a:chExt cx="1510307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6030162" y="2886881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38174" y="2994893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52337" y="2562845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Try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4813" y="3245332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DD27A0F-DA6A-4683-9363-DE53DF252132}" type="slidenum">
              <a:rPr lang="de-CH" smtClean="0"/>
              <a:t>27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0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</a:t>
            </a:r>
            <a:r>
              <a:rPr lang="en-GB" dirty="0" err="1" smtClean="0"/>
              <a:t>Trys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1B19344-AC7A-4065-87C4-8D8A3D6B28E3}" type="slidenum">
              <a:rPr lang="de-CH" smtClean="0"/>
              <a:t>28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83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Future[T]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Futures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Future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D2E51D2-DCB7-43CD-A192-F5870B6FC1D6}" type="slidenum">
              <a:rPr lang="de-CH" smtClean="0"/>
              <a:t>29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50" name="Oval 49"/>
          <p:cNvSpPr/>
          <p:nvPr/>
        </p:nvSpPr>
        <p:spPr>
          <a:xfrm>
            <a:off x="8775575" y="6349876"/>
            <a:ext cx="216024" cy="216024"/>
          </a:xfrm>
          <a:prstGeom prst="ellipse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4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We’ve been thinking about: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What is the best part of functional programming?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Which functional concepts could be helpful in an </a:t>
            </a:r>
            <a:r>
              <a:rPr lang="en-GB" dirty="0"/>
              <a:t>o</a:t>
            </a:r>
            <a:r>
              <a:rPr lang="en-GB" dirty="0" smtClean="0"/>
              <a:t>bject-oriented world?</a:t>
            </a:r>
          </a:p>
          <a:p>
            <a:endParaRPr lang="en-GB" dirty="0" smtClean="0"/>
          </a:p>
          <a:p>
            <a:r>
              <a:rPr lang="en-GB" dirty="0" smtClean="0"/>
              <a:t>We want to…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give you ideas of how to use your new 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show </a:t>
            </a:r>
            <a:r>
              <a:rPr lang="en-GB" dirty="0"/>
              <a:t>you how simple and yet </a:t>
            </a:r>
            <a:r>
              <a:rPr lang="en-GB" dirty="0" smtClean="0"/>
              <a:t>powerful functional programming is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Our mission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5B51121-756B-41E3-B14C-64CA62F91CFD}" type="slidenum">
              <a:rPr lang="de-CH" smtClean="0"/>
              <a:t>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30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Stream of values, computed asynchronously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What type would you 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Future[List[T]]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List[Future[T]]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something else?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Reactive Extensions (Rx)* calls it “Observable</a:t>
            </a:r>
            <a:r>
              <a:rPr lang="en-GB" dirty="0" smtClean="0"/>
              <a:t>”.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Combining what we’ve learned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5576" y="2579328"/>
            <a:ext cx="741682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161812" y="2347041"/>
            <a:ext cx="464575" cy="464575"/>
            <a:chOff x="2279576" y="2276872"/>
            <a:chExt cx="432048" cy="432048"/>
          </a:xfrm>
        </p:grpSpPr>
        <p:sp>
          <p:nvSpPr>
            <p:cNvPr id="17" name="Rounded Rectangle 16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3118" y="2347041"/>
            <a:ext cx="464575" cy="464575"/>
            <a:chOff x="1853418" y="2276872"/>
            <a:chExt cx="432048" cy="432048"/>
          </a:xfrm>
        </p:grpSpPr>
        <p:sp>
          <p:nvSpPr>
            <p:cNvPr id="20" name="Rounded Rectangle 1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23928" y="2347041"/>
            <a:ext cx="464575" cy="464575"/>
            <a:chOff x="1853418" y="2276872"/>
            <a:chExt cx="432048" cy="432048"/>
          </a:xfrm>
        </p:grpSpPr>
        <p:sp>
          <p:nvSpPr>
            <p:cNvPr id="23" name="Rounded Rectangle 22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4008" y="2347041"/>
            <a:ext cx="464575" cy="464575"/>
            <a:chOff x="1853418" y="2276872"/>
            <a:chExt cx="432048" cy="432048"/>
          </a:xfrm>
        </p:grpSpPr>
        <p:sp>
          <p:nvSpPr>
            <p:cNvPr id="26" name="Rounded Rectangle 25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47185" y="2347041"/>
            <a:ext cx="464575" cy="464575"/>
            <a:chOff x="1853418" y="2276872"/>
            <a:chExt cx="432048" cy="432048"/>
          </a:xfrm>
        </p:grpSpPr>
        <p:sp>
          <p:nvSpPr>
            <p:cNvPr id="29" name="Rounded Rectangle 28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84168" y="2347041"/>
            <a:ext cx="464575" cy="464575"/>
            <a:chOff x="1853418" y="2276872"/>
            <a:chExt cx="432048" cy="432048"/>
          </a:xfrm>
        </p:grpSpPr>
        <p:sp>
          <p:nvSpPr>
            <p:cNvPr id="32" name="Rounded Rectangle 31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7745" y="2347041"/>
            <a:ext cx="464575" cy="464575"/>
            <a:chOff x="1853418" y="2276872"/>
            <a:chExt cx="432048" cy="432048"/>
          </a:xfrm>
        </p:grpSpPr>
        <p:sp>
          <p:nvSpPr>
            <p:cNvPr id="35" name="Rounded Rectangle 34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9274C63-17A5-4BF1-A3EA-E749C114A646}" type="slidenum">
              <a:rPr lang="de-CH" smtClean="0"/>
              <a:t>30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37" name="TextBox 36"/>
          <p:cNvSpPr txBox="1"/>
          <p:nvPr/>
        </p:nvSpPr>
        <p:spPr>
          <a:xfrm>
            <a:off x="4785518" y="5949280"/>
            <a:ext cx="4032448" cy="2880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2200" dirty="0">
                <a:latin typeface="AA Zuehlke" pitchFamily="2" charset="0"/>
              </a:rPr>
              <a:t>* </a:t>
            </a:r>
            <a:r>
              <a:rPr lang="en-GB" sz="2200" dirty="0" smtClean="0">
                <a:latin typeface="AA Zuehlke" pitchFamily="2" charset="0"/>
              </a:rPr>
              <a:t>http://reactivex.io</a:t>
            </a:r>
          </a:p>
        </p:txBody>
      </p:sp>
    </p:spTree>
    <p:extLst>
      <p:ext uri="{BB962C8B-B14F-4D97-AF65-F5344CB8AC3E}">
        <p14:creationId xmlns:p14="http://schemas.microsoft.com/office/powerpoint/2010/main" val="420994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Guess what, we can map and </a:t>
            </a:r>
            <a:r>
              <a:rPr lang="en-GB" dirty="0" err="1" smtClean="0"/>
              <a:t>flatMap</a:t>
            </a:r>
            <a:r>
              <a:rPr lang="en-GB" dirty="0" smtClean="0"/>
              <a:t> it!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Observables can be merged, filtered, split up…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Reactive programming feels like travelling to the future!</a:t>
            </a:r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Observables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CCACEAD-CA11-4B89-98AB-31AF19674CBF}" type="slidenum">
              <a:rPr lang="de-CH" smtClean="0"/>
              <a:t>31</a:t>
            </a:fld>
            <a:r>
              <a:rPr lang="de-CH" smtClean="0"/>
              <a:t> of 45</a:t>
            </a:r>
            <a:endParaRPr dirty="0"/>
          </a:p>
        </p:txBody>
      </p:sp>
      <p:pic>
        <p:nvPicPr>
          <p:cNvPr id="1026" name="Picture 2" descr="Flat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89" y="2132856"/>
            <a:ext cx="624379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092281" y="260648"/>
            <a:ext cx="1313426" cy="1728192"/>
            <a:chOff x="5004048" y="3591018"/>
            <a:chExt cx="1026114" cy="1350150"/>
          </a:xfrm>
        </p:grpSpPr>
        <p:sp>
          <p:nvSpPr>
            <p:cNvPr id="10" name="Rounded Rectangle 9"/>
            <p:cNvSpPr/>
            <p:nvPr/>
          </p:nvSpPr>
          <p:spPr>
            <a:xfrm>
              <a:off x="5004048" y="3915054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112060" y="4023066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4048" y="3591018"/>
              <a:ext cx="1026114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Observable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12060" y="4277345"/>
              <a:ext cx="810090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A Zuehlke" pitchFamily="2" charset="0"/>
                </a:rPr>
                <a:t>Event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44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Map and </a:t>
            </a:r>
            <a:r>
              <a:rPr lang="en-GB" dirty="0" err="1" smtClean="0"/>
              <a:t>flatMap</a:t>
            </a:r>
            <a:r>
              <a:rPr lang="en-GB" dirty="0" smtClean="0"/>
              <a:t> are the links of </a:t>
            </a:r>
            <a:r>
              <a:rPr lang="en-GB" dirty="0" smtClean="0"/>
              <a:t>a chain of value transformation.</a:t>
            </a: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/>
              <a:t>Don’t leave the box (too early)!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Scala </a:t>
            </a:r>
            <a:r>
              <a:rPr lang="en-GB" dirty="0" smtClean="0"/>
              <a:t>even includes a special language construct: for comprehensions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Java 8 Support: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Optional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err="1" smtClean="0"/>
              <a:t>CompletableFuture</a:t>
            </a:r>
            <a:r>
              <a:rPr lang="en-GB" dirty="0" smtClean="0"/>
              <a:t>: </a:t>
            </a:r>
            <a:r>
              <a:rPr lang="en-GB" dirty="0" err="1" smtClean="0"/>
              <a:t>thenApply</a:t>
            </a:r>
            <a:r>
              <a:rPr lang="en-GB" dirty="0" smtClean="0"/>
              <a:t> (map), </a:t>
            </a:r>
            <a:r>
              <a:rPr lang="en-GB" dirty="0" err="1" smtClean="0"/>
              <a:t>thenCompose</a:t>
            </a:r>
            <a:r>
              <a:rPr lang="en-GB" dirty="0" smtClean="0"/>
              <a:t> (</a:t>
            </a:r>
            <a:r>
              <a:rPr lang="en-GB" dirty="0" err="1" smtClean="0"/>
              <a:t>flatMap</a:t>
            </a:r>
            <a:r>
              <a:rPr lang="en-GB" dirty="0" smtClean="0"/>
              <a:t>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6AB09A7-2AE1-4D92-BACC-10ED4518E5BA}" type="slidenum">
              <a:rPr lang="de-CH" smtClean="0"/>
              <a:t>32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0" name="Oval 9"/>
          <p:cNvSpPr/>
          <p:nvPr/>
        </p:nvSpPr>
        <p:spPr>
          <a:xfrm>
            <a:off x="8775575" y="2852936"/>
            <a:ext cx="216024" cy="216024"/>
          </a:xfrm>
          <a:prstGeom prst="ellipse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1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B0A8BB-710A-404B-BBCD-EA0DC7E82BDF}" type="slidenum">
              <a:rPr lang="de-CH" smtClean="0"/>
              <a:t>33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/>
              <a:t>i</a:t>
            </a:r>
            <a:r>
              <a:rPr lang="en-GB" dirty="0" smtClean="0"/>
              <a:t>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concurrent programming easier, safer and cleaner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Reduces need for defensive programming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Representation of value objects (without identity)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it easier to reason about your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Disadvantages of immutability: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Manipulation of complex objects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objects do not support destructive updates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Modifications result in an altered copy of the object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A4979E3-1552-4943-80A9-2051160E2D94}" type="slidenum">
              <a:rPr lang="de-CH" smtClean="0"/>
              <a:t>34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54DB54C-2EAB-46EF-B6E1-1879310641B4}" type="slidenum">
              <a:rPr lang="de-CH" smtClean="0"/>
              <a:t>35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Modifying simple immutable objects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2758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802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Address</a:t>
            </a:r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2843808" y="2132856"/>
            <a:ext cx="1944216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String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String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7" name="TextBox 16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Doe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Wiesenstrasse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10a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Schlieren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584" y="4365104"/>
            <a:ext cx="2160240" cy="1440160"/>
            <a:chOff x="827584" y="4365104"/>
            <a:chExt cx="2160240" cy="1440160"/>
          </a:xfrm>
        </p:grpSpPr>
        <p:sp>
          <p:nvSpPr>
            <p:cNvPr id="20" name="Rectangle 19"/>
            <p:cNvSpPr/>
            <p:nvPr/>
          </p:nvSpPr>
          <p:spPr>
            <a:xfrm>
              <a:off x="827584" y="4365104"/>
              <a:ext cx="2016224" cy="57606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Person’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9592" y="508518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</a:p>
          </p:txBody>
        </p:sp>
      </p:grpSp>
      <p:cxnSp>
        <p:nvCxnSpPr>
          <p:cNvPr id="27" name="Elbow Connector 26"/>
          <p:cNvCxnSpPr>
            <a:stCxn id="20" idx="3"/>
            <a:endCxn id="10" idx="2"/>
          </p:cNvCxnSpPr>
          <p:nvPr/>
        </p:nvCxnSpPr>
        <p:spPr>
          <a:xfrm flipV="1">
            <a:off x="2843808" y="2420888"/>
            <a:ext cx="2952328" cy="2232248"/>
          </a:xfrm>
          <a:prstGeom prst="bentConnector2">
            <a:avLst/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835696" y="3054447"/>
            <a:ext cx="2520280" cy="1267675"/>
            <a:chOff x="1835696" y="3054447"/>
            <a:chExt cx="2520280" cy="126767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35696" y="3054447"/>
              <a:ext cx="0" cy="1094633"/>
            </a:xfrm>
            <a:prstGeom prst="straightConnector1">
              <a:avLst/>
            </a:prstGeom>
            <a:ln w="412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35696" y="3429000"/>
              <a:ext cx="2520280" cy="8931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Person.copy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“Smith”</a:t>
              </a:r>
            </a:p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Scala’s collections come in two (flavours: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scala.collection.immutable.Map</a:t>
            </a:r>
            <a:endParaRPr lang="en-GB" strike="sngStrik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scala.collection.mutable.Map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collections do not support destructive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Efficient operations on collections </a:t>
            </a:r>
            <a:r>
              <a:rPr lang="en-GB" dirty="0" smtClean="0"/>
              <a:t>possible by </a:t>
            </a:r>
            <a:r>
              <a:rPr lang="en-GB" dirty="0"/>
              <a:t>using structural sharing</a:t>
            </a:r>
          </a:p>
          <a:p>
            <a:endParaRPr lang="en-GB" dirty="0" smtClean="0"/>
          </a:p>
          <a:p>
            <a:pPr lvl="1" indent="0">
              <a:buNone/>
            </a:pP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0A486C-B2DB-4866-86AB-4E5BC1B2B8EC}" type="slidenum">
              <a:rPr lang="de-CH" smtClean="0"/>
              <a:t>36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Operating on immutable collections in Scala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305983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7991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9999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14" name="Straight Arrow Connector 13"/>
          <p:cNvCxnSpPr>
            <a:stCxn id="8" idx="6"/>
          </p:cNvCxnSpPr>
          <p:nvPr/>
        </p:nvCxnSpPr>
        <p:spPr>
          <a:xfrm>
            <a:off x="349188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6"/>
          </p:cNvCxnSpPr>
          <p:nvPr/>
        </p:nvCxnSpPr>
        <p:spPr>
          <a:xfrm>
            <a:off x="421196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771800" y="5658851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Head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79912" y="5661248"/>
            <a:ext cx="2095524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Tail</a:t>
            </a:r>
          </a:p>
        </p:txBody>
      </p:sp>
      <p:cxnSp>
        <p:nvCxnSpPr>
          <p:cNvPr id="18" name="Straight Connector 17"/>
          <p:cNvCxnSpPr>
            <a:stCxn id="8" idx="4"/>
          </p:cNvCxnSpPr>
          <p:nvPr/>
        </p:nvCxnSpPr>
        <p:spPr>
          <a:xfrm>
            <a:off x="3275856" y="5445224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22007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93204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775575" y="6349876"/>
            <a:ext cx="216024" cy="216024"/>
          </a:xfrm>
          <a:prstGeom prst="ellipse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Prepending</a:t>
            </a:r>
            <a:r>
              <a:rPr lang="en-GB" dirty="0" smtClean="0"/>
              <a:t>: Time &amp; Space O(1)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List(1,2,3,4)</a:t>
            </a:r>
          </a:p>
          <a:p>
            <a:endParaRPr lang="en-GB" dirty="0"/>
          </a:p>
          <a:p>
            <a:r>
              <a:rPr lang="en-GB" dirty="0" smtClean="0"/>
              <a:t>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6CC61C5-4931-4BEF-8922-DA12D5C42D95}" type="slidenum">
              <a:rPr lang="de-CH" smtClean="0"/>
              <a:t>37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4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403648" y="2924944"/>
            <a:ext cx="7293860" cy="1568450"/>
            <a:chOff x="1403648" y="2924944"/>
            <a:chExt cx="7293860" cy="1568450"/>
          </a:xfrm>
        </p:grpSpPr>
        <p:sp>
          <p:nvSpPr>
            <p:cNvPr id="24" name="Oval 23"/>
            <p:cNvSpPr/>
            <p:nvPr/>
          </p:nvSpPr>
          <p:spPr>
            <a:xfrm>
              <a:off x="5364088" y="3645024"/>
              <a:ext cx="432048" cy="43204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0</a:t>
              </a:r>
            </a:p>
          </p:txBody>
        </p:sp>
        <p:cxnSp>
          <p:nvCxnSpPr>
            <p:cNvPr id="35" name="Curved Connector 34"/>
            <p:cNvCxnSpPr>
              <a:stCxn id="24" idx="2"/>
              <a:endCxn id="16" idx="2"/>
            </p:cNvCxnSpPr>
            <p:nvPr/>
          </p:nvCxnSpPr>
          <p:spPr>
            <a:xfrm rot="10800000">
              <a:off x="5364088" y="2924944"/>
              <a:ext cx="12700" cy="936104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00B0F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7308304" y="3773314"/>
              <a:ext cx="1389204" cy="720080"/>
            </a:xfrm>
            <a:prstGeom prst="roundRect">
              <a:avLst>
                <a:gd name="adj" fmla="val 12091"/>
              </a:avLst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solidFill>
                    <a:schemeClr val="tx1"/>
                  </a:solidFill>
                  <a:latin typeface="AA Zuehlke" pitchFamily="2" charset="0"/>
                </a:rPr>
                <a:t>Structural Sharing</a:t>
              </a:r>
            </a:p>
          </p:txBody>
        </p:sp>
        <p:cxnSp>
          <p:nvCxnSpPr>
            <p:cNvPr id="9" name="Straight Connector 8"/>
            <p:cNvCxnSpPr>
              <a:endCxn id="39" idx="1"/>
            </p:cNvCxnSpPr>
            <p:nvPr/>
          </p:nvCxnSpPr>
          <p:spPr>
            <a:xfrm>
              <a:off x="6084168" y="3861048"/>
              <a:ext cx="1224136" cy="272306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03648" y="3643111"/>
              <a:ext cx="1944216" cy="48833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b = 0 :: a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648" y="2924944"/>
            <a:ext cx="5904656" cy="2221467"/>
            <a:chOff x="1403648" y="2924944"/>
            <a:chExt cx="5904656" cy="2221467"/>
          </a:xfrm>
        </p:grpSpPr>
        <p:sp>
          <p:nvSpPr>
            <p:cNvPr id="32" name="Oval 31"/>
            <p:cNvSpPr/>
            <p:nvPr/>
          </p:nvSpPr>
          <p:spPr>
            <a:xfrm>
              <a:off x="6084168" y="4653136"/>
              <a:ext cx="432048" cy="432048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3</a:t>
              </a:r>
            </a:p>
          </p:txBody>
        </p:sp>
        <p:cxnSp>
          <p:nvCxnSpPr>
            <p:cNvPr id="38" name="Curved Connector 37"/>
            <p:cNvCxnSpPr>
              <a:stCxn id="32" idx="6"/>
              <a:endCxn id="17" idx="2"/>
            </p:cNvCxnSpPr>
            <p:nvPr/>
          </p:nvCxnSpPr>
          <p:spPr>
            <a:xfrm flipH="1" flipV="1">
              <a:off x="6084168" y="2924944"/>
              <a:ext cx="432048" cy="1944216"/>
            </a:xfrm>
            <a:prstGeom prst="curvedConnector5">
              <a:avLst>
                <a:gd name="adj1" fmla="val -52911"/>
                <a:gd name="adj2" fmla="val 50000"/>
                <a:gd name="adj3" fmla="val 152911"/>
              </a:avLst>
            </a:prstGeom>
            <a:ln w="25400">
              <a:solidFill>
                <a:schemeClr val="accent3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9" idx="1"/>
            </p:cNvCxnSpPr>
            <p:nvPr/>
          </p:nvCxnSpPr>
          <p:spPr>
            <a:xfrm flipH="1">
              <a:off x="6867520" y="4133354"/>
              <a:ext cx="440784" cy="23175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03648" y="4653136"/>
              <a:ext cx="2880320" cy="4932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c = </a:t>
              </a:r>
              <a:r>
                <a:rPr lang="en-GB" sz="2400" dirty="0" smtClean="0"/>
                <a:t>3 </a:t>
              </a:r>
              <a:r>
                <a:rPr lang="en-GB" sz="2400" dirty="0"/>
                <a:t>:: </a:t>
              </a:r>
              <a:r>
                <a:rPr lang="en-GB" sz="2400" dirty="0" err="1" smtClean="0"/>
                <a:t>a.tail</a:t>
              </a:r>
              <a:r>
                <a:rPr lang="en-GB" sz="2400" dirty="0" smtClean="0"/>
                <a:t>()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99592" y="5517232"/>
            <a:ext cx="6192688" cy="72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Choose the right implementation for your </a:t>
            </a:r>
            <a:r>
              <a:rPr lang="en-GB" sz="2200" dirty="0" err="1" smtClean="0">
                <a:latin typeface="AA Zuehlke" pitchFamily="2" charset="0"/>
              </a:rPr>
              <a:t>usecase</a:t>
            </a:r>
            <a:r>
              <a:rPr lang="en-GB" sz="2200" dirty="0" smtClean="0">
                <a:latin typeface="AA Zuehlke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28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CDC6852-C198-439E-83BD-7A35A9552BCA}" type="slidenum">
              <a:rPr lang="de-CH" smtClean="0"/>
              <a:t>38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 nested immutable objects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339752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920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Contact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4088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Address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91880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5004048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54474" y="2777174"/>
            <a:ext cx="1737805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street: String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645024"/>
            <a:ext cx="7200800" cy="2448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mutable state:</a:t>
            </a:r>
          </a:p>
          <a:p>
            <a:endParaRPr lang="en-GB" sz="2200" dirty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person.contact.address.street</a:t>
            </a:r>
            <a:r>
              <a:rPr lang="en-GB" sz="2200" dirty="0" smtClean="0">
                <a:latin typeface="AA Zuehlke" pitchFamily="2" charset="0"/>
              </a:rPr>
              <a:t>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592" y="3645024"/>
            <a:ext cx="7200800" cy="2808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immutable state:</a:t>
            </a:r>
          </a:p>
          <a:p>
            <a:endParaRPr lang="en-GB" sz="2200" dirty="0" smtClean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person.copy</a:t>
            </a:r>
            <a:r>
              <a:rPr lang="en-GB" sz="2200" dirty="0" smtClean="0">
                <a:latin typeface="AA Zuehlke" pitchFamily="2" charset="0"/>
              </a:rPr>
              <a:t>(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contact = </a:t>
            </a:r>
            <a:r>
              <a:rPr lang="en-GB" sz="2200" dirty="0" err="1" smtClean="0">
                <a:latin typeface="AA Zuehlke" pitchFamily="2" charset="0"/>
              </a:rPr>
              <a:t>person.contact.copy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 smtClean="0">
                <a:latin typeface="AA Zuehlke" pitchFamily="2" charset="0"/>
              </a:rPr>
              <a:t>    address = </a:t>
            </a:r>
            <a:r>
              <a:rPr lang="en-GB" sz="2200" dirty="0" err="1" smtClean="0">
                <a:latin typeface="AA Zuehlke" pitchFamily="2" charset="0"/>
              </a:rPr>
              <a:t>person.contact.address.copy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    street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  <a:p>
            <a:r>
              <a:rPr lang="en-GB" sz="2200" dirty="0" smtClean="0">
                <a:latin typeface="AA Zuehlke" pitchFamily="2" charset="0"/>
              </a:rPr>
              <a:t>)))</a:t>
            </a:r>
            <a:endParaRPr lang="en-GB" sz="2200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84C426F-F513-47F6-9F0E-FEC7168E76A2}" type="slidenum">
              <a:rPr lang="de-CH" smtClean="0"/>
              <a:t>39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6342" y="1857089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6342" y="2650146"/>
            <a:ext cx="7984368" cy="1559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42" y="1484784"/>
            <a:ext cx="79843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Lenses to the rescue!</a:t>
            </a:r>
          </a:p>
          <a:p>
            <a:pPr marL="177800">
              <a:spcBef>
                <a:spcPts val="1200"/>
              </a:spcBef>
            </a:pP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Lens[O,V](get: O =&gt; V, set: (O,V) =&gt; O)</a:t>
            </a:r>
          </a:p>
          <a:p>
            <a:pPr marL="177800">
              <a:spcBef>
                <a:spcPts val="1200"/>
              </a:spcBef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streetLens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Lens[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Address,String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address =&gt;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address.street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(address, street) =&gt;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address.copy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(street = street)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1200"/>
              </a:spcBef>
            </a:pPr>
            <a:endParaRPr lang="en-GB" sz="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9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 rot="18716214">
            <a:off x="4719065" y="2924655"/>
            <a:ext cx="1529412" cy="25633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50" dirty="0" err="1">
              <a:latin typeface="AA Zuehlke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 rot="2584376">
            <a:off x="2062527" y="3045682"/>
            <a:ext cx="1912441" cy="26843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50" dirty="0" err="1"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all about </a:t>
            </a:r>
            <a:r>
              <a:rPr lang="en-GB" b="1" dirty="0" smtClean="0"/>
              <a:t>transforming values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Concepts focus on </a:t>
            </a:r>
            <a:r>
              <a:rPr lang="en-GB" b="1" dirty="0" smtClean="0"/>
              <a:t>expressing </a:t>
            </a:r>
            <a:r>
              <a:rPr lang="en-GB" dirty="0" smtClean="0"/>
              <a:t>and</a:t>
            </a:r>
            <a:r>
              <a:rPr lang="en-GB" b="1" dirty="0" smtClean="0"/>
              <a:t> composing </a:t>
            </a:r>
            <a:r>
              <a:rPr lang="en-GB" dirty="0" smtClean="0"/>
              <a:t>value transformations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Functional Programming in 1 slide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93658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3598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chemeClr val="accent4">
                    <a:lumMod val="50000"/>
                  </a:schemeClr>
                </a:solidFill>
                <a:latin typeface="AA Zuehlke" pitchFamily="2" charset="0"/>
              </a:rPr>
              <a:t>x</a:t>
            </a:r>
            <a:endParaRPr lang="en-GB" sz="1650" b="1" dirty="0">
              <a:solidFill>
                <a:schemeClr val="accent4">
                  <a:lumMod val="50000"/>
                </a:schemeClr>
              </a:solidFill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3718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GB" sz="1650" b="1" dirty="0">
              <a:solidFill>
                <a:srgbClr val="00B050"/>
              </a:solidFill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99892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59832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GB" sz="1650" b="1" dirty="0">
              <a:solidFill>
                <a:srgbClr val="00B050"/>
              </a:solidFill>
              <a:latin typeface="AA Zuehlk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7944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chemeClr val="accent6">
                    <a:lumMod val="75000"/>
                  </a:schemeClr>
                </a:solidFill>
                <a:latin typeface="AA Zuehlke" pitchFamily="2" charset="0"/>
              </a:rPr>
              <a:t>z</a:t>
            </a:r>
            <a:endParaRPr lang="en-GB" sz="1650" b="1" dirty="0">
              <a:solidFill>
                <a:schemeClr val="accent6">
                  <a:lumMod val="75000"/>
                </a:schemeClr>
              </a:solidFill>
              <a:latin typeface="AA Zuehlke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896035" y="4293096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25" name="Straight Arrow Connector 24"/>
          <p:cNvCxnSpPr>
            <a:stCxn id="23" idx="3"/>
            <a:endCxn id="29" idx="1"/>
          </p:cNvCxnSpPr>
          <p:nvPr/>
        </p:nvCxnSpPr>
        <p:spPr>
          <a:xfrm>
            <a:off x="5436095" y="4563126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922149" y="4293096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133068" y="3861048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59182" y="3861048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1" name="Straight Arrow Connector 40"/>
          <p:cNvCxnSpPr>
            <a:stCxn id="39" idx="3"/>
            <a:endCxn id="40" idx="1"/>
          </p:cNvCxnSpPr>
          <p:nvPr/>
        </p:nvCxnSpPr>
        <p:spPr>
          <a:xfrm>
            <a:off x="2673128" y="4131078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148843" y="4686873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174957" y="4686873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2688903" y="4956903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Right Brace 4"/>
          <p:cNvSpPr/>
          <p:nvPr/>
        </p:nvSpPr>
        <p:spPr>
          <a:xfrm>
            <a:off x="4211960" y="3789040"/>
            <a:ext cx="288032" cy="1584176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159321" y="5631775"/>
            <a:ext cx="1718852" cy="3895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y=f(x), z=g(y)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41913" y="5599036"/>
            <a:ext cx="1869019" cy="3895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z=g(f(x))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C3431D8-9DC1-40AC-9456-7709035DF39A}" type="slidenum">
              <a:rPr lang="de-CH" smtClean="0"/>
              <a:t>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25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5799293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816" y="2225965"/>
            <a:ext cx="7984368" cy="3412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816" y="3705278"/>
            <a:ext cx="7984368" cy="427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816" y="4070601"/>
            <a:ext cx="7984368" cy="1140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smtClean="0"/>
              <a:t>Compose and conquer</a:t>
            </a:r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compose[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Outer,Inner,Value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Outer,Inner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Inner,Value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Lens[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Outer,Value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Lens(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innerLens.get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value) =&gt; 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outerLens.set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innerLens.set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value)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0"/>
              </a:spcBef>
              <a:tabLst>
                <a:tab pos="541338" algn="l"/>
              </a:tabLst>
            </a:pPr>
            <a:endParaRPr lang="en-GB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1200"/>
              </a:spcBef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Lens[O,V](get: O =&gt; V, set: (O,V) =&gt; O)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5E1CF18-30D8-42D8-9906-B0071999158A}" type="slidenum">
              <a:rPr lang="de-CH" smtClean="0"/>
              <a:t>40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21336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2217087"/>
            <a:ext cx="7984368" cy="1639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smtClean="0"/>
              <a:t>Libraries</a:t>
            </a:r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rillit.Lenser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shapeless.Lens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GB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customerStreetLens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[Customer].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contact.address.street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8578735-8420-4AA9-BEED-B85CC7150F1F}" type="slidenum">
              <a:rPr lang="de-CH" smtClean="0"/>
              <a:t>41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9" name="Oval 8"/>
          <p:cNvSpPr/>
          <p:nvPr/>
        </p:nvSpPr>
        <p:spPr>
          <a:xfrm>
            <a:off x="8775575" y="6349876"/>
            <a:ext cx="216024" cy="216024"/>
          </a:xfrm>
          <a:prstGeom prst="ellipse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3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Immutability is a generally desirable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Write new code or refactor existing code always with immutability in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Default to immutability. Switch to mutable data structures for specific purposes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Patterns like lenses can mitigate the added complexity when dealing with destructive updates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35A1A46-4CD2-4725-8A04-3B0E392FCF3A}" type="slidenum">
              <a:rPr lang="de-CH" smtClean="0"/>
              <a:t>42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2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r>
              <a:rPr lang="en-GB" dirty="0" smtClean="0"/>
              <a:t> | Ivo Colombo, Hendrik </a:t>
            </a:r>
            <a:r>
              <a:rPr lang="en-GB" dirty="0" err="1" smtClean="0"/>
              <a:t>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8C70311-7E8C-4C30-A4A5-0E322988BD05}" type="slidenum">
              <a:rPr lang="de-CH" smtClean="0"/>
              <a:t>43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</a:t>
            </a:r>
            <a:r>
              <a:rPr lang="en-GB" dirty="0" smtClean="0"/>
              <a:t>everything fits </a:t>
            </a:r>
            <a:r>
              <a:rPr lang="en-GB" dirty="0"/>
              <a:t>together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731838" y="1789113"/>
            <a:ext cx="8412162" cy="784225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1675596"/>
              </p:ext>
            </p:extLst>
          </p:nvPr>
        </p:nvGraphicFramePr>
        <p:xfrm>
          <a:off x="1403648" y="105813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5854700" y="1871978"/>
            <a:ext cx="28953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 sz="2200" dirty="0"/>
              <a:t>Pure functions do not mutate anything. </a:t>
            </a:r>
            <a:endParaRPr lang="en-GB" sz="2200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 sz="2200" dirty="0" smtClean="0"/>
              <a:t>It’s </a:t>
            </a:r>
            <a:r>
              <a:rPr lang="en-GB" sz="2200" dirty="0"/>
              <a:t>easy to write pure functions with immutable data structures!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438" y="2132856"/>
            <a:ext cx="31207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Be careful when passing impure functions to higher-order functions!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61360" y="5164278"/>
            <a:ext cx="51107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Immutable data structures give the higher-order functions the freedom to do magic!</a:t>
            </a:r>
          </a:p>
        </p:txBody>
      </p:sp>
    </p:spTree>
    <p:extLst>
      <p:ext uri="{BB962C8B-B14F-4D97-AF65-F5344CB8AC3E}">
        <p14:creationId xmlns:p14="http://schemas.microsoft.com/office/powerpoint/2010/main" val="402060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2146333"/>
            <a:ext cx="8412162" cy="1354675"/>
          </a:xfrm>
        </p:spPr>
        <p:txBody>
          <a:bodyPr/>
          <a:lstStyle/>
          <a:p>
            <a:r>
              <a:rPr lang="en-GB" dirty="0" smtClean="0"/>
              <a:t>How will all this impact your code?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r>
              <a:rPr lang="en-GB" dirty="0" smtClean="0"/>
              <a:t> | Ivo Colombo, Hendrik </a:t>
            </a:r>
            <a:r>
              <a:rPr lang="en-GB" dirty="0" err="1" smtClean="0"/>
              <a:t>Schöneberg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EE1CB3D-E4A8-4DB8-8962-8D2EF1BF968E}" type="slidenum">
              <a:rPr lang="de-CH" smtClean="0"/>
              <a:t>44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574674" y="4892967"/>
            <a:ext cx="78137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Download slides and code examples from:</a:t>
            </a:r>
          </a:p>
          <a:p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://github.com/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aax/zdays-fp-patterns</a:t>
            </a:r>
          </a:p>
        </p:txBody>
      </p:sp>
    </p:spTree>
    <p:extLst>
      <p:ext uri="{BB962C8B-B14F-4D97-AF65-F5344CB8AC3E}">
        <p14:creationId xmlns:p14="http://schemas.microsoft.com/office/powerpoint/2010/main" val="228306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http://de.slideshare.net/vkostyukov/purely-functional-data-structures-in-scala-26175521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F09E223-86AB-43B5-8A8C-5C9B7AE011B3}" type="slidenum">
              <a:rPr lang="de-CH" smtClean="0"/>
              <a:t>45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4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There is no authoritative list of functional patterns (like «Gang of 4» patterns in OO).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«Functional pattern» is a less concise term.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Language-dependent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Focus on composition of functions rather than composition of objects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Our collection consists of </a:t>
            </a:r>
            <a:r>
              <a:rPr lang="en-GB" dirty="0" smtClean="0"/>
              <a:t>ideas</a:t>
            </a:r>
            <a:r>
              <a:rPr lang="en-GB" dirty="0"/>
              <a:t> </a:t>
            </a:r>
            <a:r>
              <a:rPr lang="en-GB" dirty="0" smtClean="0"/>
              <a:t>and</a:t>
            </a:r>
            <a:r>
              <a:rPr lang="en-GB" dirty="0" smtClean="0"/>
              <a:t> recipes.</a:t>
            </a:r>
            <a:endParaRPr lang="en-GB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Functional patterns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A971E2D-E72E-4668-8A03-329F8AD01C91}" type="slidenum">
              <a:rPr lang="de-CH" smtClean="0"/>
              <a:t>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1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8412162" cy="4776547"/>
          </a:xfrm>
        </p:spPr>
        <p:txBody>
          <a:bodyPr/>
          <a:lstStyle/>
          <a:p>
            <a:pPr marL="2865438"/>
            <a:r>
              <a:rPr lang="en-GB" dirty="0" smtClean="0"/>
              <a:t>How </a:t>
            </a:r>
            <a:r>
              <a:rPr lang="en-GB" dirty="0" smtClean="0"/>
              <a:t>to raise awareness for side effects</a:t>
            </a:r>
            <a:endParaRPr lang="en-GB" dirty="0"/>
          </a:p>
          <a:p>
            <a:pPr marL="2865438"/>
            <a:endParaRPr lang="en-GB" dirty="0" smtClean="0"/>
          </a:p>
          <a:p>
            <a:pPr marL="2865438"/>
            <a:r>
              <a:rPr lang="en-GB" dirty="0" smtClean="0"/>
              <a:t>Chaining Map </a:t>
            </a:r>
            <a:r>
              <a:rPr lang="en-GB" dirty="0" smtClean="0"/>
              <a:t>and </a:t>
            </a:r>
            <a:r>
              <a:rPr lang="en-GB" dirty="0" err="1" smtClean="0"/>
              <a:t>FlatMap</a:t>
            </a:r>
            <a:endParaRPr lang="en-GB" dirty="0" smtClean="0"/>
          </a:p>
          <a:p>
            <a:pPr marL="2865438" lvl="1" indent="0">
              <a:buNone/>
            </a:pPr>
            <a:r>
              <a:rPr lang="en-GB" dirty="0" smtClean="0"/>
              <a:t>Context types</a:t>
            </a:r>
            <a:r>
              <a:rPr lang="en-GB" dirty="0" smtClean="0"/>
              <a:t>: List, Option, Future</a:t>
            </a:r>
            <a:endParaRPr lang="en-GB" dirty="0" smtClean="0"/>
          </a:p>
          <a:p>
            <a:pPr marL="2865438" lvl="1" indent="0">
              <a:buNone/>
            </a:pPr>
            <a:r>
              <a:rPr lang="en-GB" dirty="0" smtClean="0"/>
              <a:t>Reactive </a:t>
            </a:r>
            <a:r>
              <a:rPr lang="en-GB" dirty="0" smtClean="0"/>
              <a:t>programming</a:t>
            </a:r>
          </a:p>
          <a:p>
            <a:pPr marL="2865438"/>
            <a:endParaRPr lang="en-GB" dirty="0" smtClean="0"/>
          </a:p>
          <a:p>
            <a:pPr marL="2865438"/>
            <a:r>
              <a:rPr lang="en-GB" dirty="0" smtClean="0"/>
              <a:t>Structural </a:t>
            </a:r>
            <a:r>
              <a:rPr lang="en-GB" dirty="0" smtClean="0"/>
              <a:t>sharing</a:t>
            </a:r>
          </a:p>
          <a:p>
            <a:pPr marL="2865438" lvl="1" indent="0">
              <a:buNone/>
            </a:pPr>
            <a:r>
              <a:rPr lang="en-GB" dirty="0" smtClean="0"/>
              <a:t>Lenses</a:t>
            </a:r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AC509B8-C85D-4402-96E9-31498FA5F73E}" type="slidenum">
              <a:rPr lang="de-CH" smtClean="0"/>
              <a:t>6</a:t>
            </a:fld>
            <a:r>
              <a:rPr lang="de-CH" smtClean="0"/>
              <a:t> of 45</a:t>
            </a:r>
            <a:endParaRPr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65561831"/>
              </p:ext>
            </p:extLst>
          </p:nvPr>
        </p:nvGraphicFramePr>
        <p:xfrm>
          <a:off x="683840" y="1484784"/>
          <a:ext cx="2448000" cy="1621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21887004"/>
              </p:ext>
            </p:extLst>
          </p:nvPr>
        </p:nvGraphicFramePr>
        <p:xfrm>
          <a:off x="683840" y="4473296"/>
          <a:ext cx="2448000" cy="16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850150058"/>
              </p:ext>
            </p:extLst>
          </p:nvPr>
        </p:nvGraphicFramePr>
        <p:xfrm>
          <a:off x="683840" y="2780928"/>
          <a:ext cx="2448000" cy="16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5945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86C16E7-ABDE-4224-A97C-81F7FAC49A6C}" type="slidenum">
              <a:rPr lang="de-CH" smtClean="0"/>
              <a:t>7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1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ctr">
              <a:buClrTx/>
              <a:buSzTx/>
              <a:buNone/>
            </a:pPr>
            <a:r>
              <a:rPr lang="en-GB" i="1"/>
              <a:t>FP </a:t>
            </a:r>
            <a:r>
              <a:rPr lang="en-GB" i="1" smtClean="0"/>
              <a:t>practitioners claim </a:t>
            </a:r>
            <a:r>
              <a:rPr lang="en-GB" i="1" dirty="0"/>
              <a:t>they write side effect free programs. </a:t>
            </a:r>
            <a:endParaRPr lang="en-GB" i="1" dirty="0" smtClean="0"/>
          </a:p>
          <a:p>
            <a:pPr marL="0" lvl="1" indent="0" algn="ctr">
              <a:buClrTx/>
              <a:buSzTx/>
              <a:buNone/>
            </a:pPr>
            <a:r>
              <a:rPr lang="en-GB" i="1" dirty="0" smtClean="0"/>
              <a:t>How </a:t>
            </a:r>
            <a:r>
              <a:rPr lang="en-GB" i="1" dirty="0"/>
              <a:t>is that possible? Is it at all? Why would that be desirable?</a:t>
            </a:r>
          </a:p>
          <a:p>
            <a:endParaRPr lang="en-GB" dirty="0"/>
          </a:p>
          <a:p>
            <a:r>
              <a:rPr lang="en-GB" dirty="0" smtClean="0"/>
              <a:t>Definition: Pure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function, where the return value is only determined by the input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 without side effects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I/O, logging, external system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pure function cannot depend on hidden state or value or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invocation of a pure function can always be replaced with its return </a:t>
            </a:r>
            <a:r>
              <a:rPr lang="en-GB" dirty="0" smtClean="0"/>
              <a:t>value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105A1B-9C76-4969-9873-DFEF24740DAC}" type="slidenum">
              <a:rPr lang="de-CH" smtClean="0"/>
              <a:t>8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2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10F1962-BCB1-416F-A14C-E1001A8B9F4B}" type="slidenum">
              <a:rPr lang="de-CH" smtClean="0"/>
              <a:t>9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707904" y="249289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267744" y="276554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36096" y="278092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</p:cNvCxnSpPr>
          <p:nvPr/>
        </p:nvCxnSpPr>
        <p:spPr>
          <a:xfrm>
            <a:off x="4572000" y="3068960"/>
            <a:ext cx="0" cy="108012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5591" y="227687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2276872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716016" y="3645024"/>
            <a:ext cx="1296144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2160" y="3429000"/>
            <a:ext cx="1459645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solidFill>
                  <a:srgbClr val="C00000"/>
                </a:solidFill>
                <a:latin typeface="AA Zuehlke" pitchFamily="2" charset="0"/>
              </a:rPr>
              <a:t>side effect!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07904" y="4221088"/>
            <a:ext cx="1728192" cy="100811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>
                <a:latin typeface="AA Zuehlke" pitchFamily="2" charset="0"/>
              </a:rPr>
              <a:t>CreditCard</a:t>
            </a:r>
            <a:r>
              <a:rPr lang="en-GB" sz="2200" dirty="0">
                <a:latin typeface="AA Zuehlke" pitchFamily="2" charset="0"/>
              </a:rPr>
              <a:t> Transaction Backend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99893" y="3392997"/>
            <a:ext cx="93610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</a:p>
        </p:txBody>
      </p:sp>
    </p:spTree>
    <p:extLst>
      <p:ext uri="{BB962C8B-B14F-4D97-AF65-F5344CB8AC3E}">
        <p14:creationId xmlns:p14="http://schemas.microsoft.com/office/powerpoint/2010/main" val="21110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BRAND" val="0"/>
  <p:tag name="AUTHOR" val="Ivo Colombo, Hendrik Schöneberg"/>
  <p:tag name="PAGE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2653</Words>
  <Application>Microsoft Office PowerPoint</Application>
  <PresentationFormat>On-screen Show (4:3)</PresentationFormat>
  <Paragraphs>642</Paragraphs>
  <Slides>45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Consolas</vt:lpstr>
      <vt:lpstr>Arial</vt:lpstr>
      <vt:lpstr>Wingdings</vt:lpstr>
      <vt:lpstr>AA Zuehlke</vt:lpstr>
      <vt:lpstr>Zuehlke</vt:lpstr>
      <vt:lpstr>Functional Design Patterns for OO Practitioners</vt:lpstr>
      <vt:lpstr>Introduction</vt:lpstr>
      <vt:lpstr>Introduction</vt:lpstr>
      <vt:lpstr>Introduction</vt:lpstr>
      <vt:lpstr>Introduction</vt:lpstr>
      <vt:lpstr>Outline</vt:lpstr>
      <vt:lpstr>Pure Functions</vt:lpstr>
      <vt:lpstr>Pure Functions</vt:lpstr>
      <vt:lpstr>Pure Functions</vt:lpstr>
      <vt:lpstr>Pure Functions</vt:lpstr>
      <vt:lpstr>Pure Functions</vt:lpstr>
      <vt:lpstr>Pure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Context Types</vt:lpstr>
      <vt:lpstr>Context Type: List[T]</vt:lpstr>
      <vt:lpstr>Context Type: Option[T]</vt:lpstr>
      <vt:lpstr>Context Type: Option[T]</vt:lpstr>
      <vt:lpstr>Context Type: Option[T]</vt:lpstr>
      <vt:lpstr>Context Type: Try</vt:lpstr>
      <vt:lpstr>Try</vt:lpstr>
      <vt:lpstr>Context Type: Future[T]</vt:lpstr>
      <vt:lpstr>Reactive Programming</vt:lpstr>
      <vt:lpstr>Reactive Programming</vt:lpstr>
      <vt:lpstr>Higher-Order Functions</vt:lpstr>
      <vt:lpstr>Immutability</vt:lpstr>
      <vt:lpstr>Immutability</vt:lpstr>
      <vt:lpstr>Immutability</vt:lpstr>
      <vt:lpstr>Immutability</vt:lpstr>
      <vt:lpstr>Immutability</vt:lpstr>
      <vt:lpstr>Immutability</vt:lpstr>
      <vt:lpstr>Lenses</vt:lpstr>
      <vt:lpstr>Lenses</vt:lpstr>
      <vt:lpstr>Lenses</vt:lpstr>
      <vt:lpstr>Immutability</vt:lpstr>
      <vt:lpstr>How everything fits together </vt:lpstr>
      <vt:lpstr>How will all this impact your code?</vt:lpstr>
      <vt:lpstr>Sources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Practicioners</dc:title>
  <dc:creator>hesc</dc:creator>
  <cp:lastModifiedBy>Colombo, Ivo</cp:lastModifiedBy>
  <cp:revision>185</cp:revision>
  <dcterms:created xsi:type="dcterms:W3CDTF">2015-09-14T07:11:41Z</dcterms:created>
  <dcterms:modified xsi:type="dcterms:W3CDTF">2015-09-24T07:55:55Z</dcterms:modified>
</cp:coreProperties>
</file>