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80" r:id="rId21"/>
    <p:sldId id="277" r:id="rId22"/>
    <p:sldId id="281" r:id="rId23"/>
    <p:sldId id="275" r:id="rId24"/>
    <p:sldId id="27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AA Zuehlke" panose="02000503060000020004" pitchFamily="2" charset="0"/>
      <p:regular r:id="rId32"/>
      <p:italic r:id="rId33"/>
    </p:embeddedFont>
  </p:embeddedFontLst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5C7"/>
    <a:srgbClr val="55B2CF"/>
    <a:srgbClr val="AB7DDD"/>
    <a:srgbClr val="965DD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900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IDs of items, </a:t>
            </a:r>
            <a:r>
              <a:rPr lang="en-US" dirty="0" smtClean="0"/>
              <a:t>that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have a higher </a:t>
            </a:r>
            <a:r>
              <a:rPr lang="en-US" dirty="0" smtClean="0"/>
              <a:t>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item: get List of similar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items with lower </a:t>
            </a:r>
            <a:r>
              <a:rPr lang="en-US" dirty="0" smtClean="0"/>
              <a:t>rating (filter)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Only keep IDs (map)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Combine </a:t>
            </a:r>
            <a:r>
              <a:rPr lang="en-US" dirty="0"/>
              <a:t>results (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Happy </a:t>
            </a:r>
            <a:r>
              <a:rPr lang="en-US" dirty="0" smtClean="0"/>
              <a:t>Customers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aseline="30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aseline="30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Example: Map items to their IDs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/>
              <a:t> / collect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99592" y="510604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4295209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4342267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727696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748380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727696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748380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970761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27584" y="1667428"/>
            <a:ext cx="5832648" cy="897476"/>
            <a:chOff x="1763688" y="2675540"/>
            <a:chExt cx="5832648" cy="897476"/>
          </a:xfrm>
        </p:grpSpPr>
        <p:sp>
          <p:nvSpPr>
            <p:cNvPr id="46" name="Rounded Rectangle 45"/>
            <p:cNvSpPr/>
            <p:nvPr/>
          </p:nvSpPr>
          <p:spPr>
            <a:xfrm>
              <a:off x="3966749" y="2746714"/>
              <a:ext cx="675568" cy="67556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250328" y="2746714"/>
              <a:ext cx="675568" cy="675568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48" name="Straight Arrow Connector 47"/>
            <p:cNvCxnSpPr>
              <a:stCxn id="46" idx="3"/>
              <a:endCxn id="47" idx="1"/>
            </p:cNvCxnSpPr>
            <p:nvPr/>
          </p:nvCxnSpPr>
          <p:spPr>
            <a:xfrm>
              <a:off x="4642317" y="3084498"/>
              <a:ext cx="608011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763688" y="2875192"/>
              <a:ext cx="5621132" cy="3377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tabLst>
                  <a:tab pos="1882775" algn="l"/>
                  <a:tab pos="4122738" algn="l"/>
                </a:tabLst>
              </a:pPr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 (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	,	) : 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767769" y="2675540"/>
              <a:ext cx="897476" cy="897476"/>
              <a:chOff x="2767769" y="2603532"/>
              <a:chExt cx="897476" cy="897476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87420" y="2671319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767769" y="2603532"/>
                <a:ext cx="897476" cy="897476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028390" y="2737176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963776" y="2803488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01838" y="2876428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43535" y="2939069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698860" y="2675540"/>
              <a:ext cx="897476" cy="897476"/>
              <a:chOff x="6549534" y="2603532"/>
              <a:chExt cx="897476" cy="89747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6869185" y="2671319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6549534" y="2603532"/>
                <a:ext cx="897476" cy="897476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810155" y="2737176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745542" y="2803488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6683604" y="2876428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625300" y="2939069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899592" y="38970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AA Zuehlke" pitchFamily="2" charset="0"/>
              </a:rPr>
              <a:t>List[Item</a:t>
            </a:r>
            <a:r>
              <a:rPr lang="en-US" dirty="0" smtClean="0">
                <a:latin typeface="AA Zuehlke" pitchFamily="2" charset="0"/>
              </a:rPr>
              <a:t>]</a:t>
            </a:r>
            <a:endParaRPr lang="en-US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68818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AA Zuehlke" pitchFamily="2" charset="0"/>
              </a:rPr>
              <a:t>List[</a:t>
            </a:r>
            <a:r>
              <a:rPr lang="en-US" sz="2000" dirty="0" err="1" smtClean="0">
                <a:latin typeface="AA Zuehlke" pitchFamily="2" charset="0"/>
              </a:rPr>
              <a:t>Int</a:t>
            </a:r>
            <a:r>
              <a:rPr lang="en-US" dirty="0" smtClean="0">
                <a:latin typeface="AA Zuehlke" pitchFamily="2" charset="0"/>
              </a:rPr>
              <a:t>]</a:t>
            </a:r>
            <a:endParaRPr lang="en-US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Combine suggestions for a list of items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/>
              <a:t> / </a:t>
            </a:r>
            <a:r>
              <a:rPr lang="en-US" dirty="0" err="1"/>
              <a:t>collectMany</a:t>
            </a:r>
            <a:r>
              <a:rPr lang="en-US" dirty="0"/>
              <a:t>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173846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500884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214340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214340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315326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654687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flatMap</a:t>
            </a:r>
            <a:r>
              <a:rPr lang="en-US" sz="2200" dirty="0" smtClean="0">
                <a:latin typeface="AA Zuehlke" pitchFamily="2" charset="0"/>
              </a:rPr>
              <a:t> (                                     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5008844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676185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5008844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676416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567014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214340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5008844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676416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99592" y="1667428"/>
            <a:ext cx="6514100" cy="897476"/>
            <a:chOff x="971600" y="1667428"/>
            <a:chExt cx="6514100" cy="897476"/>
          </a:xfrm>
        </p:grpSpPr>
        <p:sp>
          <p:nvSpPr>
            <p:cNvPr id="61" name="Rounded Rectangle 60"/>
            <p:cNvSpPr/>
            <p:nvPr/>
          </p:nvSpPr>
          <p:spPr>
            <a:xfrm>
              <a:off x="3750725" y="1738602"/>
              <a:ext cx="675568" cy="67556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63" name="Straight Arrow Connector 62"/>
            <p:cNvCxnSpPr>
              <a:stCxn id="61" idx="3"/>
            </p:cNvCxnSpPr>
            <p:nvPr/>
          </p:nvCxnSpPr>
          <p:spPr>
            <a:xfrm>
              <a:off x="4426293" y="2076386"/>
              <a:ext cx="608011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71600" y="1867080"/>
              <a:ext cx="6197196" cy="3377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tabLst>
                  <a:tab pos="2514600" algn="l"/>
                  <a:tab pos="4845050" algn="l"/>
                </a:tabLst>
              </a:pPr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flatMap</a:t>
              </a:r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	,	) : 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51745" y="1667428"/>
              <a:ext cx="897476" cy="897476"/>
              <a:chOff x="2767769" y="2603532"/>
              <a:chExt cx="897476" cy="89747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87420" y="2671319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767769" y="2603532"/>
                <a:ext cx="897476" cy="897476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028390" y="2737176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963776" y="2803488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901838" y="2876428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2843535" y="2939069"/>
                <a:ext cx="489952" cy="489952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588224" y="1667428"/>
              <a:ext cx="897476" cy="897476"/>
              <a:chOff x="6549534" y="2603532"/>
              <a:chExt cx="897476" cy="897476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6869185" y="2671319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549534" y="2603532"/>
                <a:ext cx="897476" cy="897476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6810155" y="2737176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6745542" y="2803488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683604" y="2876428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625300" y="2939069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055730" y="1690206"/>
              <a:ext cx="772359" cy="772359"/>
              <a:chOff x="5060380" y="1751113"/>
              <a:chExt cx="772359" cy="772359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5060380" y="1751113"/>
                <a:ext cx="772359" cy="772359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5256387" y="1825953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5194449" y="1898893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5136146" y="1961534"/>
                <a:ext cx="489952" cy="489952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5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789040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AA Zuehlke" pitchFamily="2" charset="0"/>
              </a:rPr>
              <a:t>List[Item</a:t>
            </a:r>
            <a:r>
              <a:rPr lang="en-US" dirty="0" smtClean="0">
                <a:latin typeface="AA Zuehlke" pitchFamily="2" charset="0"/>
              </a:rPr>
              <a:t>]</a:t>
            </a:r>
            <a:endParaRPr lang="en-US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555476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latin typeface="AA Zuehlke" pitchFamily="2" charset="0"/>
              </a:rPr>
              <a:t>List[</a:t>
            </a:r>
            <a:r>
              <a:rPr lang="en-US" sz="2000" dirty="0" err="1" smtClean="0">
                <a:latin typeface="AA Zuehlke" pitchFamily="2" charset="0"/>
              </a:rPr>
              <a:t>Int</a:t>
            </a:r>
            <a:r>
              <a:rPr lang="en-US" dirty="0" smtClean="0">
                <a:latin typeface="AA Zuehlke" pitchFamily="2" charset="0"/>
              </a:rPr>
              <a:t>]</a:t>
            </a:r>
            <a:endParaRPr lang="en-US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easy to read and understand, since behavior is well-defined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But these concepts are applicable to a wider range of constructs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type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“provide a context for some value(s)”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List[T]: combines multiple values of the wrapped type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Option[T]: represents a </a:t>
            </a:r>
            <a:r>
              <a:rPr lang="en-US" dirty="0" smtClean="0"/>
              <a:t>“collection” </a:t>
            </a:r>
            <a:r>
              <a:rPr lang="en-US" dirty="0"/>
              <a:t>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Try[T]: represents the computation of a value, either successful or failed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Future[T</a:t>
            </a:r>
            <a:r>
              <a:rPr lang="en-US" dirty="0" smtClean="0"/>
              <a:t>]: provides asynchronous computation of a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1" y="1422027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john: Option[User]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Some(User(1, “John”)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948264" y="2348880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(user =&gt; 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("Elvis")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elvis.map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(user =&gt; user.id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None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Mapping Options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john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("Elvis")</a:t>
            </a:r>
          </a:p>
          <a:p>
            <a:pPr>
              <a:tabLst>
                <a:tab pos="355600" algn="l"/>
              </a:tabLst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elvis.flatMap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FlatMapping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5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computation of a value, either successful or failed 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Used instead of throwing exceptions</a:t>
            </a:r>
          </a:p>
          <a:p>
            <a:endParaRPr lang="en-US" dirty="0" smtClean="0"/>
          </a:p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Mapping and </a:t>
            </a:r>
            <a:r>
              <a:rPr lang="en-US" dirty="0" err="1" smtClean="0"/>
              <a:t>flatMapping</a:t>
            </a:r>
            <a:r>
              <a:rPr lang="en-US" dirty="0" smtClean="0"/>
              <a:t> </a:t>
            </a:r>
            <a:r>
              <a:rPr lang="en-US" dirty="0" err="1" smtClean="0"/>
              <a:t>Trys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78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Which functional concepts are helpful in an «object-functional» world?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Mapping and </a:t>
            </a:r>
            <a:r>
              <a:rPr lang="en-US" dirty="0" err="1" smtClean="0"/>
              <a:t>flatMapping</a:t>
            </a:r>
            <a:r>
              <a:rPr lang="en-US" dirty="0" smtClean="0"/>
              <a:t> Futures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5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 of values, being computed asynchronously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something else?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Combining what we’ve learned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3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 </a:t>
            </a:r>
            <a:r>
              <a:rPr lang="en-US" dirty="0"/>
              <a:t>calls it “Observable</a:t>
            </a:r>
            <a:r>
              <a:rPr lang="en-US" dirty="0" smtClean="0"/>
              <a:t>”.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Guess what, we can map or </a:t>
            </a:r>
            <a:r>
              <a:rPr lang="en-US" dirty="0" err="1" smtClean="0"/>
              <a:t>flatMap</a:t>
            </a:r>
            <a:r>
              <a:rPr lang="en-US" smtClean="0"/>
              <a:t> it!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Combining what we’ve learned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8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Java 8 Support: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CompletableFuture</a:t>
            </a:r>
            <a:r>
              <a:rPr lang="en-US" dirty="0" smtClean="0"/>
              <a:t>: </a:t>
            </a:r>
            <a:r>
              <a:rPr lang="en-US" dirty="0" err="1" smtClean="0"/>
              <a:t>thenApply</a:t>
            </a:r>
            <a:r>
              <a:rPr lang="en-US" dirty="0"/>
              <a:t> </a:t>
            </a:r>
            <a:r>
              <a:rPr lang="en-US" dirty="0" smtClean="0"/>
              <a:t>(map), </a:t>
            </a:r>
            <a:r>
              <a:rPr lang="en-US" dirty="0" err="1" smtClean="0"/>
              <a:t>thenCompose</a:t>
            </a:r>
            <a:r>
              <a:rPr lang="en-US" dirty="0" smtClean="0"/>
              <a:t>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maths</a:t>
            </a:r>
            <a:r>
              <a:rPr lang="en-US" dirty="0" smtClean="0"/>
              <a:t> behind FP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</a:t>
            </a:r>
            <a:r>
              <a:rPr lang="en-US" b="1" dirty="0" smtClean="0"/>
              <a:t>transforming 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Concepts focus on </a:t>
            </a:r>
            <a:r>
              <a:rPr lang="en-US" b="1" dirty="0" smtClean="0"/>
              <a:t>expressing </a:t>
            </a:r>
            <a:r>
              <a:rPr lang="en-US" dirty="0" smtClean="0"/>
              <a:t>and</a:t>
            </a:r>
            <a:r>
              <a:rPr lang="en-US" b="1" dirty="0" smtClean="0"/>
              <a:t> composing </a:t>
            </a:r>
            <a:r>
              <a:rPr lang="en-US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Programming in 1 slide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Pure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Passing functions as arguments to other </a:t>
            </a:r>
            <a:r>
              <a:rPr lang="en-US" dirty="0" smtClean="0"/>
              <a:t>functions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Injecting </a:t>
            </a:r>
            <a:r>
              <a:rPr lang="en-US" dirty="0" smtClean="0"/>
              <a:t>code of lower level of abstraction into code of higher level of 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Use well-known, generic higher-order </a:t>
            </a:r>
            <a:r>
              <a:rPr lang="en-US" dirty="0" smtClean="0"/>
              <a:t>functions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filter, exists, </a:t>
            </a:r>
            <a:r>
              <a:rPr lang="en-US" dirty="0" err="1" smtClean="0"/>
              <a:t>forAll</a:t>
            </a:r>
            <a:r>
              <a:rPr lang="en-US" dirty="0" smtClean="0"/>
              <a:t>, fold, reduce, </a:t>
            </a:r>
            <a:r>
              <a:rPr lang="en-US" b="1" dirty="0" smtClean="0"/>
              <a:t>map, </a:t>
            </a:r>
            <a:r>
              <a:rPr lang="en-US" b="1" dirty="0" err="1" smtClean="0"/>
              <a:t>flatMap</a:t>
            </a:r>
            <a:endParaRPr lang="en-US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365429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365931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365931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365931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/ </a:t>
            </a:r>
            <a:r>
              <a:rPr lang="en-US" dirty="0" err="1" smtClean="0"/>
              <a:t>findAll</a:t>
            </a:r>
            <a:r>
              <a:rPr lang="en-US" dirty="0" smtClean="0"/>
              <a:t>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342877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285293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289448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289448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289448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289448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415663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415663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289539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344381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filter (              </a:t>
            </a:r>
            <a:r>
              <a:rPr lang="en-US" sz="2200" dirty="0" err="1" smtClean="0">
                <a:latin typeface="AA Zuehlke" pitchFamily="2" charset="0"/>
              </a:rPr>
              <a:t>i.rating</a:t>
            </a:r>
            <a:r>
              <a:rPr lang="en-US" sz="2200" dirty="0" smtClean="0">
                <a:latin typeface="AA Zuehlke" pitchFamily="2" charset="0"/>
              </a:rPr>
              <a:t> </a:t>
            </a:r>
            <a:r>
              <a:rPr lang="en-US" sz="2200" dirty="0">
                <a:latin typeface="AA Zuehlke" pitchFamily="2" charset="0"/>
              </a:rPr>
              <a:t>&gt; </a:t>
            </a:r>
            <a:r>
              <a:rPr lang="en-US" sz="2200" dirty="0" err="1">
                <a:latin typeface="AA Zuehlke" pitchFamily="2" charset="0"/>
              </a:rPr>
              <a:t>item.rating</a:t>
            </a:r>
            <a:r>
              <a:rPr lang="en-US" sz="2200" dirty="0">
                <a:latin typeface="AA Zuehlke" pitchFamily="2" charset="0"/>
              </a:rPr>
              <a:t> </a:t>
            </a:r>
            <a:r>
              <a:rPr lang="en-US" sz="2200" dirty="0" smtClean="0">
                <a:latin typeface="AA Zuehlke" pitchFamily="2" charset="0"/>
              </a:rPr>
              <a:t> )</a:t>
            </a:r>
            <a:endParaRPr lang="en-US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334947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334970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334970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334970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410990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415806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342312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344381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US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366619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AUTHOR" val="Functional Design Patterns for OO Practitioners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1126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Consolas</vt:lpstr>
      <vt:lpstr>AA Zuehlke</vt:lpstr>
      <vt:lpstr>Arial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Introduction</vt:lpstr>
      <vt:lpstr>Outline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Option</vt:lpstr>
      <vt:lpstr>Option</vt:lpstr>
      <vt:lpstr>Option</vt:lpstr>
      <vt:lpstr>Try</vt:lpstr>
      <vt:lpstr>Try</vt:lpstr>
      <vt:lpstr>Future</vt:lpstr>
      <vt:lpstr>Reactive Programming</vt:lpstr>
      <vt:lpstr>Reactive Programming</vt:lpstr>
      <vt:lpstr>Higher-Order Functions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60</cp:revision>
  <dcterms:created xsi:type="dcterms:W3CDTF">2015-09-21T06:34:21Z</dcterms:created>
  <dcterms:modified xsi:type="dcterms:W3CDTF">2015-09-22T11:25:48Z</dcterms:modified>
</cp:coreProperties>
</file>