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9" r:id="rId5"/>
    <p:sldId id="259" r:id="rId6"/>
    <p:sldId id="266" r:id="rId7"/>
    <p:sldId id="267" r:id="rId8"/>
    <p:sldId id="268" r:id="rId9"/>
    <p:sldId id="277" r:id="rId10"/>
    <p:sldId id="280" r:id="rId11"/>
    <p:sldId id="278" r:id="rId12"/>
    <p:sldId id="279" r:id="rId13"/>
    <p:sldId id="275" r:id="rId14"/>
    <p:sldId id="282" r:id="rId15"/>
    <p:sldId id="270" r:id="rId16"/>
    <p:sldId id="274" r:id="rId17"/>
    <p:sldId id="272" r:id="rId18"/>
    <p:sldId id="273" r:id="rId19"/>
    <p:sldId id="276" r:id="rId20"/>
    <p:sldId id="281" r:id="rId21"/>
    <p:sldId id="283" r:id="rId22"/>
    <p:sldId id="265" r:id="rId23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26"/>
      <p: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</p:embeddedFontLst>
  <p:custDataLst>
    <p:tags r:id="rId3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23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290" y="108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21.09.2015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0D5907C-F554-49FA-A6B1-40C7B32F2D14}" type="slidenum">
              <a:rPr smtClean="0"/>
              <a:pPr/>
              <a:t>‹#›</a:t>
            </a:fld>
            <a:r>
              <a:rPr lang="de-CH" smtClean="0"/>
              <a:t> of 22</a:t>
            </a:r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0C0677F9-E0A5-4D0F-962C-F3082FE6D012}" type="slidenum">
              <a:rPr smtClean="0"/>
              <a:pPr/>
              <a:t>‹#›</a:t>
            </a:fld>
            <a:r>
              <a:rPr lang="de-CH" smtClean="0"/>
              <a:t> of 22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8EC0D073-01B1-47F5-98C0-2522C45FC91A}" type="slidenum">
              <a:rPr smtClean="0"/>
              <a:pPr/>
              <a:t>‹#›</a:t>
            </a:fld>
            <a:r>
              <a:rPr lang="de-CH" smtClean="0"/>
              <a:t> of 22</a:t>
            </a:r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6559BECF-1E31-4ABD-8852-F6AA63358393}" type="slidenum">
              <a:rPr smtClean="0"/>
              <a:pPr/>
              <a:t>‹#›</a:t>
            </a:fld>
            <a:r>
              <a:rPr lang="de-CH" smtClean="0"/>
              <a:t> of 22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0E8BC8EE-0FA1-4ADC-9D52-ED4F171B5D5A}" type="slidenum">
              <a:rPr smtClean="0"/>
              <a:pPr/>
              <a:t>‹#›</a:t>
            </a:fld>
            <a:r>
              <a:rPr lang="de-CH" smtClean="0"/>
              <a:t> of 22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EB3AF10F-0824-4F2C-A0BC-5C5814EB17F9}" type="slidenum">
              <a:rPr smtClean="0"/>
              <a:pPr/>
              <a:t>‹#›</a:t>
            </a:fld>
            <a:r>
              <a:rPr lang="de-CH" smtClean="0"/>
              <a:t> of 22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45259175-B4A9-4935-8D74-425365192A7E}" type="slidenum">
              <a:rPr smtClean="0"/>
              <a:pPr/>
              <a:t>‹#›</a:t>
            </a:fld>
            <a:r>
              <a:rPr lang="de-CH" smtClean="0"/>
              <a:t> of 22</a:t>
            </a:r>
            <a:endParaRPr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48B23957-1BC2-47CD-8DC2-CB40C8AED8F0}" type="slidenum">
              <a:rPr smtClean="0"/>
              <a:pPr/>
              <a:t>‹#›</a:t>
            </a:fld>
            <a:r>
              <a:rPr lang="de-CH" smtClean="0"/>
              <a:t> of 22</a:t>
            </a:r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C74B9EDB-77A4-4430-8E3B-5DB493B68F57}" type="slidenum">
              <a:rPr smtClean="0"/>
              <a:pPr/>
              <a:t>‹#›</a:t>
            </a:fld>
            <a:r>
              <a:rPr lang="de-CH" smtClean="0"/>
              <a:t> of 22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85C215A5-1598-41B5-ABA9-4DAE8195C091}" type="slidenum">
              <a:rPr smtClean="0"/>
              <a:pPr/>
              <a:t>‹#›</a:t>
            </a:fld>
            <a:r>
              <a:rPr lang="de-CH" smtClean="0"/>
              <a:t> of 22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308CD9CF-7C1F-4FF7-B89E-021BAA6C5FE9}" type="slidenum">
              <a:rPr smtClean="0"/>
              <a:pPr/>
              <a:t>‹#›</a:t>
            </a:fld>
            <a:r>
              <a:rPr lang="de-CH" smtClean="0"/>
              <a:t> of 22</a:t>
            </a:r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CB6A42AF-71C0-48C8-99ED-CA1CD7161185}" type="slidenum">
              <a:rPr smtClean="0"/>
              <a:pPr/>
              <a:t>‹#›</a:t>
            </a:fld>
            <a:r>
              <a:rPr lang="de-CH" smtClean="0"/>
              <a:t> of 22</a:t>
            </a:r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Functional Design Patterns for OO Practicioners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F44E4CA-9454-4E46-8ED2-D8004316A959}" type="slidenum">
              <a:rPr lang="de-CH" smtClean="0"/>
              <a:t>1</a:t>
            </a:fld>
            <a:r>
              <a:rPr lang="de-CH" smtClean="0"/>
              <a:t> of 22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5799293"/>
            <a:ext cx="7984368" cy="427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816" y="2225965"/>
            <a:ext cx="7984368" cy="3412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816" y="3705278"/>
            <a:ext cx="7984368" cy="427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816" y="4070601"/>
            <a:ext cx="7984368" cy="1140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000" b="1" dirty="0" err="1" smtClean="0"/>
              <a:t>Compose</a:t>
            </a:r>
            <a:r>
              <a:rPr lang="de-CH" sz="2000" b="1" dirty="0" smtClean="0"/>
              <a:t> </a:t>
            </a:r>
            <a:r>
              <a:rPr lang="de-CH" sz="2000" b="1" dirty="0" err="1" smtClean="0"/>
              <a:t>and</a:t>
            </a:r>
            <a:r>
              <a:rPr lang="de-CH" sz="2000" b="1" dirty="0" smtClean="0"/>
              <a:t> </a:t>
            </a:r>
            <a:r>
              <a:rPr lang="de-CH" sz="2000" b="1" dirty="0" err="1" smtClean="0"/>
              <a:t>conquer</a:t>
            </a:r>
            <a:endParaRPr lang="de-CH" sz="2000" b="1" dirty="0"/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de-CH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compose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Outer,Inner,Value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</a:t>
            </a:r>
            <a:r>
              <a:rPr lang="de-CH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Lens[</a:t>
            </a:r>
            <a:r>
              <a:rPr lang="de-CH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Outer,Inner</a:t>
            </a:r>
            <a:r>
              <a:rPr lang="de-CH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</a:t>
            </a:r>
            <a:r>
              <a:rPr lang="de-CH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Lens[</a:t>
            </a:r>
            <a:r>
              <a:rPr lang="de-CH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Inner,Value</a:t>
            </a:r>
            <a:r>
              <a:rPr lang="de-CH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Lens[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Outer,Value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Lens(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de-CH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innerLens.get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outerLens.get</a:t>
            </a:r>
            <a:r>
              <a:rPr lang="de-CH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de-CH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CH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de-CH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outerLens.set</a:t>
            </a:r>
            <a:r>
              <a:rPr lang="de-CH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de-CH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innerLens.set</a:t>
            </a:r>
            <a:r>
              <a:rPr lang="de-CH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outerLens.get</a:t>
            </a:r>
            <a:r>
              <a:rPr lang="de-CH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de-CH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CH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CH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0"/>
              </a:spcBef>
              <a:tabLst>
                <a:tab pos="541338" algn="l"/>
              </a:tabLst>
            </a:pPr>
            <a:endParaRPr lang="de-CH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1200"/>
              </a:spcBef>
            </a:pPr>
            <a:r>
              <a:rPr lang="de-CH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de-CH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CH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Lens[O,V](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O =&gt; V,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(O,V) =&gt; O)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 November 2014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Rezepte aus der funktionalen Programmierung | </a:t>
            </a:r>
            <a:r>
              <a:rPr lang="de-CH" dirty="0" err="1" smtClean="0"/>
              <a:t>ico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D771715-68F6-4D33-8A82-286B557312CF}" type="slidenum">
              <a:rPr lang="de-CH" smtClean="0"/>
              <a:t>10</a:t>
            </a:fld>
            <a:r>
              <a:rPr lang="de-CH" smtClean="0"/>
              <a:t> of 22</a:t>
            </a:r>
            <a:endParaRPr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/>
          <a:p>
            <a:r>
              <a:rPr lang="en-GB" dirty="0"/>
              <a:t>Modify nested immutable objects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60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2217087"/>
            <a:ext cx="7984368" cy="37070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000" b="1" dirty="0" err="1"/>
              <a:t>Compose</a:t>
            </a:r>
            <a:r>
              <a:rPr lang="de-CH" sz="2000" b="1" dirty="0"/>
              <a:t> </a:t>
            </a:r>
            <a:r>
              <a:rPr lang="de-CH" sz="2000" b="1" dirty="0" err="1"/>
              <a:t>and</a:t>
            </a:r>
            <a:r>
              <a:rPr lang="de-CH" sz="2000" b="1" dirty="0"/>
              <a:t> </a:t>
            </a:r>
            <a:r>
              <a:rPr lang="de-CH" sz="2000" b="1" dirty="0" err="1"/>
              <a:t>conquer</a:t>
            </a:r>
            <a:endParaRPr lang="de-CH" sz="2000" b="1" dirty="0"/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customerStreetLens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compose(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contactLens,compose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addressLens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streetLens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customerStreetLens.get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zuehlke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res0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: String = Wiesenstrasse 10a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de-CH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customerStreetLens.set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zuehlke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de-CH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Zühlkestrasse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 res1: Customer = 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Customer(SME,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Contact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Zühlke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Engineering 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AG,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Zühlkestrasse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8952 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Schlieren)))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 November 2014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Rezepte aus der funktionalen Programmierung | </a:t>
            </a:r>
            <a:r>
              <a:rPr lang="de-CH" dirty="0" err="1" smtClean="0"/>
              <a:t>ico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A599B47-2D88-45B6-86C3-326B17215BE9}" type="slidenum">
              <a:rPr lang="de-CH" smtClean="0"/>
              <a:t>11</a:t>
            </a:fld>
            <a:r>
              <a:rPr lang="de-CH" smtClean="0"/>
              <a:t> of 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8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2217087"/>
            <a:ext cx="7984368" cy="1639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000" b="1" dirty="0" smtClean="0"/>
              <a:t>Libraries</a:t>
            </a:r>
            <a:endParaRPr lang="de-CH" sz="2000" b="1" dirty="0"/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de-CH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CH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rillit.Lenser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shapeless.Lens</a:t>
            </a:r>
            <a:endParaRPr lang="de-CH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customerStreetLens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Lenser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[Customer].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contact.address.street</a:t>
            </a:r>
            <a:endParaRPr lang="de-CH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 November 2014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Rezepte aus der funktionalen Programmierung | </a:t>
            </a:r>
            <a:r>
              <a:rPr lang="de-CH" dirty="0" err="1" smtClean="0"/>
              <a:t>ico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F95ABFB-D694-48FA-88CE-82C5978BD8CB}" type="slidenum">
              <a:rPr lang="de-CH" smtClean="0"/>
              <a:t>12</a:t>
            </a:fld>
            <a:r>
              <a:rPr lang="de-CH" smtClean="0"/>
              <a:t> of 22</a:t>
            </a:r>
            <a:endParaRPr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41633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Immutability is a generally desirable 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Write new code or refactor existing code always with immutability in mind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Default to immutability. Switch to mutable data structures for specific purposes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Patterns like lenses can mitigate the added complexity when dealing with destructive updates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CDE657A-CB9F-45A8-BE45-40091EBB222F}" type="slidenum">
              <a:rPr lang="de-CH" smtClean="0"/>
              <a:t>13</a:t>
            </a:fld>
            <a:r>
              <a:rPr lang="de-CH" smtClean="0"/>
              <a:t> of 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22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294BCDE-C74E-4B0A-B827-0CEE85A47500}" type="slidenum">
              <a:rPr lang="de-CH" smtClean="0"/>
              <a:t>14</a:t>
            </a:fld>
            <a:r>
              <a:rPr lang="de-CH" smtClean="0"/>
              <a:t> of 22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92675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function, where the return value is only determined by the input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 without side effects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I/O, logging, external system calls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pure function cannot depend on hidden state or value or I/O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 invocation of a pure function can always be replaced with its return value</a:t>
            </a:r>
          </a:p>
          <a:p>
            <a:endParaRPr lang="en-GB" dirty="0" smtClean="0"/>
          </a:p>
          <a:p>
            <a:r>
              <a:rPr lang="en-GB" dirty="0" smtClean="0"/>
              <a:t>An indicator for impure functions is the void / Unit return type.</a:t>
            </a:r>
          </a:p>
          <a:p>
            <a:pPr lvl="1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058E7D8-0A1D-4EDA-A661-CF844A8707F7}" type="slidenum">
              <a:rPr lang="de-CH" smtClean="0"/>
              <a:t>15</a:t>
            </a:fld>
            <a:r>
              <a:rPr lang="de-CH" smtClean="0"/>
              <a:t> of 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0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An expression is referentially transparent if it can be replaced with its value without changing the behaviour of 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Usually referential transparency is broken by side effects or dependency on global or hidden state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Referential Transparency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0F4C574-14DF-4470-A83C-072D1B337ED1}" type="slidenum">
              <a:rPr lang="de-CH" smtClean="0"/>
              <a:t>16</a:t>
            </a:fld>
            <a:r>
              <a:rPr lang="de-CH" smtClean="0"/>
              <a:t> of 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4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Go </a:t>
            </a:r>
            <a:r>
              <a:rPr lang="en-GB" dirty="0"/>
              <a:t>hand in hand with immutable </a:t>
            </a:r>
            <a:r>
              <a:rPr lang="en-GB" dirty="0" smtClean="0"/>
              <a:t>values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Functions are easier to test and verify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Can simplify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Simplifies concurrency, calls to pure functions can be parallelized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Caching: Since the result for a given input is always the same, it only needs to be computed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Lazyness</a:t>
            </a:r>
            <a:r>
              <a:rPr lang="en-GB" dirty="0" smtClean="0"/>
              <a:t>: Since the function does not cause any side effects, we can postpone computation until we actually need the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Benefits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E353D9F-99D8-46A0-901C-EC9DBCEAE844}" type="slidenum">
              <a:rPr lang="de-CH" smtClean="0"/>
              <a:t>17</a:t>
            </a:fld>
            <a:r>
              <a:rPr lang="de-CH" smtClean="0"/>
              <a:t> of 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92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Obviously, there will be functions with side effects (I/O, global state, user input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idea is to refactor as many of your functions into pure functions as possible and wrap them into a shell, which handles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Keep a “healthy balance” between pure and impure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But how do I get there?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2E876E6-472D-44D5-9522-475A7866DFFE}" type="slidenum">
              <a:rPr lang="de-CH" smtClean="0"/>
              <a:t>18</a:t>
            </a:fld>
            <a:r>
              <a:rPr lang="de-CH" smtClean="0"/>
              <a:t> of 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65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Example: Buy coffee!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9AB4BAC-E0E9-4176-9C23-39F521683358}" type="slidenum">
              <a:rPr lang="de-CH" smtClean="0"/>
              <a:t>19</a:t>
            </a:fld>
            <a:r>
              <a:rPr lang="de-CH" smtClean="0"/>
              <a:t> of 22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3707904" y="2492896"/>
            <a:ext cx="172819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 smtClean="0">
                <a:latin typeface="AA Zuehlke" pitchFamily="2" charset="0"/>
              </a:rPr>
              <a:t>buyCoffee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2267744" y="276554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36096" y="278092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</p:cNvCxnSpPr>
          <p:nvPr/>
        </p:nvCxnSpPr>
        <p:spPr>
          <a:xfrm>
            <a:off x="4572000" y="3068960"/>
            <a:ext cx="0" cy="108012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85591" y="2276872"/>
            <a:ext cx="1594321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CreditCard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2276872"/>
            <a:ext cx="1021556" cy="308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Cup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716016" y="3645024"/>
            <a:ext cx="1296144" cy="0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2160" y="3429000"/>
            <a:ext cx="1459645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solidFill>
                  <a:srgbClr val="C00000"/>
                </a:solidFill>
                <a:latin typeface="AA Zuehlke" pitchFamily="2" charset="0"/>
              </a:rPr>
              <a:t>side effect!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707904" y="4221088"/>
            <a:ext cx="1728192" cy="100811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>
                <a:latin typeface="AA Zuehlke" pitchFamily="2" charset="0"/>
              </a:rPr>
              <a:t>CreditCard</a:t>
            </a:r>
            <a:r>
              <a:rPr lang="en-GB" sz="2200" dirty="0">
                <a:latin typeface="AA Zuehlke" pitchFamily="2" charset="0"/>
              </a:rPr>
              <a:t> Transaction Backend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99893" y="3392997"/>
            <a:ext cx="93610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charge</a:t>
            </a:r>
          </a:p>
        </p:txBody>
      </p:sp>
    </p:spTree>
    <p:extLst>
      <p:ext uri="{BB962C8B-B14F-4D97-AF65-F5344CB8AC3E}">
        <p14:creationId xmlns:p14="http://schemas.microsoft.com/office/powerpoint/2010/main" val="3515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DAD7264-B6F8-45F4-88AF-01CE454DA0C8}" type="slidenum">
              <a:rPr lang="de-CH" smtClean="0"/>
              <a:t>2</a:t>
            </a:fld>
            <a:r>
              <a:rPr lang="de-CH" smtClean="0"/>
              <a:t> of 22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41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Example: Buy coffee! Pure version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34067" y="2426316"/>
            <a:ext cx="172819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 smtClean="0">
                <a:latin typeface="AA Zuehlke" pitchFamily="2" charset="0"/>
              </a:rPr>
              <a:t>buyCoffee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1193907" y="269896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1754" y="2210292"/>
            <a:ext cx="1594321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CreditCard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3835" y="2271988"/>
            <a:ext cx="1021556" cy="308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258B556-44A7-4165-921F-323E8E6759B0}" type="slidenum">
              <a:rPr lang="de-CH" smtClean="0"/>
              <a:t>20</a:t>
            </a:fld>
            <a:r>
              <a:rPr lang="de-CH" smtClean="0"/>
              <a:t> of 22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5899937" y="2736903"/>
            <a:ext cx="1021556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Charge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592" y="3850716"/>
            <a:ext cx="6690461" cy="18105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Side effect encapsulated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A Zuehlke" pitchFamily="2" charset="0"/>
              </a:rPr>
              <a:t>‘</a:t>
            </a:r>
            <a:r>
              <a:rPr lang="en-GB" sz="2200" dirty="0" err="1">
                <a:latin typeface="AA Zuehlke" pitchFamily="2" charset="0"/>
              </a:rPr>
              <a:t>buyCoffee</a:t>
            </a:r>
            <a:r>
              <a:rPr lang="en-GB" sz="2200" dirty="0">
                <a:latin typeface="AA Zuehlke" pitchFamily="2" charset="0"/>
              </a:rPr>
              <a:t>’ is now </a:t>
            </a:r>
            <a:r>
              <a:rPr lang="en-GB" sz="2200" dirty="0" smtClean="0">
                <a:latin typeface="AA Zuehlke" pitchFamily="2" charset="0"/>
              </a:rPr>
              <a:t>pure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Concerns separated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Caller needs to deal with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Caller can decide to batch / optimize side effects</a:t>
            </a:r>
            <a:endParaRPr lang="en-GB" sz="2200" dirty="0">
              <a:latin typeface="AA Zuehlke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04227" y="2839125"/>
            <a:ext cx="1728192" cy="130995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>
                <a:latin typeface="AA Zuehlke" pitchFamily="2" charset="0"/>
              </a:rPr>
              <a:t>Holds information for the credit card backend, but does not result in a side effect</a:t>
            </a:r>
          </a:p>
        </p:txBody>
      </p:sp>
      <p:cxnSp>
        <p:nvCxnSpPr>
          <p:cNvPr id="26" name="Elbow Connector 25"/>
          <p:cNvCxnSpPr>
            <a:stCxn id="6" idx="3"/>
          </p:cNvCxnSpPr>
          <p:nvPr/>
        </p:nvCxnSpPr>
        <p:spPr>
          <a:xfrm>
            <a:off x="4362259" y="2714348"/>
            <a:ext cx="1433877" cy="238579"/>
          </a:xfrm>
          <a:prstGeom prst="bentConnector3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3"/>
          </p:cNvCxnSpPr>
          <p:nvPr/>
        </p:nvCxnSpPr>
        <p:spPr>
          <a:xfrm flipV="1">
            <a:off x="4362259" y="2512135"/>
            <a:ext cx="1433877" cy="202213"/>
          </a:xfrm>
          <a:prstGeom prst="bentConnector3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17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When refactoring existing or writing new code, try to break down your business logic into pure functions and impure ‘shells’ handling the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Encapsulating side effects and handing them to the caller can help to turn your functions pure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9057926-7396-4AF7-8588-49D60EF2FB3C}" type="slidenum">
              <a:rPr lang="de-CH" smtClean="0"/>
              <a:t>21</a:t>
            </a:fld>
            <a:r>
              <a:rPr lang="de-CH" smtClean="0"/>
              <a:t> of 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34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http://de.slideshare.net/vkostyukov/purely-functional-data-structures-in-scala-26175521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62C5354-3301-4008-9718-733BDF0A9AF2}" type="slidenum">
              <a:rPr lang="de-CH" smtClean="0"/>
              <a:t>22</a:t>
            </a:fld>
            <a:r>
              <a:rPr lang="de-CH" smtClean="0"/>
              <a:t> of 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8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Advantages of </a:t>
            </a:r>
            <a:r>
              <a:rPr lang="en-GB" dirty="0"/>
              <a:t>i</a:t>
            </a:r>
            <a:r>
              <a:rPr lang="en-GB" dirty="0" smtClean="0"/>
              <a:t>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concurrent programming easier, safer and cleaner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Reduces need for defensive programming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Representation of value objects (without identity)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it easier to reason about your </a:t>
            </a:r>
            <a:r>
              <a:rPr lang="en-GB" dirty="0" smtClean="0"/>
              <a:t>code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Disadvantages of immutability: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Manipulation of complex objects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objects do not support destructive updates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Modifications result in an altered copy of the object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FBA0B16-37A7-4731-9C7D-AE1F7052D1B2}" type="slidenum">
              <a:rPr lang="de-CH" smtClean="0"/>
              <a:t>3</a:t>
            </a:fld>
            <a:r>
              <a:rPr lang="de-CH" smtClean="0"/>
              <a:t> of 22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Modifying simple immutable objects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BA356C-610C-4AC8-80DE-F88102326F91}" type="slidenum">
              <a:rPr lang="de-CH" smtClean="0"/>
              <a:t>4</a:t>
            </a:fld>
            <a:r>
              <a:rPr lang="de-CH" smtClean="0"/>
              <a:t> of 22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82758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8802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Address</a:t>
            </a:r>
          </a:p>
        </p:txBody>
      </p:sp>
      <p:cxnSp>
        <p:nvCxnSpPr>
          <p:cNvPr id="12" name="Straight Connector 11"/>
          <p:cNvCxnSpPr>
            <a:stCxn id="9" idx="3"/>
            <a:endCxn id="10" idx="1"/>
          </p:cNvCxnSpPr>
          <p:nvPr/>
        </p:nvCxnSpPr>
        <p:spPr>
          <a:xfrm>
            <a:off x="2843808" y="2132856"/>
            <a:ext cx="1944216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String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String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7" name="TextBox 16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Doe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Wiesenstrasse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10a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Schlieren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7584" y="4365104"/>
            <a:ext cx="2160240" cy="1440160"/>
            <a:chOff x="827584" y="4365104"/>
            <a:chExt cx="2160240" cy="1440160"/>
          </a:xfrm>
        </p:grpSpPr>
        <p:sp>
          <p:nvSpPr>
            <p:cNvPr id="20" name="Rectangle 19"/>
            <p:cNvSpPr/>
            <p:nvPr/>
          </p:nvSpPr>
          <p:spPr>
            <a:xfrm>
              <a:off x="827584" y="4365104"/>
              <a:ext cx="2016224" cy="57606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Person’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99592" y="508518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Smith</a:t>
              </a:r>
            </a:p>
          </p:txBody>
        </p:sp>
      </p:grpSp>
      <p:cxnSp>
        <p:nvCxnSpPr>
          <p:cNvPr id="27" name="Elbow Connector 26"/>
          <p:cNvCxnSpPr>
            <a:stCxn id="20" idx="3"/>
            <a:endCxn id="10" idx="2"/>
          </p:cNvCxnSpPr>
          <p:nvPr/>
        </p:nvCxnSpPr>
        <p:spPr>
          <a:xfrm flipV="1">
            <a:off x="2843808" y="2420888"/>
            <a:ext cx="2952328" cy="2232248"/>
          </a:xfrm>
          <a:prstGeom prst="bentConnector2">
            <a:avLst/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835696" y="3054447"/>
            <a:ext cx="2520280" cy="1267675"/>
            <a:chOff x="1835696" y="3054447"/>
            <a:chExt cx="2520280" cy="126767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35696" y="3054447"/>
              <a:ext cx="0" cy="1094633"/>
            </a:xfrm>
            <a:prstGeom prst="straightConnector1">
              <a:avLst/>
            </a:prstGeom>
            <a:ln w="41275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835696" y="3429000"/>
              <a:ext cx="2520280" cy="89312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Person.copy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 “Smith”</a:t>
              </a:r>
            </a:p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4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Scala’s collections come in two (three) flavours: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scala.collection.immutable.Map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strike="sngStrike" dirty="0" err="1" smtClean="0"/>
              <a:t>scala.collection.jcl.Map</a:t>
            </a:r>
            <a:endParaRPr lang="en-GB" strike="sngStrike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scala.collection.mutable.Map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collections do not support destructive </a:t>
            </a:r>
            <a:r>
              <a:rPr lang="en-GB" dirty="0" smtClean="0"/>
              <a:t>updates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Efficient operations on collections </a:t>
            </a:r>
            <a:r>
              <a:rPr lang="en-GB" dirty="0" smtClean="0"/>
              <a:t>possible by </a:t>
            </a:r>
            <a:r>
              <a:rPr lang="en-GB" dirty="0"/>
              <a:t>using structural sharing</a:t>
            </a:r>
          </a:p>
          <a:p>
            <a:endParaRPr lang="en-GB" dirty="0" smtClean="0"/>
          </a:p>
          <a:p>
            <a:pPr lvl="1" indent="0">
              <a:buNone/>
            </a:pPr>
            <a:endParaRPr lang="en-GB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Operating on immutable collections in Scala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69DA5E0-BF4B-445F-ADFF-E6B60A19364A}" type="slidenum">
              <a:rPr lang="de-CH" smtClean="0"/>
              <a:t>5</a:t>
            </a:fld>
            <a:r>
              <a:rPr lang="de-CH" smtClean="0"/>
              <a:t> of 22</a:t>
            </a:r>
            <a:endParaRPr lang="de-CH" dirty="0"/>
          </a:p>
        </p:txBody>
      </p:sp>
      <p:sp>
        <p:nvSpPr>
          <p:cNvPr id="8" name="Oval 7"/>
          <p:cNvSpPr/>
          <p:nvPr/>
        </p:nvSpPr>
        <p:spPr>
          <a:xfrm>
            <a:off x="305983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7991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9999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14" name="Straight Arrow Connector 13"/>
          <p:cNvCxnSpPr>
            <a:stCxn id="8" idx="6"/>
          </p:cNvCxnSpPr>
          <p:nvPr/>
        </p:nvCxnSpPr>
        <p:spPr>
          <a:xfrm>
            <a:off x="3491880" y="5229200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6"/>
          </p:cNvCxnSpPr>
          <p:nvPr/>
        </p:nvCxnSpPr>
        <p:spPr>
          <a:xfrm>
            <a:off x="4211960" y="5229200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771800" y="5658851"/>
            <a:ext cx="943396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Head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79912" y="5661248"/>
            <a:ext cx="2095524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Tail</a:t>
            </a:r>
          </a:p>
        </p:txBody>
      </p:sp>
      <p:cxnSp>
        <p:nvCxnSpPr>
          <p:cNvPr id="18" name="Straight Connector 17"/>
          <p:cNvCxnSpPr>
            <a:stCxn id="8" idx="4"/>
          </p:cNvCxnSpPr>
          <p:nvPr/>
        </p:nvCxnSpPr>
        <p:spPr>
          <a:xfrm>
            <a:off x="3275856" y="5445224"/>
            <a:ext cx="0" cy="213627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22007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4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932040" y="5229200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Prepending</a:t>
            </a:r>
            <a:r>
              <a:rPr lang="en-GB" dirty="0" smtClean="0"/>
              <a:t>: Time &amp; Space O(1)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a = List(1,2,3,4)</a:t>
            </a:r>
          </a:p>
          <a:p>
            <a:endParaRPr lang="en-GB" dirty="0"/>
          </a:p>
          <a:p>
            <a:r>
              <a:rPr lang="en-GB" dirty="0" smtClean="0"/>
              <a:t>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collections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82717C-DB95-42E3-998F-A0C1D7CB311C}" type="slidenum">
              <a:rPr lang="de-CH" smtClean="0"/>
              <a:t>6</a:t>
            </a:fld>
            <a:r>
              <a:rPr lang="de-CH" smtClean="0"/>
              <a:t> of 22</a:t>
            </a:r>
            <a:endParaRPr dirty="0"/>
          </a:p>
        </p:txBody>
      </p:sp>
      <p:sp>
        <p:nvSpPr>
          <p:cNvPr id="16" name="Oval 15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7524328" y="2708920"/>
            <a:ext cx="432048" cy="4320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4</a:t>
            </a:r>
          </a:p>
        </p:txBody>
      </p:sp>
      <p:cxnSp>
        <p:nvCxnSpPr>
          <p:cNvPr id="20" name="Straight Arrow Connector 19"/>
          <p:cNvCxnSpPr>
            <a:stCxn id="16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2"/>
          </p:cNvCxnSpPr>
          <p:nvPr/>
        </p:nvCxnSpPr>
        <p:spPr>
          <a:xfrm>
            <a:off x="7236296" y="2924944"/>
            <a:ext cx="28803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403648" y="2924944"/>
            <a:ext cx="7293860" cy="1568450"/>
            <a:chOff x="1403648" y="2924944"/>
            <a:chExt cx="7293860" cy="1568450"/>
          </a:xfrm>
        </p:grpSpPr>
        <p:sp>
          <p:nvSpPr>
            <p:cNvPr id="24" name="Oval 23"/>
            <p:cNvSpPr/>
            <p:nvPr/>
          </p:nvSpPr>
          <p:spPr>
            <a:xfrm>
              <a:off x="5364088" y="3645024"/>
              <a:ext cx="432048" cy="43204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0</a:t>
              </a:r>
            </a:p>
          </p:txBody>
        </p:sp>
        <p:cxnSp>
          <p:nvCxnSpPr>
            <p:cNvPr id="35" name="Curved Connector 34"/>
            <p:cNvCxnSpPr>
              <a:stCxn id="24" idx="2"/>
              <a:endCxn id="16" idx="2"/>
            </p:cNvCxnSpPr>
            <p:nvPr/>
          </p:nvCxnSpPr>
          <p:spPr>
            <a:xfrm rot="10800000">
              <a:off x="5364088" y="2924944"/>
              <a:ext cx="12700" cy="936104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00B0F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7308304" y="3773314"/>
              <a:ext cx="1389204" cy="720080"/>
            </a:xfrm>
            <a:prstGeom prst="roundRect">
              <a:avLst>
                <a:gd name="adj" fmla="val 12091"/>
              </a:avLst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solidFill>
                    <a:schemeClr val="tx1"/>
                  </a:solidFill>
                  <a:latin typeface="AA Zuehlke" pitchFamily="2" charset="0"/>
                </a:rPr>
                <a:t>Structural Sharing</a:t>
              </a:r>
            </a:p>
          </p:txBody>
        </p:sp>
        <p:cxnSp>
          <p:nvCxnSpPr>
            <p:cNvPr id="9" name="Straight Connector 8"/>
            <p:cNvCxnSpPr>
              <a:endCxn id="39" idx="1"/>
            </p:cNvCxnSpPr>
            <p:nvPr/>
          </p:nvCxnSpPr>
          <p:spPr>
            <a:xfrm>
              <a:off x="6084168" y="3861048"/>
              <a:ext cx="1224136" cy="272306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03648" y="3643111"/>
              <a:ext cx="1944216" cy="48833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GB" sz="2400" dirty="0" err="1"/>
                <a:t>val</a:t>
              </a:r>
              <a:r>
                <a:rPr lang="en-GB" sz="2400" dirty="0"/>
                <a:t> b = 0 :: a</a:t>
              </a:r>
              <a:endParaRPr lang="en-GB" sz="2200" dirty="0" smtClean="0">
                <a:latin typeface="AA Zuehlke" pitchFamily="2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648" y="2924944"/>
            <a:ext cx="5904656" cy="2221467"/>
            <a:chOff x="1403648" y="2924944"/>
            <a:chExt cx="5904656" cy="2221467"/>
          </a:xfrm>
        </p:grpSpPr>
        <p:sp>
          <p:nvSpPr>
            <p:cNvPr id="31" name="Oval 30"/>
            <p:cNvSpPr/>
            <p:nvPr/>
          </p:nvSpPr>
          <p:spPr>
            <a:xfrm>
              <a:off x="5364088" y="4653136"/>
              <a:ext cx="432048" cy="432048"/>
            </a:xfrm>
            <a:prstGeom prst="ellips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2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6084168" y="4653136"/>
              <a:ext cx="432048" cy="432048"/>
            </a:xfrm>
            <a:prstGeom prst="ellips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3</a:t>
              </a:r>
            </a:p>
          </p:txBody>
        </p:sp>
        <p:cxnSp>
          <p:nvCxnSpPr>
            <p:cNvPr id="33" name="Straight Arrow Connector 32"/>
            <p:cNvCxnSpPr>
              <a:stCxn id="31" idx="6"/>
            </p:cNvCxnSpPr>
            <p:nvPr/>
          </p:nvCxnSpPr>
          <p:spPr>
            <a:xfrm>
              <a:off x="5796136" y="4869160"/>
              <a:ext cx="288032" cy="0"/>
            </a:xfrm>
            <a:prstGeom prst="straightConnector1">
              <a:avLst/>
            </a:prstGeom>
            <a:ln w="254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32" idx="6"/>
              <a:endCxn id="17" idx="2"/>
            </p:cNvCxnSpPr>
            <p:nvPr/>
          </p:nvCxnSpPr>
          <p:spPr>
            <a:xfrm flipH="1" flipV="1">
              <a:off x="6084168" y="2924944"/>
              <a:ext cx="432048" cy="1944216"/>
            </a:xfrm>
            <a:prstGeom prst="curvedConnector5">
              <a:avLst>
                <a:gd name="adj1" fmla="val -52911"/>
                <a:gd name="adj2" fmla="val 50000"/>
                <a:gd name="adj3" fmla="val 152911"/>
              </a:avLst>
            </a:prstGeom>
            <a:ln w="25400">
              <a:solidFill>
                <a:schemeClr val="accent3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9" idx="1"/>
            </p:cNvCxnSpPr>
            <p:nvPr/>
          </p:nvCxnSpPr>
          <p:spPr>
            <a:xfrm flipH="1">
              <a:off x="6867520" y="4133354"/>
              <a:ext cx="440784" cy="231750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03648" y="4653136"/>
              <a:ext cx="2880320" cy="4932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2400" dirty="0" err="1"/>
                <a:t>val</a:t>
              </a:r>
              <a:r>
                <a:rPr lang="en-GB" sz="2400" dirty="0"/>
                <a:t> c = 2 :: 3 :: </a:t>
              </a:r>
              <a:r>
                <a:rPr lang="en-GB" sz="2400" dirty="0" err="1" smtClean="0"/>
                <a:t>a.tail</a:t>
              </a:r>
              <a:r>
                <a:rPr lang="en-GB" sz="2400" dirty="0" smtClean="0"/>
                <a:t>()</a:t>
              </a:r>
              <a:endParaRPr lang="en-GB" sz="2200" dirty="0" smtClean="0">
                <a:latin typeface="AA Zuehlk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286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Appending</a:t>
            </a:r>
            <a:r>
              <a:rPr lang="en-GB" dirty="0" smtClean="0"/>
              <a:t>: </a:t>
            </a:r>
            <a:r>
              <a:rPr lang="en-GB" dirty="0"/>
              <a:t>Time &amp; Space </a:t>
            </a:r>
            <a:r>
              <a:rPr lang="en-GB" dirty="0" smtClean="0"/>
              <a:t>O(n)</a:t>
            </a:r>
            <a:r>
              <a:rPr lang="en-GB" dirty="0"/>
              <a:t>	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a = List(1,2,3)</a:t>
            </a:r>
          </a:p>
          <a:p>
            <a:endParaRPr lang="en-GB" dirty="0"/>
          </a:p>
          <a:p>
            <a:r>
              <a:rPr lang="en-GB" dirty="0" smtClean="0"/>
              <a:t>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collections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20" name="Straight Arrow Connector 19"/>
          <p:cNvCxnSpPr>
            <a:stCxn id="16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2DBE96C-0ABB-4CE4-8258-BF1043E11DF8}" type="slidenum">
              <a:rPr lang="de-CH" smtClean="0"/>
              <a:t>7</a:t>
            </a:fld>
            <a:r>
              <a:rPr lang="de-CH" smtClean="0"/>
              <a:t> of 22</a:t>
            </a:r>
            <a:endParaRPr dirty="0"/>
          </a:p>
        </p:txBody>
      </p:sp>
      <p:grpSp>
        <p:nvGrpSpPr>
          <p:cNvPr id="9" name="Group 8"/>
          <p:cNvGrpSpPr/>
          <p:nvPr/>
        </p:nvGrpSpPr>
        <p:grpSpPr>
          <a:xfrm>
            <a:off x="1403648" y="3717032"/>
            <a:ext cx="5832648" cy="504056"/>
            <a:chOff x="1403648" y="3717032"/>
            <a:chExt cx="5832648" cy="504056"/>
          </a:xfrm>
        </p:grpSpPr>
        <p:sp>
          <p:nvSpPr>
            <p:cNvPr id="24" name="Oval 23"/>
            <p:cNvSpPr/>
            <p:nvPr/>
          </p:nvSpPr>
          <p:spPr>
            <a:xfrm>
              <a:off x="6804248" y="3717032"/>
              <a:ext cx="432048" cy="43204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>
                  <a:latin typeface="AA Zuehlke" pitchFamily="2" charset="0"/>
                </a:rPr>
                <a:t>4</a:t>
              </a:r>
              <a:endParaRPr lang="en-GB" sz="2200" dirty="0" smtClean="0">
                <a:latin typeface="AA Zuehlke" pitchFamily="2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717032"/>
              <a:ext cx="432048" cy="432048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>
                  <a:latin typeface="AA Zuehlke" pitchFamily="2" charset="0"/>
                </a:rPr>
                <a:t>1</a:t>
              </a:r>
              <a:endParaRPr lang="en-GB" sz="2200" dirty="0" smtClean="0">
                <a:latin typeface="AA Zuehlke" pitchFamily="2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364088" y="3717032"/>
              <a:ext cx="432048" cy="432048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2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6084168" y="3717032"/>
              <a:ext cx="432048" cy="432048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3</a:t>
              </a:r>
            </a:p>
          </p:txBody>
        </p:sp>
        <p:cxnSp>
          <p:nvCxnSpPr>
            <p:cNvPr id="29" name="Straight Arrow Connector 28"/>
            <p:cNvCxnSpPr>
              <a:stCxn id="25" idx="6"/>
            </p:cNvCxnSpPr>
            <p:nvPr/>
          </p:nvCxnSpPr>
          <p:spPr>
            <a:xfrm>
              <a:off x="5076056" y="3933056"/>
              <a:ext cx="288032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6"/>
            </p:cNvCxnSpPr>
            <p:nvPr/>
          </p:nvCxnSpPr>
          <p:spPr>
            <a:xfrm>
              <a:off x="5796136" y="3933056"/>
              <a:ext cx="288032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7" idx="6"/>
              <a:endCxn id="24" idx="2"/>
            </p:cNvCxnSpPr>
            <p:nvPr/>
          </p:nvCxnSpPr>
          <p:spPr>
            <a:xfrm>
              <a:off x="6516216" y="3933056"/>
              <a:ext cx="288032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403648" y="3717032"/>
              <a:ext cx="1800200" cy="50405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2400" dirty="0" err="1"/>
                <a:t>val</a:t>
              </a:r>
              <a:r>
                <a:rPr lang="en-GB" sz="2400" dirty="0"/>
                <a:t> b = a :+ 4</a:t>
              </a:r>
              <a:endParaRPr lang="en-GB" sz="2200" dirty="0" smtClean="0">
                <a:latin typeface="AA Zuehlk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568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 nested immutable objects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FA569F0-D262-4946-B212-73CEEC8A7004}" type="slidenum">
              <a:rPr lang="de-CH" smtClean="0"/>
              <a:t>8</a:t>
            </a:fld>
            <a:r>
              <a:rPr lang="de-CH" smtClean="0"/>
              <a:t> of 22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2339752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920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Contact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64088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Address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91880" y="2420888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1"/>
          </p:cNvCxnSpPr>
          <p:nvPr/>
        </p:nvCxnSpPr>
        <p:spPr>
          <a:xfrm>
            <a:off x="5004048" y="2420888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54474" y="2777174"/>
            <a:ext cx="1737805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street: String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92" y="3645024"/>
            <a:ext cx="7200800" cy="24482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street </a:t>
            </a:r>
            <a:r>
              <a:rPr lang="en-GB" sz="2200" dirty="0" smtClean="0">
                <a:latin typeface="AA Zuehlke" pitchFamily="2" charset="0"/>
              </a:rPr>
              <a:t>with mutable state:</a:t>
            </a:r>
          </a:p>
          <a:p>
            <a:endParaRPr lang="en-GB" sz="2200" dirty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person.contact.address.street</a:t>
            </a:r>
            <a:r>
              <a:rPr lang="en-GB" sz="2200" dirty="0" smtClean="0">
                <a:latin typeface="AA Zuehlke" pitchFamily="2" charset="0"/>
              </a:rPr>
              <a:t> = “</a:t>
            </a:r>
            <a:r>
              <a:rPr lang="en-GB" sz="2200" dirty="0" err="1" smtClean="0">
                <a:latin typeface="AA Zuehlke" pitchFamily="2" charset="0"/>
              </a:rPr>
              <a:t>Wiesenstrasse</a:t>
            </a:r>
            <a:r>
              <a:rPr lang="en-GB" sz="2200" dirty="0" smtClean="0">
                <a:latin typeface="AA Zuehlke" pitchFamily="2" charset="0"/>
              </a:rPr>
              <a:t>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9592" y="3645024"/>
            <a:ext cx="7200800" cy="2808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street </a:t>
            </a:r>
            <a:r>
              <a:rPr lang="en-GB" sz="2200" dirty="0" smtClean="0">
                <a:latin typeface="AA Zuehlke" pitchFamily="2" charset="0"/>
              </a:rPr>
              <a:t>with immutable state:</a:t>
            </a:r>
          </a:p>
          <a:p>
            <a:endParaRPr lang="en-GB" sz="2200" dirty="0" smtClean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person.copy</a:t>
            </a:r>
            <a:r>
              <a:rPr lang="en-GB" sz="2200" dirty="0" smtClean="0">
                <a:latin typeface="AA Zuehlke" pitchFamily="2" charset="0"/>
              </a:rPr>
              <a:t>(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contact = </a:t>
            </a:r>
            <a:r>
              <a:rPr lang="en-GB" sz="2200" dirty="0" err="1" smtClean="0">
                <a:latin typeface="AA Zuehlke" pitchFamily="2" charset="0"/>
              </a:rPr>
              <a:t>person.contact.copy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 smtClean="0">
                <a:latin typeface="AA Zuehlke" pitchFamily="2" charset="0"/>
              </a:rPr>
              <a:t>    address = </a:t>
            </a:r>
            <a:r>
              <a:rPr lang="en-GB" sz="2200" dirty="0" err="1" smtClean="0">
                <a:latin typeface="AA Zuehlke" pitchFamily="2" charset="0"/>
              </a:rPr>
              <a:t>person.contact.address.copy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    street = “</a:t>
            </a:r>
            <a:r>
              <a:rPr lang="en-GB" sz="2200" dirty="0" err="1" smtClean="0">
                <a:latin typeface="AA Zuehlke" pitchFamily="2" charset="0"/>
              </a:rPr>
              <a:t>Wiesenstrasse</a:t>
            </a:r>
            <a:r>
              <a:rPr lang="en-GB" sz="2200" dirty="0" smtClean="0">
                <a:latin typeface="AA Zuehlke" pitchFamily="2" charset="0"/>
              </a:rPr>
              <a:t>”</a:t>
            </a:r>
          </a:p>
          <a:p>
            <a:r>
              <a:rPr lang="en-GB" sz="2200" dirty="0" smtClean="0">
                <a:latin typeface="AA Zuehlke" pitchFamily="2" charset="0"/>
              </a:rPr>
              <a:t>)))</a:t>
            </a:r>
            <a:endParaRPr lang="en-GB" sz="2200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 November 2014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Rezepte aus der funktionalen Programmierung | </a:t>
            </a:r>
            <a:r>
              <a:rPr lang="de-CH" dirty="0" err="1" smtClean="0"/>
              <a:t>ico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0D4C96C-0792-4F3B-92F8-2D1B37E74DE3}" type="slidenum">
              <a:rPr lang="de-CH" smtClean="0"/>
              <a:t>9</a:t>
            </a:fld>
            <a:r>
              <a:rPr lang="de-CH" smtClean="0"/>
              <a:t> of 22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76342" y="4361082"/>
            <a:ext cx="7984368" cy="1559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6342" y="1857089"/>
            <a:ext cx="7984368" cy="427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6342" y="2650146"/>
            <a:ext cx="7984368" cy="1559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42" y="1484784"/>
            <a:ext cx="7984368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b="1" dirty="0" err="1"/>
              <a:t>Lenses</a:t>
            </a:r>
            <a:r>
              <a:rPr lang="de-CH" b="1" dirty="0"/>
              <a:t> </a:t>
            </a:r>
            <a:r>
              <a:rPr lang="de-CH" b="1" dirty="0" err="1"/>
              <a:t>to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rescue</a:t>
            </a:r>
            <a:r>
              <a:rPr lang="de-CH" b="1" dirty="0"/>
              <a:t>!</a:t>
            </a:r>
          </a:p>
          <a:p>
            <a:pPr marL="177800">
              <a:spcBef>
                <a:spcPts val="1200"/>
              </a:spcBef>
            </a:pPr>
            <a:r>
              <a:rPr lang="de-CH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de-CH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CH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Lens[O,V](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: O =&gt; V,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: (O,V) =&gt; O)</a:t>
            </a:r>
          </a:p>
          <a:p>
            <a:pPr marL="177800">
              <a:spcBef>
                <a:spcPts val="1200"/>
              </a:spcBef>
            </a:pPr>
            <a:endParaRPr lang="de-CH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streetLens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 Lens[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Address,String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address.street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street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address.copy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street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street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1200"/>
              </a:spcBef>
            </a:pPr>
            <a:endParaRPr lang="de-CH" sz="400" dirty="0"/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addressLens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 Lens[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Contact,Address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contact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contact.address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contact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contact.copy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19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2057"/>
  <p:tag name="AUTHOR" val="Hendrik Schöneberg"/>
  <p:tag name="BRAND" val="0"/>
  <p:tag name="PAGEOFPAGE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1102</Words>
  <Application>Microsoft Office PowerPoint</Application>
  <PresentationFormat>On-screen Show (4:3)</PresentationFormat>
  <Paragraphs>272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AA Zuehlke</vt:lpstr>
      <vt:lpstr>Consolas</vt:lpstr>
      <vt:lpstr>Arial</vt:lpstr>
      <vt:lpstr>Zuehlke</vt:lpstr>
      <vt:lpstr>Functional Design Patterns for OO Practicioners</vt:lpstr>
      <vt:lpstr>Immutability</vt:lpstr>
      <vt:lpstr>Immutability</vt:lpstr>
      <vt:lpstr>Immutability</vt:lpstr>
      <vt:lpstr>Immutability</vt:lpstr>
      <vt:lpstr>Immutability</vt:lpstr>
      <vt:lpstr>Immutability</vt:lpstr>
      <vt:lpstr>Immutability</vt:lpstr>
      <vt:lpstr>Lenses</vt:lpstr>
      <vt:lpstr>Lenses</vt:lpstr>
      <vt:lpstr>Lenses</vt:lpstr>
      <vt:lpstr>Lenses</vt:lpstr>
      <vt:lpstr>Immutability</vt:lpstr>
      <vt:lpstr>Pure Functions</vt:lpstr>
      <vt:lpstr>Pure Functions</vt:lpstr>
      <vt:lpstr>Pure Functions</vt:lpstr>
      <vt:lpstr>Pure Functions</vt:lpstr>
      <vt:lpstr>Pure Functions</vt:lpstr>
      <vt:lpstr>Pure Functions</vt:lpstr>
      <vt:lpstr>Pure Functions</vt:lpstr>
      <vt:lpstr>Pure Functions</vt:lpstr>
      <vt:lpstr>Sources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Design Patterns for OO Practicioners</dc:title>
  <dc:creator>hesc</dc:creator>
  <cp:lastModifiedBy>Schoeneberg, Hendrik</cp:lastModifiedBy>
  <cp:revision>75</cp:revision>
  <dcterms:created xsi:type="dcterms:W3CDTF">2015-09-14T07:11:41Z</dcterms:created>
  <dcterms:modified xsi:type="dcterms:W3CDTF">2015-09-21T19:28:47Z</dcterms:modified>
</cp:coreProperties>
</file>