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  <p:sldId id="257" r:id="rId12"/>
    <p:sldId id="264" r:id="rId13"/>
    <p:sldId id="258" r:id="rId14"/>
    <p:sldId id="259" r:id="rId15"/>
    <p:sldId id="263" r:id="rId16"/>
    <p:sldId id="260" r:id="rId17"/>
    <p:sldId id="261" r:id="rId18"/>
    <p:sldId id="262" r:id="rId19"/>
    <p:sldId id="275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AA Zuehlke" panose="02000503060000020004" pitchFamily="2" charset="0"/>
      <p:regular r:id="rId24"/>
      <p:italic r:id="rId25"/>
    </p:embeddedFont>
  </p:embeddedFontLst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CFCBBF33-45F9-4667-BAFC-38A30C32EE9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5825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 Scala in 30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Syntax used in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OO: Like implementing a template method or passing a callback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this inevitably lead to a mess? Welcome to callback hell!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Avoid it by using well-known patterns: generic h-o functions which do useful stuff with a lot of types.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 smtClean="0"/>
              <a:t>pure (side-effect free)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What? Why?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2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map </a:t>
            </a:r>
            <a:r>
              <a:rPr lang="en-US" baseline="30000" dirty="0" smtClean="0">
                <a:solidFill>
                  <a:srgbClr val="FF0000"/>
                </a:solidFill>
              </a:rPr>
              <a:t>Scala</a:t>
            </a:r>
            <a:r>
              <a:rPr lang="en-US" baseline="30000" dirty="0" smtClean="0"/>
              <a:t>, 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baseline="30000" dirty="0" smtClean="0"/>
              <a:t>, 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Haskell</a:t>
            </a:r>
            <a:r>
              <a:rPr lang="en-US" dirty="0" smtClean="0"/>
              <a:t>/collect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r>
              <a:rPr lang="en-US" dirty="0" smtClean="0"/>
              <a:t>: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List(1,2,3).map(x =&gt; f(x)) == List(f(1), f(2), f(3))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fold</a:t>
            </a:r>
            <a:r>
              <a:rPr lang="en-US" baseline="30000" dirty="0" err="1"/>
              <a:t>Scala</a:t>
            </a:r>
            <a:r>
              <a:rPr lang="en-US" baseline="30000" dirty="0"/>
              <a:t>, </a:t>
            </a:r>
            <a:r>
              <a:rPr lang="en-US" baseline="30000" dirty="0" smtClean="0"/>
              <a:t>Java</a:t>
            </a:r>
            <a:r>
              <a:rPr lang="en-US" baseline="30000" dirty="0"/>
              <a:t>, </a:t>
            </a:r>
            <a:r>
              <a:rPr lang="en-US" baseline="30000" dirty="0" smtClean="0"/>
              <a:t>Haskell</a:t>
            </a:r>
            <a:r>
              <a:rPr lang="en-US" dirty="0" smtClean="0"/>
              <a:t>/</a:t>
            </a:r>
            <a:r>
              <a:rPr lang="en-US" dirty="0" err="1" smtClean="0"/>
              <a:t>reduce</a:t>
            </a:r>
            <a:r>
              <a:rPr lang="en-US" baseline="30000" dirty="0" err="1" smtClean="0"/>
              <a:t>Groovy</a:t>
            </a:r>
            <a:endParaRPr lang="en-US" dirty="0" smtClean="0"/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List(1,2,3).fold(zero, (</a:t>
            </a:r>
            <a:r>
              <a:rPr lang="en-US" dirty="0" err="1" smtClean="0"/>
              <a:t>acc</a:t>
            </a:r>
            <a:r>
              <a:rPr lang="en-US" dirty="0" smtClean="0"/>
              <a:t>, x) =&gt; f(</a:t>
            </a:r>
            <a:r>
              <a:rPr lang="en-US" dirty="0" err="1" smtClean="0"/>
              <a:t>acc</a:t>
            </a:r>
            <a:r>
              <a:rPr lang="en-US" dirty="0" smtClean="0"/>
              <a:t>, x)) == f(f(f(zero,1), 2),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filter/</a:t>
            </a:r>
            <a:r>
              <a:rPr lang="en-US" dirty="0" err="1" smtClean="0"/>
              <a:t>findAll</a:t>
            </a:r>
            <a:endParaRPr lang="en-US" dirty="0" smtClean="0"/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List(1,2,3).filter(x =&gt; x &gt; 1) == List(2,3)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</a:t>
            </a:r>
            <a:r>
              <a:rPr lang="en-US" dirty="0" err="1" smtClean="0"/>
              <a:t>latMap</a:t>
            </a:r>
            <a:r>
              <a:rPr lang="en-US" dirty="0" smtClean="0"/>
              <a:t>/</a:t>
            </a:r>
            <a:r>
              <a:rPr lang="en-US" dirty="0" err="1" smtClean="0"/>
              <a:t>collectMany</a:t>
            </a:r>
            <a:endParaRPr lang="en-US" dirty="0" smtClean="0"/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List(10,20,30).</a:t>
            </a:r>
            <a:r>
              <a:rPr lang="en-US" dirty="0" err="1" smtClean="0"/>
              <a:t>flatMap</a:t>
            </a:r>
            <a:r>
              <a:rPr lang="en-US" dirty="0" smtClean="0"/>
              <a:t>(x =&gt; List(x+1,x+2)) == List(11,12,21,22,31,32)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Shopping Cart Total</a:t>
            </a:r>
          </a:p>
          <a:p>
            <a:pPr lvl="1"/>
            <a:r>
              <a:rPr lang="en-US" dirty="0" smtClean="0"/>
              <a:t>Load cart items</a:t>
            </a:r>
          </a:p>
          <a:p>
            <a:pPr lvl="1"/>
            <a:r>
              <a:rPr lang="en-US" dirty="0" smtClean="0"/>
              <a:t>Get prices of each item (map)</a:t>
            </a:r>
          </a:p>
          <a:p>
            <a:pPr lvl="1"/>
            <a:r>
              <a:rPr lang="en-US" dirty="0" smtClean="0"/>
              <a:t>Compute the sum (fold/reduce)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Load items similar to shopping cart items</a:t>
            </a:r>
          </a:p>
          <a:p>
            <a:pPr lvl="1"/>
            <a:r>
              <a:rPr lang="en-US" dirty="0" smtClean="0"/>
              <a:t>Remove items with lower rating (filter)</a:t>
            </a:r>
          </a:p>
          <a:p>
            <a:pPr lvl="1"/>
            <a:r>
              <a:rPr lang="en-US" dirty="0" smtClean="0"/>
              <a:t>Combine results (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2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Wrap another type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some functionality related to the wrapped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</a:t>
            </a:r>
            <a:r>
              <a:rPr lang="en-US" dirty="0" smtClean="0"/>
              <a:t>[T]: combines multiple values of the wrapped type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Option[T]: represents a collection of 0 or 1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Future</a:t>
            </a:r>
            <a:r>
              <a:rPr lang="en-US" dirty="0" smtClean="0"/>
              <a:t>[T]: provides asynchronous computation of a 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Container Types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5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map and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them with </a:t>
            </a:r>
            <a:r>
              <a:rPr lang="en-US" dirty="0" smtClean="0"/>
              <a:t>Container Types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0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user from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</a:t>
            </a:r>
            <a:r>
              <a:rPr lang="en-US" dirty="0" err="1" smtClean="0"/>
              <a:t>loadUser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): Try[User] = {…}</a:t>
            </a:r>
          </a:p>
          <a:p>
            <a:endParaRPr lang="en-US" dirty="0" smtClean="0"/>
          </a:p>
          <a:p>
            <a:r>
              <a:rPr lang="en-US" dirty="0" err="1" smtClean="0"/>
              <a:t>loadUser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&gt; res0: Try[User] = Success(User(1000))</a:t>
            </a:r>
          </a:p>
          <a:p>
            <a:endParaRPr lang="en-US" dirty="0" smtClean="0"/>
          </a:p>
          <a:p>
            <a:r>
              <a:rPr lang="en-US" dirty="0" err="1" smtClean="0"/>
              <a:t>loadUser</a:t>
            </a:r>
            <a:r>
              <a:rPr lang="en-US" dirty="0" smtClean="0"/>
              <a:t>(1001)</a:t>
            </a:r>
          </a:p>
          <a:p>
            <a:r>
              <a:rPr lang="en-US" dirty="0" smtClean="0"/>
              <a:t>&gt; res1: Try[User] = Failure(Exception(«user not found»))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9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Represents the evaluation of a value, which may fail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instead of throwing exceptions</a:t>
            </a:r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loadUser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): Try[User]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&gt; res0: Try[User] = Success(User(1000))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(1001)</a:t>
            </a:r>
          </a:p>
          <a:p>
            <a:r>
              <a:rPr lang="en-US" dirty="0" smtClean="0"/>
              <a:t>&gt; res1: Try[User] = Failure(Exception(«user not found»))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0 or 1 value</a:t>
            </a:r>
          </a:p>
          <a:p>
            <a:r>
              <a:rPr lang="en-US" dirty="0" smtClean="0"/>
              <a:t>Used instead of null</a:t>
            </a:r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loadUser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): Option[User]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&gt; res0: Option[User] = Some(User(1000))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(1001)</a:t>
            </a:r>
          </a:p>
          <a:p>
            <a:r>
              <a:rPr lang="en-US" dirty="0" smtClean="0"/>
              <a:t>&gt; res1: Option[User] = None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7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avoid side effects, how to write pure code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basic set of higher-order functions is enough to build most of what you need. Everything else is built by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everything we showed is possible in Java/other OO languages. Sometimes it’s possible to emulate it, sometimes there are libraries that do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We’ve</a:t>
            </a:r>
            <a:r>
              <a:rPr lang="de-CH" dirty="0" smtClean="0"/>
              <a:t> </a:t>
            </a:r>
            <a:r>
              <a:rPr lang="de-CH" dirty="0" err="1" smtClean="0"/>
              <a:t>been</a:t>
            </a:r>
            <a:r>
              <a:rPr lang="de-CH" dirty="0" smtClean="0"/>
              <a:t> </a:t>
            </a:r>
            <a:r>
              <a:rPr lang="de-CH" dirty="0" err="1" smtClean="0"/>
              <a:t>thinking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(</a:t>
            </a:r>
            <a:r>
              <a:rPr lang="de-CH" dirty="0" err="1" smtClean="0"/>
              <a:t>object-oriented</a:t>
            </a:r>
            <a:r>
              <a:rPr lang="de-CH" dirty="0" smtClean="0"/>
              <a:t>) </a:t>
            </a:r>
            <a:r>
              <a:rPr lang="de-CH" dirty="0" err="1" smtClean="0"/>
              <a:t>code</a:t>
            </a:r>
            <a:r>
              <a:rPr lang="de-CH" dirty="0"/>
              <a:t>?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(</a:t>
            </a:r>
            <a:r>
              <a:rPr lang="de-CH" dirty="0" err="1" smtClean="0"/>
              <a:t>object-oriented</a:t>
            </a:r>
            <a:r>
              <a:rPr lang="de-CH" dirty="0" smtClean="0"/>
              <a:t>) </a:t>
            </a:r>
            <a:r>
              <a:rPr lang="de-CH" dirty="0" err="1" smtClean="0"/>
              <a:t>brains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a </a:t>
            </a:r>
            <a:r>
              <a:rPr lang="de-CH" dirty="0" err="1" smtClean="0"/>
              <a:t>grasp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?</a:t>
            </a:r>
          </a:p>
          <a:p>
            <a:endParaRPr lang="de-CH" dirty="0" smtClean="0"/>
          </a:p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believe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care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.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(a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)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future</a:t>
            </a:r>
            <a:r>
              <a:rPr lang="de-CH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complementary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Identifying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successfully</a:t>
            </a:r>
            <a:r>
              <a:rPr lang="de-CH" dirty="0" smtClean="0"/>
              <a:t> </a:t>
            </a:r>
            <a:r>
              <a:rPr lang="de-CH" dirty="0" err="1" smtClean="0"/>
              <a:t>applying</a:t>
            </a:r>
            <a:r>
              <a:rPr lang="de-CH" dirty="0" smtClean="0"/>
              <a:t> FP.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like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these</a:t>
            </a:r>
            <a:r>
              <a:rPr lang="de-CH" dirty="0" smtClean="0"/>
              <a:t> </a:t>
            </a:r>
            <a:r>
              <a:rPr lang="de-CH" dirty="0" err="1" smtClean="0"/>
              <a:t>topics</a:t>
            </a:r>
            <a:r>
              <a:rPr lang="de-CH" dirty="0" smtClean="0"/>
              <a:t>, but </a:t>
            </a:r>
            <a:r>
              <a:rPr lang="de-CH" dirty="0" err="1" smtClean="0"/>
              <a:t>there’s</a:t>
            </a:r>
            <a:r>
              <a:rPr lang="de-CH" dirty="0" smtClean="0"/>
              <a:t> not </a:t>
            </a:r>
            <a:r>
              <a:rPr lang="de-CH" dirty="0" err="1" smtClean="0"/>
              <a:t>enough</a:t>
            </a:r>
            <a:r>
              <a:rPr lang="de-CH" dirty="0" smtClean="0"/>
              <a:t> time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OO vs. FP: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Java vs. Scala vs. </a:t>
            </a:r>
            <a:r>
              <a:rPr lang="de-CH" dirty="0" err="1" smtClean="0"/>
              <a:t>Haskell</a:t>
            </a:r>
            <a:r>
              <a:rPr lang="de-CH" dirty="0" smtClean="0"/>
              <a:t> vs. …: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shorter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“pure” FP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maths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FP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First-class </a:t>
            </a:r>
            <a:r>
              <a:rPr lang="de-CH" b="1" dirty="0" err="1" smtClean="0"/>
              <a:t>and</a:t>
            </a:r>
            <a:r>
              <a:rPr lang="de-CH" b="1" dirty="0" smtClean="0"/>
              <a:t> </a:t>
            </a:r>
            <a:r>
              <a:rPr lang="de-CH" b="1" dirty="0" err="1" smtClean="0"/>
              <a:t>higher</a:t>
            </a:r>
            <a:r>
              <a:rPr lang="de-CH" b="1" dirty="0" smtClean="0"/>
              <a:t>-order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smtClean="0"/>
              <a:t>Pure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err="1" smtClean="0"/>
              <a:t>Immutability</a:t>
            </a:r>
            <a:endParaRPr lang="de-CH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err="1" smtClean="0"/>
              <a:t>Lazy</a:t>
            </a:r>
            <a:r>
              <a:rPr lang="de-CH" b="1" dirty="0" smtClean="0"/>
              <a:t> </a:t>
            </a:r>
            <a:r>
              <a:rPr lang="de-CH" b="1" dirty="0" err="1" smtClean="0"/>
              <a:t>evaluation</a:t>
            </a:r>
            <a:endParaRPr lang="de-CH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First-class </a:t>
            </a:r>
            <a:r>
              <a:rPr lang="de-CH" b="1" dirty="0" err="1" smtClean="0"/>
              <a:t>and</a:t>
            </a:r>
            <a:r>
              <a:rPr lang="de-CH" b="1" dirty="0" smtClean="0"/>
              <a:t> </a:t>
            </a:r>
            <a:r>
              <a:rPr lang="de-CH" b="1" dirty="0" err="1" smtClean="0"/>
              <a:t>higher</a:t>
            </a:r>
            <a:r>
              <a:rPr lang="de-CH" b="1" dirty="0" smtClean="0"/>
              <a:t>-order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r>
              <a:rPr lang="de-CH" dirty="0" smtClean="0"/>
              <a:t>, </a:t>
            </a:r>
            <a:r>
              <a:rPr lang="de-CH" dirty="0" err="1" smtClean="0"/>
              <a:t>too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en-US" dirty="0"/>
              <a:t>Passing functions as arguments to other functions</a:t>
            </a:r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Examples</a:t>
            </a:r>
            <a:r>
              <a:rPr lang="de-CH" dirty="0" smtClean="0"/>
              <a:t>: </a:t>
            </a:r>
            <a:r>
              <a:rPr lang="de-CH" dirty="0" err="1" smtClean="0"/>
              <a:t>List.map</a:t>
            </a:r>
            <a:r>
              <a:rPr lang="de-CH" dirty="0" smtClean="0"/>
              <a:t>/</a:t>
            </a:r>
            <a:r>
              <a:rPr lang="de-CH" dirty="0" err="1" smtClean="0"/>
              <a:t>filter</a:t>
            </a:r>
            <a:r>
              <a:rPr lang="de-CH" dirty="0" smtClean="0"/>
              <a:t>/</a:t>
            </a:r>
            <a:r>
              <a:rPr lang="de-CH" dirty="0" err="1" smtClean="0"/>
              <a:t>fold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Pure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Immutability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First-class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higher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-order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smtClean="0"/>
              <a:t>Pure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side-effects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just </a:t>
            </a:r>
            <a:r>
              <a:rPr lang="de-CH" dirty="0" err="1" smtClean="0"/>
              <a:t>transforming</a:t>
            </a:r>
            <a:r>
              <a:rPr lang="de-CH" dirty="0" smtClean="0"/>
              <a:t> </a:t>
            </a:r>
            <a:r>
              <a:rPr lang="de-CH" dirty="0" err="1" smtClean="0"/>
              <a:t>parameter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return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/>
              <a:t>Referential</a:t>
            </a:r>
            <a:r>
              <a:rPr lang="de-CH" dirty="0"/>
              <a:t> </a:t>
            </a:r>
            <a:r>
              <a:rPr lang="de-CH" dirty="0" err="1"/>
              <a:t>transparency</a:t>
            </a:r>
            <a:endParaRPr lang="de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Immutability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1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First-class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higher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-order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Pure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err="1" smtClean="0"/>
              <a:t>Immutability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smtClean="0"/>
              <a:t>Data </a:t>
            </a:r>
            <a:r>
              <a:rPr lang="de-CH" dirty="0" err="1" smtClean="0"/>
              <a:t>structures</a:t>
            </a:r>
            <a:r>
              <a:rPr lang="de-CH" dirty="0" smtClean="0"/>
              <a:t> </a:t>
            </a:r>
            <a:r>
              <a:rPr lang="de-CH" dirty="0" err="1" smtClean="0"/>
              <a:t>cannot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modified</a:t>
            </a:r>
            <a:r>
              <a:rPr lang="de-CH" dirty="0" smtClean="0"/>
              <a:t> after </a:t>
            </a:r>
            <a:r>
              <a:rPr lang="de-CH" dirty="0" err="1" smtClean="0"/>
              <a:t>instantiation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short-lived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endParaRPr lang="de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First-class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higher</a:t>
                </a: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-order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functions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Pure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functions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Immutability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b="1" dirty="0" err="1" smtClean="0"/>
                  <a:t>Lazy</a:t>
                </a:r>
                <a:r>
                  <a:rPr lang="de-CH" b="1" dirty="0" smtClean="0"/>
                  <a:t> </a:t>
                </a:r>
                <a:r>
                  <a:rPr lang="de-CH" b="1" dirty="0" err="1" smtClean="0"/>
                  <a:t>evaluation</a:t>
                </a:r>
                <a:endParaRPr lang="de-CH" b="1" dirty="0" smtClean="0"/>
              </a:p>
              <a:p>
                <a:pPr marL="608013" lvl="1" indent="-342900">
                  <a:buFont typeface="Wingdings" panose="05000000000000000000" pitchFamily="2" charset="2"/>
                  <a:buChar char="ü"/>
                </a:pPr>
                <a:r>
                  <a:rPr lang="de-CH" dirty="0" err="1" smtClean="0"/>
                  <a:t>Expressions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only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evaluated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if</a:t>
                </a:r>
                <a:r>
                  <a:rPr lang="de-CH" dirty="0" smtClean="0"/>
                  <a:t>/</a:t>
                </a:r>
                <a:r>
                  <a:rPr lang="de-CH" dirty="0" err="1" smtClean="0"/>
                  <a:t>when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needed</a:t>
                </a:r>
                <a:endParaRPr lang="de-CH" dirty="0" smtClean="0"/>
              </a:p>
              <a:p>
                <a:pPr marL="608013" lvl="1" indent="-342900">
                  <a:buFont typeface="Wingdings" panose="05000000000000000000" pitchFamily="2" charset="2"/>
                  <a:buChar char="ü"/>
                </a:pPr>
                <a:r>
                  <a:rPr lang="de-CH" dirty="0" smtClean="0"/>
                  <a:t>Pure </a:t>
                </a:r>
                <a:r>
                  <a:rPr lang="de-CH" dirty="0" err="1" smtClean="0"/>
                  <a:t>expressions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/>
                        <a:ea typeface="Cambria Math"/>
                        <a:sym typeface="Symbol"/>
                      </a:rPr>
                      <m:t>⇒</m:t>
                    </m:r>
                  </m:oMath>
                </a14:m>
                <a:r>
                  <a:rPr lang="de-CH" dirty="0" smtClean="0">
                    <a:sym typeface="Symbol"/>
                  </a:rPr>
                  <a:t> </a:t>
                </a:r>
                <a:r>
                  <a:rPr lang="de-CH" dirty="0" err="1" smtClean="0"/>
                  <a:t>result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same, </a:t>
                </a:r>
                <a:r>
                  <a:rPr lang="de-CH" dirty="0" err="1" smtClean="0"/>
                  <a:t>no</a:t>
                </a:r>
                <a:r>
                  <a:rPr lang="de-CH" dirty="0" smtClean="0"/>
                  <a:t> matter </a:t>
                </a:r>
                <a:r>
                  <a:rPr lang="de-CH" dirty="0" err="1" smtClean="0"/>
                  <a:t>when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evaluated</a:t>
                </a:r>
                <a:r>
                  <a:rPr lang="de-CH" dirty="0" smtClean="0"/>
                  <a:t>.</a:t>
                </a:r>
                <a:endParaRPr lang="de-CH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2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 in </a:t>
            </a:r>
            <a:r>
              <a:rPr lang="de-CH" dirty="0" smtClean="0"/>
              <a:t>a </a:t>
            </a:r>
            <a:r>
              <a:rPr lang="de-CH" dirty="0" err="1" smtClean="0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 rot="20312170">
            <a:off x="4485206" y="4985510"/>
            <a:ext cx="1568358" cy="430887"/>
          </a:xfrm>
          <a:prstGeom prst="rect">
            <a:avLst/>
          </a:prstGeom>
          <a:solidFill>
            <a:srgbClr val="7030A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200" dirty="0" err="1">
                <a:solidFill>
                  <a:schemeClr val="bg1"/>
                </a:solidFill>
                <a:latin typeface="AA Zuehlke" pitchFamily="2" charset="0"/>
              </a:rPr>
              <a:t>Exceptions</a:t>
            </a:r>
            <a:r>
              <a:rPr lang="de-CH" sz="2200" dirty="0">
                <a:solidFill>
                  <a:schemeClr val="bg1"/>
                </a:solidFill>
                <a:latin typeface="AA Zuehlke" pitchFamily="2" charset="0"/>
              </a:rPr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 rot="20312170">
            <a:off x="5696626" y="5012519"/>
            <a:ext cx="1659592" cy="430887"/>
          </a:xfrm>
          <a:prstGeom prst="rect">
            <a:avLst/>
          </a:prstGeom>
          <a:solidFill>
            <a:srgbClr val="7030A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200" dirty="0">
                <a:solidFill>
                  <a:schemeClr val="bg1"/>
                </a:solidFill>
                <a:latin typeface="AA Zuehlke" pitchFamily="2" charset="0"/>
              </a:rPr>
              <a:t>Termination?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0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«Gang </a:t>
            </a:r>
            <a:r>
              <a:rPr lang="de-CH" dirty="0" err="1" smtClean="0"/>
              <a:t>of</a:t>
            </a:r>
            <a:r>
              <a:rPr lang="de-CH" dirty="0" smtClean="0"/>
              <a:t> 4» in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.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«</a:t>
            </a:r>
            <a:r>
              <a:rPr lang="de-CH" dirty="0" err="1"/>
              <a:t>F</a:t>
            </a:r>
            <a:r>
              <a:rPr lang="de-CH" dirty="0" err="1" smtClean="0"/>
              <a:t>unctional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»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less</a:t>
            </a:r>
            <a:r>
              <a:rPr lang="de-CH" dirty="0" smtClean="0"/>
              <a:t> </a:t>
            </a:r>
            <a:r>
              <a:rPr lang="de-CH" dirty="0" err="1" smtClean="0"/>
              <a:t>concise</a:t>
            </a:r>
            <a:r>
              <a:rPr lang="de-CH" dirty="0" smtClean="0"/>
              <a:t> </a:t>
            </a:r>
            <a:r>
              <a:rPr lang="de-CH" dirty="0" err="1" smtClean="0"/>
              <a:t>term</a:t>
            </a:r>
            <a:r>
              <a:rPr lang="de-CH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Focus on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rather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BRAND" val="0"/>
  <p:tag name="LANGUAGE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934</Words>
  <Application>Microsoft Office PowerPoint</Application>
  <PresentationFormat>Widescreen</PresentationFormat>
  <Paragraphs>178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AA Zuehlke</vt:lpstr>
      <vt:lpstr>Arial</vt:lpstr>
      <vt:lpstr>Symbol</vt:lpstr>
      <vt:lpstr>Wingdings</vt:lpstr>
      <vt:lpstr>Zuehlke</vt:lpstr>
      <vt:lpstr>Functional Design Patterns for OO Practitioners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Higher-Order Functions</vt:lpstr>
      <vt:lpstr>Higher-Order Functions</vt:lpstr>
      <vt:lpstr>Higher-Order Functions</vt:lpstr>
      <vt:lpstr>Higher-Order Functions</vt:lpstr>
      <vt:lpstr>Higher-Order Functions</vt:lpstr>
      <vt:lpstr>Load user from database</vt:lpstr>
      <vt:lpstr>The Try Type</vt:lpstr>
      <vt:lpstr>The Option/Optional/Maybe Type</vt:lpstr>
      <vt:lpstr>Outcomes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Practitioners</dc:title>
  <dc:creator>Colombo, Ivo</dc:creator>
  <cp:lastModifiedBy>Colombo, Ivo</cp:lastModifiedBy>
  <cp:revision>31</cp:revision>
  <dcterms:created xsi:type="dcterms:W3CDTF">2015-09-14T13:22:26Z</dcterms:created>
  <dcterms:modified xsi:type="dcterms:W3CDTF">2015-09-15T10:21:10Z</dcterms:modified>
</cp:coreProperties>
</file>