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1" r:id="rId3"/>
    <p:sldId id="284" r:id="rId4"/>
    <p:sldId id="286" r:id="rId5"/>
    <p:sldId id="287" r:id="rId6"/>
    <p:sldId id="28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90" r:id="rId15"/>
    <p:sldId id="292" r:id="rId16"/>
    <p:sldId id="291" r:id="rId17"/>
    <p:sldId id="311" r:id="rId18"/>
    <p:sldId id="310" r:id="rId19"/>
    <p:sldId id="293" r:id="rId20"/>
    <p:sldId id="294" r:id="rId21"/>
    <p:sldId id="295" r:id="rId22"/>
    <p:sldId id="296" r:id="rId23"/>
    <p:sldId id="319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57" r:id="rId34"/>
    <p:sldId id="258" r:id="rId35"/>
    <p:sldId id="269" r:id="rId36"/>
    <p:sldId id="259" r:id="rId37"/>
    <p:sldId id="266" r:id="rId38"/>
    <p:sldId id="268" r:id="rId39"/>
    <p:sldId id="277" r:id="rId40"/>
    <p:sldId id="280" r:id="rId41"/>
    <p:sldId id="279" r:id="rId42"/>
    <p:sldId id="275" r:id="rId43"/>
    <p:sldId id="306" r:id="rId44"/>
    <p:sldId id="320" r:id="rId45"/>
    <p:sldId id="265" r:id="rId4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AA Zuehlke" panose="02000503060000020004" pitchFamily="2" charset="0"/>
      <p:regular r:id="rId53"/>
      <p: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1703" autoAdjust="0"/>
  </p:normalViewPr>
  <p:slideViewPr>
    <p:cSldViewPr showGuides="1">
      <p:cViewPr varScale="1">
        <p:scale>
          <a:sx n="95" d="100"/>
          <a:sy n="95" d="100"/>
        </p:scale>
        <p:origin x="1890" y="8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CF8E4-680A-4E70-8D57-8CA786A6FCE6}" type="doc">
      <dgm:prSet loTypeId="urn:microsoft.com/office/officeart/2005/8/layout/cycle7" loCatId="cycle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891DFA7-A942-4384-8638-CF556EAF8589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smtClean="0"/>
            <a:t>Pure Functions</a:t>
          </a:r>
          <a:endParaRPr lang="en-GB" dirty="0"/>
        </a:p>
      </dgm:t>
    </dgm:pt>
    <dgm:pt modelId="{1AEA8BA5-2C09-4572-A515-AB8FD9355992}" type="parTrans" cxnId="{2E678031-FB17-49CD-858F-030FBFA97C80}">
      <dgm:prSet/>
      <dgm:spPr/>
      <dgm:t>
        <a:bodyPr/>
        <a:lstStyle/>
        <a:p>
          <a:endParaRPr lang="en-GB"/>
        </a:p>
      </dgm:t>
    </dgm:pt>
    <dgm:pt modelId="{628B6A62-D463-45C2-8DBC-1358E312F45F}" type="sibTrans" cxnId="{2E678031-FB17-49CD-858F-030FBFA97C80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5D82ECFD-1FDA-48FB-AFD8-561F6F624A4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 smtClean="0"/>
            <a:t>Higher-Order Functions</a:t>
          </a:r>
          <a:endParaRPr lang="en-GB" dirty="0"/>
        </a:p>
      </dgm:t>
    </dgm:pt>
    <dgm:pt modelId="{C96F40E6-2B3B-406B-81EA-285D661FA89E}" type="parTrans" cxnId="{0FA5508A-8C3F-40A6-BA9C-209B34E93275}">
      <dgm:prSet/>
      <dgm:spPr/>
      <dgm:t>
        <a:bodyPr/>
        <a:lstStyle/>
        <a:p>
          <a:endParaRPr lang="en-GB"/>
        </a:p>
      </dgm:t>
    </dgm:pt>
    <dgm:pt modelId="{FCA7846A-E97D-48C9-8D6E-2AF33C760667}" type="sibTrans" cxnId="{0FA5508A-8C3F-40A6-BA9C-209B34E9327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BBA8DA42-9C0E-4A79-A5B6-8A142294D3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Immutability</a:t>
          </a:r>
          <a:endParaRPr lang="en-GB" dirty="0"/>
        </a:p>
      </dgm:t>
    </dgm:pt>
    <dgm:pt modelId="{BAA7CDC2-2891-430B-87B1-835A04B3E556}" type="parTrans" cxnId="{B2D2105E-06EC-4D62-8DF1-1BFB23EC55FF}">
      <dgm:prSet/>
      <dgm:spPr/>
      <dgm:t>
        <a:bodyPr/>
        <a:lstStyle/>
        <a:p>
          <a:endParaRPr lang="en-GB"/>
        </a:p>
      </dgm:t>
    </dgm:pt>
    <dgm:pt modelId="{FF62F358-49CC-488B-8CB9-AC70C3E2359C}" type="sibTrans" cxnId="{B2D2105E-06EC-4D62-8DF1-1BFB23EC55FF}">
      <dgm:prSet/>
      <dgm:spPr>
        <a:solidFill>
          <a:srgbClr val="00B050"/>
        </a:solidFill>
      </dgm:spPr>
      <dgm:t>
        <a:bodyPr/>
        <a:lstStyle/>
        <a:p>
          <a:endParaRPr lang="en-GB"/>
        </a:p>
      </dgm:t>
    </dgm:pt>
    <dgm:pt modelId="{0C80C901-8E8D-47E2-A61E-C3EA5092091A}" type="pres">
      <dgm:prSet presAssocID="{101CF8E4-680A-4E70-8D57-8CA786A6F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159C691-860A-4D9C-AE25-CCDC36A991BF}" type="pres">
      <dgm:prSet presAssocID="{A891DFA7-A942-4384-8638-CF556EAF8589}" presName="node" presStyleLbl="node1" presStyleIdx="0" presStyleCnt="3" custRadScaleRad="8211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744900-CDE5-4D5A-9709-AFA782F2725C}" type="pres">
      <dgm:prSet presAssocID="{628B6A62-D463-45C2-8DBC-1358E312F45F}" presName="sibTrans" presStyleLbl="sibTrans2D1" presStyleIdx="0" presStyleCnt="3"/>
      <dgm:spPr/>
      <dgm:t>
        <a:bodyPr/>
        <a:lstStyle/>
        <a:p>
          <a:endParaRPr lang="en-GB"/>
        </a:p>
      </dgm:t>
    </dgm:pt>
    <dgm:pt modelId="{A8EDE85E-58DB-4AD7-A6A1-E868F824E5F7}" type="pres">
      <dgm:prSet presAssocID="{628B6A62-D463-45C2-8DBC-1358E312F45F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7698213F-A1D5-44DE-B22F-355281BB4C2C}" type="pres">
      <dgm:prSet presAssocID="{BBA8DA42-9C0E-4A79-A5B6-8A142294D300}" presName="node" presStyleLbl="node1" presStyleIdx="1" presStyleCnt="3" custRadScaleRad="113493" custRadScaleInc="-643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D0BB7F-6B11-4693-AA9C-D4A2168B2D4B}" type="pres">
      <dgm:prSet presAssocID="{FF62F358-49CC-488B-8CB9-AC70C3E2359C}" presName="sibTrans" presStyleLbl="sibTrans2D1" presStyleIdx="1" presStyleCnt="3"/>
      <dgm:spPr/>
      <dgm:t>
        <a:bodyPr/>
        <a:lstStyle/>
        <a:p>
          <a:endParaRPr lang="en-GB"/>
        </a:p>
      </dgm:t>
    </dgm:pt>
    <dgm:pt modelId="{23546BA5-1720-4C29-9E3D-47B8BBA03C54}" type="pres">
      <dgm:prSet presAssocID="{FF62F358-49CC-488B-8CB9-AC70C3E2359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630B207D-9744-4681-AF68-329F4D5D414A}" type="pres">
      <dgm:prSet presAssocID="{5D82ECFD-1FDA-48FB-AFD8-561F6F624A4D}" presName="node" presStyleLbl="node1" presStyleIdx="2" presStyleCnt="3" custRadScaleRad="104644" custRadScaleInc="24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4D58C0-A685-4129-AA54-53CBE01AB18B}" type="pres">
      <dgm:prSet presAssocID="{FCA7846A-E97D-48C9-8D6E-2AF33C760667}" presName="sibTrans" presStyleLbl="sibTrans2D1" presStyleIdx="2" presStyleCnt="3"/>
      <dgm:spPr/>
      <dgm:t>
        <a:bodyPr/>
        <a:lstStyle/>
        <a:p>
          <a:endParaRPr lang="en-GB"/>
        </a:p>
      </dgm:t>
    </dgm:pt>
    <dgm:pt modelId="{52D7E38D-2BBA-4D74-BC74-D561672AA724}" type="pres">
      <dgm:prSet presAssocID="{FCA7846A-E97D-48C9-8D6E-2AF33C760667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0FA5508A-8C3F-40A6-BA9C-209B34E93275}" srcId="{101CF8E4-680A-4E70-8D57-8CA786A6FCE6}" destId="{5D82ECFD-1FDA-48FB-AFD8-561F6F624A4D}" srcOrd="2" destOrd="0" parTransId="{C96F40E6-2B3B-406B-81EA-285D661FA89E}" sibTransId="{FCA7846A-E97D-48C9-8D6E-2AF33C760667}"/>
    <dgm:cxn modelId="{1168882B-8870-4C8C-9E96-E2F8018B5686}" type="presOf" srcId="{101CF8E4-680A-4E70-8D57-8CA786A6FCE6}" destId="{0C80C901-8E8D-47E2-A61E-C3EA5092091A}" srcOrd="0" destOrd="0" presId="urn:microsoft.com/office/officeart/2005/8/layout/cycle7"/>
    <dgm:cxn modelId="{2E678031-FB17-49CD-858F-030FBFA97C80}" srcId="{101CF8E4-680A-4E70-8D57-8CA786A6FCE6}" destId="{A891DFA7-A942-4384-8638-CF556EAF8589}" srcOrd="0" destOrd="0" parTransId="{1AEA8BA5-2C09-4572-A515-AB8FD9355992}" sibTransId="{628B6A62-D463-45C2-8DBC-1358E312F45F}"/>
    <dgm:cxn modelId="{2D571C80-6AD2-42B2-82AD-B9DAB0056816}" type="presOf" srcId="{628B6A62-D463-45C2-8DBC-1358E312F45F}" destId="{A8EDE85E-58DB-4AD7-A6A1-E868F824E5F7}" srcOrd="1" destOrd="0" presId="urn:microsoft.com/office/officeart/2005/8/layout/cycle7"/>
    <dgm:cxn modelId="{96FCE8A1-B622-44BF-8CEF-E04AE412EABB}" type="presOf" srcId="{5D82ECFD-1FDA-48FB-AFD8-561F6F624A4D}" destId="{630B207D-9744-4681-AF68-329F4D5D414A}" srcOrd="0" destOrd="0" presId="urn:microsoft.com/office/officeart/2005/8/layout/cycle7"/>
    <dgm:cxn modelId="{7758D464-FB17-41D4-BF16-8158705AE217}" type="presOf" srcId="{FF62F358-49CC-488B-8CB9-AC70C3E2359C}" destId="{23546BA5-1720-4C29-9E3D-47B8BBA03C54}" srcOrd="1" destOrd="0" presId="urn:microsoft.com/office/officeart/2005/8/layout/cycle7"/>
    <dgm:cxn modelId="{17795820-1BA0-49AB-ADA1-DB9CD5D1C3DB}" type="presOf" srcId="{BBA8DA42-9C0E-4A79-A5B6-8A142294D300}" destId="{7698213F-A1D5-44DE-B22F-355281BB4C2C}" srcOrd="0" destOrd="0" presId="urn:microsoft.com/office/officeart/2005/8/layout/cycle7"/>
    <dgm:cxn modelId="{99C0B06B-BC48-4379-8785-D00B645491AE}" type="presOf" srcId="{FF62F358-49CC-488B-8CB9-AC70C3E2359C}" destId="{0DD0BB7F-6B11-4693-AA9C-D4A2168B2D4B}" srcOrd="0" destOrd="0" presId="urn:microsoft.com/office/officeart/2005/8/layout/cycle7"/>
    <dgm:cxn modelId="{458E6659-880F-4CA5-B667-62AB6F60B603}" type="presOf" srcId="{A891DFA7-A942-4384-8638-CF556EAF8589}" destId="{7159C691-860A-4D9C-AE25-CCDC36A991BF}" srcOrd="0" destOrd="0" presId="urn:microsoft.com/office/officeart/2005/8/layout/cycle7"/>
    <dgm:cxn modelId="{775BCD53-316D-4CAB-BE97-C7A91F4935CB}" type="presOf" srcId="{FCA7846A-E97D-48C9-8D6E-2AF33C760667}" destId="{394D58C0-A685-4129-AA54-53CBE01AB18B}" srcOrd="0" destOrd="0" presId="urn:microsoft.com/office/officeart/2005/8/layout/cycle7"/>
    <dgm:cxn modelId="{78ED7ED4-8AB5-44F9-B302-AC09A2CC7ADF}" type="presOf" srcId="{628B6A62-D463-45C2-8DBC-1358E312F45F}" destId="{BF744900-CDE5-4D5A-9709-AFA782F2725C}" srcOrd="0" destOrd="0" presId="urn:microsoft.com/office/officeart/2005/8/layout/cycle7"/>
    <dgm:cxn modelId="{EB6ADBFD-5D34-4E1F-BBC9-07D9299A5A25}" type="presOf" srcId="{FCA7846A-E97D-48C9-8D6E-2AF33C760667}" destId="{52D7E38D-2BBA-4D74-BC74-D561672AA724}" srcOrd="1" destOrd="0" presId="urn:microsoft.com/office/officeart/2005/8/layout/cycle7"/>
    <dgm:cxn modelId="{B2D2105E-06EC-4D62-8DF1-1BFB23EC55FF}" srcId="{101CF8E4-680A-4E70-8D57-8CA786A6FCE6}" destId="{BBA8DA42-9C0E-4A79-A5B6-8A142294D300}" srcOrd="1" destOrd="0" parTransId="{BAA7CDC2-2891-430B-87B1-835A04B3E556}" sibTransId="{FF62F358-49CC-488B-8CB9-AC70C3E2359C}"/>
    <dgm:cxn modelId="{CCDA70CC-7992-4CDF-BFD3-77A551BCC7A1}" type="presParOf" srcId="{0C80C901-8E8D-47E2-A61E-C3EA5092091A}" destId="{7159C691-860A-4D9C-AE25-CCDC36A991BF}" srcOrd="0" destOrd="0" presId="urn:microsoft.com/office/officeart/2005/8/layout/cycle7"/>
    <dgm:cxn modelId="{A6B0973C-1BB0-444F-A06F-62EF59BA0CD9}" type="presParOf" srcId="{0C80C901-8E8D-47E2-A61E-C3EA5092091A}" destId="{BF744900-CDE5-4D5A-9709-AFA782F2725C}" srcOrd="1" destOrd="0" presId="urn:microsoft.com/office/officeart/2005/8/layout/cycle7"/>
    <dgm:cxn modelId="{01AAF2D4-37F2-4268-9CAA-D6FDC6F12F4A}" type="presParOf" srcId="{BF744900-CDE5-4D5A-9709-AFA782F2725C}" destId="{A8EDE85E-58DB-4AD7-A6A1-E868F824E5F7}" srcOrd="0" destOrd="0" presId="urn:microsoft.com/office/officeart/2005/8/layout/cycle7"/>
    <dgm:cxn modelId="{449CF731-332F-4813-891E-1F1D6D746B81}" type="presParOf" srcId="{0C80C901-8E8D-47E2-A61E-C3EA5092091A}" destId="{7698213F-A1D5-44DE-B22F-355281BB4C2C}" srcOrd="2" destOrd="0" presId="urn:microsoft.com/office/officeart/2005/8/layout/cycle7"/>
    <dgm:cxn modelId="{A7FF4C5A-7D22-4A22-9202-9DE72E379F20}" type="presParOf" srcId="{0C80C901-8E8D-47E2-A61E-C3EA5092091A}" destId="{0DD0BB7F-6B11-4693-AA9C-D4A2168B2D4B}" srcOrd="3" destOrd="0" presId="urn:microsoft.com/office/officeart/2005/8/layout/cycle7"/>
    <dgm:cxn modelId="{CF14982C-BFB5-4F42-8D6E-3A713FE94D21}" type="presParOf" srcId="{0DD0BB7F-6B11-4693-AA9C-D4A2168B2D4B}" destId="{23546BA5-1720-4C29-9E3D-47B8BBA03C54}" srcOrd="0" destOrd="0" presId="urn:microsoft.com/office/officeart/2005/8/layout/cycle7"/>
    <dgm:cxn modelId="{755C92F8-04FE-4C09-A2BE-14F8B170971A}" type="presParOf" srcId="{0C80C901-8E8D-47E2-A61E-C3EA5092091A}" destId="{630B207D-9744-4681-AF68-329F4D5D414A}" srcOrd="4" destOrd="0" presId="urn:microsoft.com/office/officeart/2005/8/layout/cycle7"/>
    <dgm:cxn modelId="{4A87A2C0-0A96-495D-94DE-3AABB15D94C9}" type="presParOf" srcId="{0C80C901-8E8D-47E2-A61E-C3EA5092091A}" destId="{394D58C0-A685-4129-AA54-53CBE01AB18B}" srcOrd="5" destOrd="0" presId="urn:microsoft.com/office/officeart/2005/8/layout/cycle7"/>
    <dgm:cxn modelId="{2D2B97CD-3D39-4564-AE7B-6F3B1BEBF7C5}" type="presParOf" srcId="{394D58C0-A685-4129-AA54-53CBE01AB18B}" destId="{52D7E38D-2BBA-4D74-BC74-D561672AA7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9C691-860A-4D9C-AE25-CCDC36A991BF}">
      <dsp:nvSpPr>
        <dsp:cNvPr id="0" name=""/>
        <dsp:cNvSpPr/>
      </dsp:nvSpPr>
      <dsp:spPr>
        <a:xfrm>
          <a:off x="1995785" y="360043"/>
          <a:ext cx="2104429" cy="105221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Pure Functions</a:t>
          </a:r>
          <a:endParaRPr lang="en-GB" sz="2600" kern="1200" dirty="0"/>
        </a:p>
      </dsp:txBody>
      <dsp:txXfrm>
        <a:off x="2026603" y="390861"/>
        <a:ext cx="2042793" cy="990578"/>
      </dsp:txXfrm>
    </dsp:sp>
    <dsp:sp modelId="{BF744900-CDE5-4D5A-9709-AFA782F2725C}">
      <dsp:nvSpPr>
        <dsp:cNvPr id="0" name=""/>
        <dsp:cNvSpPr/>
      </dsp:nvSpPr>
      <dsp:spPr>
        <a:xfrm rot="3181267">
          <a:off x="3351629" y="2027277"/>
          <a:ext cx="1388526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3462112" y="2100932"/>
        <a:ext cx="1167561" cy="220965"/>
      </dsp:txXfrm>
    </dsp:sp>
    <dsp:sp modelId="{7698213F-A1D5-44DE-B22F-355281BB4C2C}">
      <dsp:nvSpPr>
        <dsp:cNvPr id="0" name=""/>
        <dsp:cNvSpPr/>
      </dsp:nvSpPr>
      <dsp:spPr>
        <a:xfrm>
          <a:off x="3991570" y="3010572"/>
          <a:ext cx="2104429" cy="105221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Immutability</a:t>
          </a:r>
          <a:endParaRPr lang="en-GB" sz="2600" kern="1200" dirty="0"/>
        </a:p>
      </dsp:txBody>
      <dsp:txXfrm>
        <a:off x="4022388" y="3041390"/>
        <a:ext cx="2042793" cy="990578"/>
      </dsp:txXfrm>
    </dsp:sp>
    <dsp:sp modelId="{0DD0BB7F-6B11-4693-AA9C-D4A2168B2D4B}">
      <dsp:nvSpPr>
        <dsp:cNvPr id="0" name=""/>
        <dsp:cNvSpPr/>
      </dsp:nvSpPr>
      <dsp:spPr>
        <a:xfrm rot="10799984">
          <a:off x="2429477" y="3352550"/>
          <a:ext cx="1388526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 rot="10800000">
        <a:off x="2539959" y="3426205"/>
        <a:ext cx="1167561" cy="220965"/>
      </dsp:txXfrm>
    </dsp:sp>
    <dsp:sp modelId="{630B207D-9744-4681-AF68-329F4D5D414A}">
      <dsp:nvSpPr>
        <dsp:cNvPr id="0" name=""/>
        <dsp:cNvSpPr/>
      </dsp:nvSpPr>
      <dsp:spPr>
        <a:xfrm>
          <a:off x="151481" y="3010589"/>
          <a:ext cx="2104429" cy="1052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Higher-Order Functions</a:t>
          </a:r>
          <a:endParaRPr lang="en-GB" sz="2600" kern="1200" dirty="0"/>
        </a:p>
      </dsp:txBody>
      <dsp:txXfrm>
        <a:off x="182299" y="3041407"/>
        <a:ext cx="2042793" cy="990578"/>
      </dsp:txXfrm>
    </dsp:sp>
    <dsp:sp modelId="{394D58C0-A685-4129-AA54-53CBE01AB18B}">
      <dsp:nvSpPr>
        <dsp:cNvPr id="0" name=""/>
        <dsp:cNvSpPr/>
      </dsp:nvSpPr>
      <dsp:spPr>
        <a:xfrm rot="18289858">
          <a:off x="1431584" y="2027286"/>
          <a:ext cx="1388526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1542067" y="2100941"/>
        <a:ext cx="1167561" cy="22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3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1C1F861-4106-498D-B09C-D989E46852BB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A15F283-B3D2-4E17-A870-FBBCFBF1FD54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FE71C13A-9C70-46A9-9200-A1D9D36AA43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40EE6C1-7006-4E05-A624-2DCABA005D74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1AC1C831-782F-4480-A610-416A3ED42F01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ADA5D3E-5B96-4EE3-9516-424DD7382A1F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462019B-00D7-4A05-B9CC-D2DB6C29D057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AB99FF4-8BD2-4219-BF19-B3BD0DF5325C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C5F90F5-F21D-4813-BF02-1130DABA1EB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1BF4F47-FDF4-4095-A8CF-8AD23F12302B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143EA16C-059E-48E2-8B33-9913902B6755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347367A0-4E05-4AED-8819-6EFD7984867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0D91BE5-71F6-4024-BF8B-3BF8299DE3B3}" type="slidenum">
              <a:rPr lang="de-CH" smtClean="0"/>
              <a:t>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16C1A2-81DC-44E9-9EB7-195F266EA551}" type="slidenum">
              <a:rPr lang="de-CH" smtClean="0"/>
              <a:t>10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9A050F2-1FD8-4479-B1B1-371732CEE2BB}" type="slidenum">
              <a:rPr lang="de-CH" smtClean="0"/>
              <a:t>11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5BDE2ED-250A-4211-830A-0E527824D6E1}" type="slidenum">
              <a:rPr lang="de-CH" smtClean="0"/>
              <a:t>12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015E497-13D5-46E8-8BB3-822BD096B0A8}" type="slidenum">
              <a:rPr lang="de-CH" smtClean="0"/>
              <a:t>13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template methods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visitor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well-known, generic higher-order functions:</a:t>
            </a:r>
          </a:p>
          <a:p>
            <a:pPr lvl="1" indent="0">
              <a:buNone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F648D0E-DFE9-4A17-977A-6AB6D3B96CE0}" type="slidenum">
              <a:rPr lang="de-CH" smtClean="0"/>
              <a:t>14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67557DB-B73F-4D3D-B378-56412C284EFB}" type="slidenum">
              <a:rPr lang="de-CH" smtClean="0"/>
              <a:t>15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“for each…” sounds like we’re about to use a higher-order function.</a:t>
            </a:r>
          </a:p>
          <a:p>
            <a:r>
              <a:rPr lang="en-GB" dirty="0" smtClean="0"/>
              <a:t>Let’s create a function we can feed it later.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D56E2F9-8FF2-4411-B777-E68F50301D48}" type="slidenum">
              <a:rPr lang="de-CH" smtClean="0"/>
              <a:t>16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D1F67B-5603-4228-B763-42515028C7A1}" type="slidenum">
              <a:rPr lang="de-CH" smtClean="0"/>
              <a:t>17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478900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479402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479402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479402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 the list of similar items.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456348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98764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402919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402919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402919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402919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529134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529134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403010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457852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448418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448441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448441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448441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524461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529277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455783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457852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480090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EA92558-C07E-4EBA-9CB3-091BD14F14FF}" type="slidenum">
              <a:rPr lang="de-CH" smtClean="0"/>
              <a:t>18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353674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58322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Map items to their IDs.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4601987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379115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838211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223640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244324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223640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244324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466705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39294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184131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E2B1DCE-5075-4039-BF94-779155EA1757}" type="slidenum">
              <a:rPr lang="de-CH" smtClean="0"/>
              <a:t>19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Software Engineers working in </a:t>
            </a:r>
            <a:r>
              <a:rPr lang="en-GB" dirty="0" err="1" smtClean="0"/>
              <a:t>Schlieren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members of the focus group “Reactive Solutions” in </a:t>
            </a:r>
            <a:r>
              <a:rPr lang="en-GB" dirty="0" smtClean="0"/>
              <a:t>Switzerland.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coding in Java for profit and in Scala for fun.</a:t>
            </a:r>
          </a:p>
          <a:p>
            <a:endParaRPr lang="en-GB" dirty="0" smtClean="0"/>
          </a:p>
          <a:p>
            <a:r>
              <a:rPr lang="en-GB" dirty="0"/>
              <a:t>We believe </a:t>
            </a:r>
            <a:r>
              <a:rPr lang="en-GB" dirty="0" smtClean="0"/>
              <a:t>that…</a:t>
            </a: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</a:t>
            </a:r>
            <a:r>
              <a:rPr lang="en-GB" dirty="0"/>
              <a:t>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</a:t>
            </a:r>
            <a:r>
              <a:rPr lang="en-GB" dirty="0"/>
              <a:t>concepts are complementary to 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background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B991AF1-2215-4953-A59F-426618F65CD6}" type="slidenum">
              <a:rPr lang="de-CH" smtClean="0"/>
              <a:t>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Compute the suggestions for each item with our function and combine the resulting lists into one.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01852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4853524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059019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059019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160005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499366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4853523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520864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4853523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521095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411693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059019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4853523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521095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633719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400155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40CF677-696E-40C9-817B-8E21AB5CAE04}" type="slidenum">
              <a:rPr lang="de-CH" smtClean="0"/>
              <a:t>20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7" grpId="0" animBg="1"/>
      <p:bldP spid="158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composable</a:t>
            </a:r>
            <a:r>
              <a:rPr lang="en-GB" dirty="0" smtClean="0"/>
              <a:t> by chaining multiple higher-order function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But these concepts are applicable to a wider range of constructs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BA5F72-15DD-4847-9285-E24C2E95980F}" type="slidenum">
              <a:rPr lang="de-CH" smtClean="0"/>
              <a:t>21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324045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093EC64-6984-42BF-9624-99B51C7DB0A8}" type="slidenum">
              <a:rPr lang="de-CH" smtClean="0"/>
              <a:t>22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List[T]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Lists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BB0FDB4-6130-45E8-AC55-E9A7B5468848}" type="slidenum">
              <a:rPr lang="de-CH" smtClean="0"/>
              <a:t>23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7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types to explicitly denote possibly missing values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Some(User(1,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None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Advantage: forces us to deal with missing values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Disadvantage: extracting the Option is cumbersome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2280" y="260648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B6B9F81-7C89-4C89-BF22-B3F47D99E157}" type="slidenum">
              <a:rPr lang="de-CH" smtClean="0"/>
              <a:t>24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 “Null checking” needed</a:t>
            </a:r>
            <a:r>
              <a:rPr lang="en-GB" dirty="0"/>
              <a:t>, </a:t>
            </a:r>
            <a:endParaRPr lang="en-GB" dirty="0" smtClean="0"/>
          </a:p>
          <a:p>
            <a:pPr marL="361950" indent="-361950">
              <a:spcBef>
                <a:spcPts val="600"/>
              </a:spcBef>
            </a:pPr>
            <a:r>
              <a:rPr lang="en-GB" dirty="0" smtClean="0"/>
              <a:t>	as </a:t>
            </a:r>
            <a:r>
              <a:rPr lang="en-GB" dirty="0"/>
              <a:t>long as </a:t>
            </a:r>
            <a:r>
              <a:rPr lang="en-GB" dirty="0" smtClean="0"/>
              <a:t>you stay in the box!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82FF70A-B849-499D-90AF-B1722D301B4A}" type="slidenum">
              <a:rPr lang="de-CH" smtClean="0"/>
              <a:t>25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Stay </a:t>
            </a:r>
            <a:r>
              <a:rPr lang="en-GB" sz="2000" dirty="0"/>
              <a:t>in the box</a:t>
            </a:r>
            <a:r>
              <a:rPr lang="en-GB" sz="2000" dirty="0" smtClean="0"/>
              <a:t>!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FBA15C-D714-4185-BB93-69F424381ABF}" type="slidenum">
              <a:rPr lang="de-CH" smtClean="0"/>
              <a:t>26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E560011-70EC-4C5C-8004-DD913C56FEE8}" type="slidenum">
              <a:rPr lang="de-CH" smtClean="0"/>
              <a:t>27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F495CA5-575E-4B72-AC84-7916ECDE657F}" type="slidenum">
              <a:rPr lang="de-CH" smtClean="0"/>
              <a:t>28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Future[T]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4DE4727-FDE6-447D-A082-DC48AE257680}" type="slidenum">
              <a:rPr lang="de-CH" smtClean="0"/>
              <a:t>29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is the best part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could be helpful in an </a:t>
            </a:r>
            <a:r>
              <a:rPr lang="en-GB" dirty="0"/>
              <a:t>o</a:t>
            </a:r>
            <a:r>
              <a:rPr lang="en-GB" dirty="0" smtClean="0"/>
              <a:t>bject-oriented world?</a:t>
            </a:r>
          </a:p>
          <a:p>
            <a:endParaRPr lang="en-GB" dirty="0" smtClean="0"/>
          </a:p>
          <a:p>
            <a:r>
              <a:rPr lang="en-GB" dirty="0" smtClean="0"/>
              <a:t>We want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you how simple and yet </a:t>
            </a:r>
            <a:r>
              <a:rPr lang="en-GB" dirty="0" smtClean="0"/>
              <a:t>powerful functional programming is.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give you ideas of how to use your new tools.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547ED0C-C57C-49AB-89F6-426B76214858}" type="slidenum">
              <a:rPr lang="de-CH" smtClean="0"/>
              <a:t>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 of values, computed asynchronously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Reactive Extensions (Rx)* calls it “Observable</a:t>
            </a:r>
            <a:r>
              <a:rPr lang="en-GB" dirty="0" smtClean="0"/>
              <a:t>”.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E1BA00F-6C13-4677-ACD8-1F2ED07E0A87}" type="slidenum">
              <a:rPr lang="de-CH" smtClean="0"/>
              <a:t>30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4785518" y="5949280"/>
            <a:ext cx="403244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2200" dirty="0">
                <a:latin typeface="AA Zuehlke" pitchFamily="2" charset="0"/>
              </a:rPr>
              <a:t>* </a:t>
            </a:r>
            <a:r>
              <a:rPr lang="en-GB" sz="2200" dirty="0" smtClean="0">
                <a:latin typeface="AA Zuehlke" pitchFamily="2" charset="0"/>
              </a:rPr>
              <a:t>http://reactivex.io</a:t>
            </a:r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Guess what, we can map and </a:t>
            </a:r>
            <a:r>
              <a:rPr lang="en-GB" dirty="0" err="1" smtClean="0"/>
              <a:t>flatMap</a:t>
            </a:r>
            <a:r>
              <a:rPr lang="en-GB" dirty="0" smtClean="0"/>
              <a:t>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Observables can be merged, filtered, split up…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Observables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7D84A14-52D1-47E4-B74B-5F2F92F48F5F}" type="slidenum">
              <a:rPr lang="de-CH" smtClean="0"/>
              <a:t>31</a:t>
            </a:fld>
            <a:r>
              <a:rPr lang="de-CH" smtClean="0"/>
              <a:t> of 45</a:t>
            </a:r>
            <a:endParaRPr dirty="0"/>
          </a:p>
        </p:txBody>
      </p:sp>
      <p:pic>
        <p:nvPicPr>
          <p:cNvPr id="1026" name="Picture 2" descr="Fl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9" y="2132856"/>
            <a:ext cx="62437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and </a:t>
            </a:r>
            <a:r>
              <a:rPr lang="en-GB" dirty="0" err="1" smtClean="0"/>
              <a:t>flatMap</a:t>
            </a:r>
            <a:r>
              <a:rPr lang="en-GB" dirty="0" smtClean="0"/>
              <a:t> are the links of the value transformation chain.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Scala even includes a special language construct: for comprehensions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4B248A4-56D3-439E-A840-8DE728065B8D}" type="slidenum">
              <a:rPr lang="de-CH" smtClean="0"/>
              <a:t>32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06AB17F-EBB4-4798-9D6D-B27CAF8078E5}" type="slidenum">
              <a:rPr lang="de-CH" smtClean="0"/>
              <a:t>33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6323A85-2F9A-4FC6-9D8A-3834F67D14DE}" type="slidenum">
              <a:rPr lang="de-CH" smtClean="0"/>
              <a:t>34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D078C67-222A-4E45-A716-B530D290A8D3}" type="slidenum">
              <a:rPr lang="de-CH" smtClean="0"/>
              <a:t>35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02CBB4A-A9F8-4258-A5E4-42533BF0EA83}" type="slidenum">
              <a:rPr lang="de-CH" smtClean="0"/>
              <a:t>36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A0C4802-F2FB-4054-BC35-2C21B2FAF831}" type="slidenum">
              <a:rPr lang="de-CH" smtClean="0"/>
              <a:t>37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1616E89-24FF-427F-AA3E-893155C0FFD8}" type="slidenum">
              <a:rPr lang="de-CH" smtClean="0"/>
              <a:t>38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ED7101B-67FB-4263-858F-7AEAD0922BBC}" type="slidenum">
              <a:rPr lang="de-CH" smtClean="0"/>
              <a:t>39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59321" y="5631775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y=f(x), z=g(y)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1913" y="5599036"/>
            <a:ext cx="1869019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z=g(f(x))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DA54399-573C-4AF9-831F-F7DD476E9E76}" type="slidenum">
              <a:rPr lang="de-CH" smtClean="0"/>
              <a:t>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CBDAC83-E626-4410-B10D-D5C0CE034A25}" type="slidenum">
              <a:rPr lang="de-CH" smtClean="0"/>
              <a:t>40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8040F36-D180-400C-B4F8-D07F1061B495}" type="slidenum">
              <a:rPr lang="de-CH" smtClean="0"/>
              <a:t>41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9C2FE63-81CE-4202-9035-CEA7FF54B2B0}" type="slidenum">
              <a:rPr lang="de-CH" smtClean="0"/>
              <a:t>42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233D571-45EF-44A5-9D76-668B5042543B}" type="slidenum">
              <a:rPr lang="de-CH" smtClean="0"/>
              <a:t>43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all fits together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731838" y="1789113"/>
            <a:ext cx="8412162" cy="784225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1675596"/>
              </p:ext>
            </p:extLst>
          </p:nvPr>
        </p:nvGraphicFramePr>
        <p:xfrm>
          <a:off x="1403648" y="10581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5854700" y="1871978"/>
            <a:ext cx="28953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/>
              <a:t>Pure functions do not mutate anything. </a:t>
            </a:r>
            <a:endParaRPr lang="en-GB" sz="22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 smtClean="0"/>
              <a:t>It’s </a:t>
            </a:r>
            <a:r>
              <a:rPr lang="en-GB" sz="2200" dirty="0"/>
              <a:t>easy to write pure functions with immutable data structures!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438" y="2132856"/>
            <a:ext cx="3120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Be careful when passing impure functions to higher-order functions!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1360" y="5164278"/>
            <a:ext cx="51107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Immutable data structures give the higher-order functions the freedom to do magic!</a:t>
            </a:r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2146333"/>
            <a:ext cx="8412162" cy="1354675"/>
          </a:xfrm>
        </p:spPr>
        <p:txBody>
          <a:bodyPr/>
          <a:lstStyle/>
          <a:p>
            <a:r>
              <a:rPr lang="en-GB" dirty="0" smtClean="0"/>
              <a:t>How will you make use of this?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047F0DB-9E39-4FFA-BAF2-E7296A7FBDC0}" type="slidenum">
              <a:rPr lang="de-CH" smtClean="0"/>
              <a:t>44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574674" y="4892967"/>
            <a:ext cx="7813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Download slides and code examples from:</a:t>
            </a:r>
          </a:p>
          <a:p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://github.com/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aax/zdays-fp-patterns</a:t>
            </a:r>
          </a:p>
        </p:txBody>
      </p:sp>
    </p:spTree>
    <p:extLst>
      <p:ext uri="{BB962C8B-B14F-4D97-AF65-F5344CB8AC3E}">
        <p14:creationId xmlns:p14="http://schemas.microsoft.com/office/powerpoint/2010/main" val="22830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F923887-5B61-4115-9829-616AFB329DE2}" type="slidenum">
              <a:rPr lang="de-CH" smtClean="0"/>
              <a:t>45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ideas, recipes and guidelines.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115482-F811-4BC0-8E24-339377E2A1BF}" type="slidenum">
              <a:rPr lang="de-CH" smtClean="0"/>
              <a:t>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8412162" cy="4776547"/>
          </a:xfrm>
        </p:spPr>
        <p:txBody>
          <a:bodyPr/>
          <a:lstStyle/>
          <a:p>
            <a:pPr>
              <a:tabLst>
                <a:tab pos="3225800" algn="l"/>
              </a:tabLst>
            </a:pPr>
            <a:r>
              <a:rPr lang="en-GB" b="1" dirty="0" smtClean="0"/>
              <a:t>Pure functions</a:t>
            </a:r>
            <a:r>
              <a:rPr lang="en-GB" dirty="0" smtClean="0"/>
              <a:t>	How to raise awareness for side effects</a:t>
            </a:r>
            <a:endParaRPr lang="en-GB" dirty="0"/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Higher-order functions</a:t>
            </a:r>
            <a:r>
              <a:rPr lang="en-GB" dirty="0" smtClean="0"/>
              <a:t>	Map and </a:t>
            </a:r>
            <a:r>
              <a:rPr lang="en-GB" dirty="0" err="1" smtClean="0"/>
              <a:t>FlatMap</a:t>
            </a:r>
            <a:endParaRPr lang="en-GB" dirty="0" smtClean="0"/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Context types, function chaining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Reactive programming</a:t>
            </a:r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Immutability</a:t>
            </a:r>
            <a:r>
              <a:rPr lang="en-GB" dirty="0" smtClean="0"/>
              <a:t>	Structural sharing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Lenses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BC9E239-F25C-4297-85FC-D6778F503A2E}" type="slidenum">
              <a:rPr lang="de-CH" smtClean="0"/>
              <a:t>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4745933-C77E-40D8-80C0-264430929946}" type="slidenum">
              <a:rPr lang="de-CH" smtClean="0"/>
              <a:t>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ClrTx/>
              <a:buSzTx/>
              <a:buNone/>
            </a:pPr>
            <a:r>
              <a:rPr lang="en-GB" i="1"/>
              <a:t>FP </a:t>
            </a:r>
            <a:r>
              <a:rPr lang="en-GB" i="1" smtClean="0"/>
              <a:t>practitioners claim </a:t>
            </a:r>
            <a:r>
              <a:rPr lang="en-GB" i="1" dirty="0"/>
              <a:t>they write side effect free programs. </a:t>
            </a:r>
            <a:endParaRPr lang="en-GB" i="1" dirty="0" smtClean="0"/>
          </a:p>
          <a:p>
            <a:pPr marL="0" lvl="1" indent="0" algn="ctr">
              <a:buClrTx/>
              <a:buSzTx/>
              <a:buNone/>
            </a:pPr>
            <a:r>
              <a:rPr lang="en-GB" i="1" dirty="0" smtClean="0"/>
              <a:t>How </a:t>
            </a:r>
            <a:r>
              <a:rPr lang="en-GB" i="1" dirty="0"/>
              <a:t>is that possible? Is it at all? Why would that be desirable?</a:t>
            </a:r>
          </a:p>
          <a:p>
            <a:endParaRPr lang="en-GB" dirty="0"/>
          </a:p>
          <a:p>
            <a:r>
              <a:rPr lang="en-GB" dirty="0" smtClean="0"/>
              <a:t>Definition: Pure Functions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</a:t>
            </a:r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EFF3FA4-C2E0-4C88-81C3-444C62F510B6}" type="slidenum">
              <a:rPr lang="de-CH" smtClean="0"/>
              <a:t>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3F81DC9-F3B4-4958-90D0-F8852A204782}" type="slidenum">
              <a:rPr lang="de-CH" smtClean="0"/>
              <a:t>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2633</Words>
  <Application>Microsoft Office PowerPoint</Application>
  <PresentationFormat>On-screen Show (4:3)</PresentationFormat>
  <Paragraphs>637</Paragraphs>
  <Slides>45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Consolas</vt:lpstr>
      <vt:lpstr>Wingdings</vt:lpstr>
      <vt:lpstr>Arial</vt:lpstr>
      <vt:lpstr>AA Zuehlke</vt:lpstr>
      <vt:lpstr>Zuehlke</vt:lpstr>
      <vt:lpstr>Functional Design Patterns for OO Practicioners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List[T]</vt:lpstr>
      <vt:lpstr>Context Type: Option[T]</vt:lpstr>
      <vt:lpstr>Context Type: Option[T]</vt:lpstr>
      <vt:lpstr>Context Type: Option[T]</vt:lpstr>
      <vt:lpstr>Context Type: Try</vt:lpstr>
      <vt:lpstr>Try</vt:lpstr>
      <vt:lpstr>Context Type: Future[T]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How this all fits together </vt:lpstr>
      <vt:lpstr>How will you make use of this?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158</cp:revision>
  <dcterms:created xsi:type="dcterms:W3CDTF">2015-09-14T07:11:41Z</dcterms:created>
  <dcterms:modified xsi:type="dcterms:W3CDTF">2015-09-23T19:55:51Z</dcterms:modified>
</cp:coreProperties>
</file>