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68" r:id="rId4"/>
    <p:sldId id="281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57" r:id="rId13"/>
    <p:sldId id="264" r:id="rId14"/>
    <p:sldId id="258" r:id="rId15"/>
    <p:sldId id="279" r:id="rId16"/>
    <p:sldId id="280" r:id="rId17"/>
    <p:sldId id="259" r:id="rId18"/>
    <p:sldId id="262" r:id="rId19"/>
    <p:sldId id="282" r:id="rId20"/>
    <p:sldId id="283" r:id="rId21"/>
    <p:sldId id="261" r:id="rId22"/>
    <p:sldId id="284" r:id="rId23"/>
    <p:sldId id="276" r:id="rId24"/>
    <p:sldId id="275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AA Zuehlke" panose="02000503060000020004" pitchFamily="2" charset="0"/>
      <p:regular r:id="rId29"/>
      <p: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8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82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authoritative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/>
              <a:t> (like «Gang </a:t>
            </a:r>
            <a:r>
              <a:rPr lang="de-CH" dirty="0" err="1"/>
              <a:t>of</a:t>
            </a:r>
            <a:r>
              <a:rPr lang="de-CH" dirty="0"/>
              <a:t> 4</a:t>
            </a:r>
            <a:r>
              <a:rPr lang="de-CH" dirty="0" smtClean="0"/>
              <a:t>» </a:t>
            </a:r>
            <a:r>
              <a:rPr lang="de-CH" dirty="0" err="1" smtClean="0"/>
              <a:t>patterns</a:t>
            </a:r>
            <a:r>
              <a:rPr lang="de-CH" dirty="0" smtClean="0"/>
              <a:t> in OO).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</a:t>
            </a:r>
            <a:r>
              <a:rPr lang="de-CH" dirty="0" err="1"/>
              <a:t>F</a:t>
            </a:r>
            <a:r>
              <a:rPr lang="de-CH" dirty="0" err="1" smtClean="0"/>
              <a:t>unctional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r>
              <a:rPr lang="de-CH" dirty="0" smtClean="0"/>
              <a:t>»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concise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Highly</a:t>
            </a:r>
            <a:r>
              <a:rPr lang="de-CH" dirty="0" smtClean="0"/>
              <a:t> </a:t>
            </a:r>
            <a:r>
              <a:rPr lang="de-CH" dirty="0" err="1" smtClean="0"/>
              <a:t>language-dependent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Focus on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rather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consists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, </a:t>
            </a:r>
            <a:r>
              <a:rPr lang="de-CH" dirty="0" err="1" smtClean="0"/>
              <a:t>recipes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guidelines</a:t>
            </a:r>
            <a:r>
              <a:rPr lang="de-CH" dirty="0" smtClean="0"/>
              <a:t>.</a:t>
            </a: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Passing functions as arguments to other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Injecting code of lower level of abstraction into code of higher level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OO: Like implementing a template method or passing a callback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this inevitably lead to a mess? What about callback hell?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smtClean="0"/>
              <a:t>side-effect free </a:t>
            </a:r>
            <a:r>
              <a:rPr lang="en-US" dirty="0"/>
              <a:t>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Use well-known, generic higher-order functions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2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Haskell</a:t>
            </a:r>
          </a:p>
          <a:p>
            <a:r>
              <a:rPr lang="en-US" dirty="0" err="1" smtClean="0"/>
              <a:t>findAll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map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Haskell </a:t>
            </a:r>
            <a:r>
              <a:rPr lang="en-US" dirty="0"/>
              <a:t>/ collect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 </a:t>
            </a:r>
            <a:r>
              <a:rPr lang="en-US" dirty="0"/>
              <a:t>/ </a:t>
            </a:r>
            <a:r>
              <a:rPr lang="en-US" dirty="0" smtClean="0"/>
              <a:t>bind 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Haskell </a:t>
            </a:r>
            <a:r>
              <a:rPr lang="en-US" dirty="0"/>
              <a:t>/ </a:t>
            </a:r>
            <a:r>
              <a:rPr lang="en-US" dirty="0" err="1" smtClean="0"/>
              <a:t>collectMany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Groovy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fold, reduce, exists, </a:t>
            </a:r>
            <a:r>
              <a:rPr lang="en-US" dirty="0" err="1" smtClean="0"/>
              <a:t>foreach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83832" y="1761748"/>
            <a:ext cx="432048" cy="432048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1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0301" y="1761748"/>
            <a:ext cx="432048" cy="432048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2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36770" y="1761748"/>
            <a:ext cx="432048" cy="432048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3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13240" y="1761748"/>
            <a:ext cx="432048" cy="432048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4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5879" y="197777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2349" y="197777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68818" y="197777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83831" y="2687889"/>
            <a:ext cx="432048" cy="432048"/>
            <a:chOff x="2279576" y="2276872"/>
            <a:chExt cx="432048" cy="432048"/>
          </a:xfrm>
        </p:grpSpPr>
        <p:sp>
          <p:nvSpPr>
            <p:cNvPr id="28" name="Rounded Rectangle 2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1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60300" y="2687889"/>
            <a:ext cx="432048" cy="432048"/>
            <a:chOff x="2279576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2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36769" y="2687889"/>
            <a:ext cx="432048" cy="432048"/>
            <a:chOff x="2279576" y="2276872"/>
            <a:chExt cx="432048" cy="432048"/>
          </a:xfrm>
        </p:grpSpPr>
        <p:sp>
          <p:nvSpPr>
            <p:cNvPr id="34" name="Rounded Rectangle 3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3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13239" y="2687889"/>
            <a:ext cx="432048" cy="432048"/>
            <a:chOff x="2279576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4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5015878" y="2903913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2348" y="2903913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68817" y="2903913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2614041">
            <a:off x="6589402" y="1762602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03119" y="2280316"/>
            <a:ext cx="8943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filter</a:t>
            </a:r>
            <a:endParaRPr lang="en-US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5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Cart Total</a:t>
            </a:r>
          </a:p>
          <a:p>
            <a:pPr lvl="1"/>
            <a:r>
              <a:rPr lang="en-US" dirty="0" smtClean="0"/>
              <a:t>Load cart items</a:t>
            </a:r>
          </a:p>
          <a:p>
            <a:pPr lvl="1"/>
            <a:r>
              <a:rPr lang="en-US" dirty="0" smtClean="0"/>
              <a:t>Get prices of each item (map)</a:t>
            </a:r>
          </a:p>
          <a:p>
            <a:pPr lvl="1"/>
            <a:r>
              <a:rPr lang="en-US" dirty="0" smtClean="0"/>
              <a:t>Compute the sum (fold/reduce)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2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Load items similar to shopping cart items</a:t>
            </a:r>
          </a:p>
          <a:p>
            <a:pPr lvl="1"/>
            <a:r>
              <a:rPr lang="en-US" dirty="0" smtClean="0"/>
              <a:t>Remove items with lower rating (filter)</a:t>
            </a:r>
          </a:p>
          <a:p>
            <a:pPr lvl="1"/>
            <a:r>
              <a:rPr lang="en-US" dirty="0" smtClean="0"/>
              <a:t>Combine results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8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using these standard higher-order functions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declarative, less imperative, thus reveals its intention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to read and understand, since behavior is well-defined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 far, so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in the world is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these concepts are applicable to a wider range of constructs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provide </a:t>
            </a:r>
            <a:r>
              <a:rPr lang="en-US" dirty="0" smtClean="0"/>
              <a:t>a context for some value(s</a:t>
            </a:r>
            <a:r>
              <a:rPr lang="en-US" dirty="0" smtClean="0"/>
              <a:t>)”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List[T]: combines multiple values of the wrapped 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Option[T]: represents a </a:t>
            </a:r>
            <a:r>
              <a:rPr lang="en-US" dirty="0" smtClean="0"/>
              <a:t>“collection” </a:t>
            </a:r>
            <a:r>
              <a:rPr lang="en-US" dirty="0"/>
              <a:t>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Future[T]: provides asynchronous computation of a value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Try[T]: represents the computation of a value, either successful or failed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Context Types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32304" y="1484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76320" y="1628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809" y="10702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Context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9817" y="1934328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Value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5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 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(name: String): Option[User]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john = </a:t>
            </a:r>
            <a:r>
              <a:rPr lang="en-US" dirty="0" err="1" smtClean="0"/>
              <a:t>findUser</a:t>
            </a:r>
            <a:r>
              <a:rPr lang="en-US" dirty="0" smtClean="0"/>
              <a:t>(“John”)</a:t>
            </a:r>
          </a:p>
          <a:p>
            <a:r>
              <a:rPr lang="en-US" dirty="0"/>
              <a:t>&gt; </a:t>
            </a:r>
            <a:r>
              <a:rPr lang="en-US" dirty="0" smtClean="0"/>
              <a:t>john: Option[User] </a:t>
            </a:r>
            <a:r>
              <a:rPr lang="en-US" dirty="0"/>
              <a:t>= </a:t>
            </a:r>
            <a:r>
              <a:rPr lang="en-US" dirty="0" smtClean="0"/>
              <a:t>Some(User(1, “John”)</a:t>
            </a:r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elvis</a:t>
            </a:r>
            <a:r>
              <a:rPr lang="en-US" dirty="0" smtClean="0"/>
              <a:t> = </a:t>
            </a:r>
            <a:r>
              <a:rPr lang="en-US" dirty="0" err="1" smtClean="0"/>
              <a:t>findUser</a:t>
            </a:r>
            <a:r>
              <a:rPr lang="en-US" dirty="0" smtClean="0"/>
              <a:t>(“Elvis”)</a:t>
            </a:r>
          </a:p>
          <a:p>
            <a:r>
              <a:rPr lang="en-US" dirty="0"/>
              <a:t>&gt; </a:t>
            </a:r>
            <a:r>
              <a:rPr lang="en-US" dirty="0" err="1" smtClean="0"/>
              <a:t>elvis</a:t>
            </a:r>
            <a:r>
              <a:rPr lang="en-US" dirty="0" smtClean="0"/>
              <a:t>: Option[User] </a:t>
            </a:r>
            <a:r>
              <a:rPr lang="en-US" dirty="0"/>
              <a:t>= 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064" y="407707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16080" y="4221088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9591" y="3645024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1599" y="45091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478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 smtClean="0"/>
              <a:t>findUser</a:t>
            </a:r>
            <a:r>
              <a:rPr lang="en-US" dirty="0"/>
              <a:t>("John")</a:t>
            </a:r>
          </a:p>
          <a:p>
            <a:r>
              <a:rPr lang="en-US" dirty="0" err="1"/>
              <a:t>john.map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res0: Option[</a:t>
            </a:r>
            <a:r>
              <a:rPr lang="en-US" dirty="0" err="1" smtClean="0"/>
              <a:t>Int</a:t>
            </a:r>
            <a:r>
              <a:rPr lang="en-US" dirty="0" smtClean="0"/>
              <a:t>] = Some(1)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 smtClean="0"/>
              <a:t>findUser</a:t>
            </a:r>
            <a:r>
              <a:rPr lang="en-US" dirty="0"/>
              <a:t>("Elvis")</a:t>
            </a:r>
          </a:p>
          <a:p>
            <a:r>
              <a:rPr lang="en-US" dirty="0" err="1"/>
              <a:t>elvis.map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/>
              <a:t>&gt; res0: Option[</a:t>
            </a:r>
            <a:r>
              <a:rPr lang="en-US" dirty="0" err="1"/>
              <a:t>Int</a:t>
            </a:r>
            <a:r>
              <a:rPr lang="en-US" dirty="0"/>
              <a:t>] </a:t>
            </a:r>
            <a:r>
              <a:rPr lang="en-US" dirty="0" smtClean="0"/>
              <a:t>= None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Option.map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92569" y="1336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36585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5476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2104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9896" y="2996952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28048" y="299695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79976" y="335699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9896" y="3140968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0056" y="3124671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92569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36585" y="4581128"/>
            <a:ext cx="1080120" cy="108012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5476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4617" y="4869160"/>
            <a:ext cx="69957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32" name="Arc 31"/>
          <p:cNvSpPr/>
          <p:nvPr/>
        </p:nvSpPr>
        <p:spPr>
          <a:xfrm rot="2614041">
            <a:off x="6028959" y="2626699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42676" y="3144413"/>
            <a:ext cx="8943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513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believe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care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(a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)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future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complementary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err="1" smtClean="0"/>
              <a:t>We’ve</a:t>
            </a:r>
            <a:r>
              <a:rPr lang="de-CH" dirty="0" smtClean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gist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en-GB" dirty="0" smtClean="0"/>
              <a:t>helpful</a:t>
            </a:r>
            <a:r>
              <a:rPr lang="de-CH" dirty="0" smtClean="0"/>
              <a:t> in an «</a:t>
            </a:r>
            <a:r>
              <a:rPr lang="de-CH" dirty="0" err="1" smtClean="0"/>
              <a:t>object-functional</a:t>
            </a:r>
            <a:r>
              <a:rPr lang="de-CH" dirty="0" smtClean="0"/>
              <a:t>» </a:t>
            </a:r>
            <a:r>
              <a:rPr lang="de-CH" dirty="0" err="1" smtClean="0"/>
              <a:t>world</a:t>
            </a:r>
            <a:r>
              <a:rPr lang="de-CH" dirty="0" smtClean="0"/>
              <a:t>?</a:t>
            </a:r>
          </a:p>
          <a:p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findOrder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): Option[Order]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 smtClean="0"/>
              <a:t>findUser</a:t>
            </a:r>
            <a:r>
              <a:rPr lang="en-US" dirty="0"/>
              <a:t>("John")</a:t>
            </a:r>
          </a:p>
          <a:p>
            <a:r>
              <a:rPr lang="en-US" dirty="0" err="1" smtClean="0"/>
              <a:t>john.flatMap</a:t>
            </a:r>
            <a:r>
              <a:rPr lang="en-US" dirty="0" smtClean="0"/>
              <a:t>(user </a:t>
            </a:r>
            <a:r>
              <a:rPr lang="en-US" dirty="0"/>
              <a:t>=&gt; </a:t>
            </a:r>
            <a:r>
              <a:rPr lang="en-US" dirty="0" err="1" smtClean="0"/>
              <a:t>findOrder</a:t>
            </a:r>
            <a:r>
              <a:rPr lang="en-US" dirty="0" smtClean="0"/>
              <a:t>(user.id))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 smtClean="0"/>
              <a:t>findUser</a:t>
            </a:r>
            <a:r>
              <a:rPr lang="en-US" dirty="0"/>
              <a:t>("Elvis")</a:t>
            </a:r>
          </a:p>
          <a:p>
            <a:r>
              <a:rPr lang="en-US" dirty="0" err="1" smtClean="0"/>
              <a:t>elvis.flatMap</a:t>
            </a:r>
            <a:r>
              <a:rPr lang="en-US" dirty="0" smtClean="0"/>
              <a:t>(user </a:t>
            </a:r>
            <a:r>
              <a:rPr lang="en-US" dirty="0"/>
              <a:t>=&gt; </a:t>
            </a:r>
            <a:r>
              <a:rPr lang="en-US" dirty="0" err="1" smtClean="0"/>
              <a:t>findOrder</a:t>
            </a:r>
            <a:r>
              <a:rPr lang="en-US" dirty="0" smtClean="0"/>
              <a:t>(user.id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449" y="930330"/>
            <a:ext cx="11216215" cy="645156"/>
          </a:xfrm>
        </p:spPr>
        <p:txBody>
          <a:bodyPr/>
          <a:lstStyle/>
          <a:p>
            <a:r>
              <a:rPr lang="en-US" dirty="0" err="1" smtClean="0"/>
              <a:t>Option.flatMap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64876" y="1340768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08892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7783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4411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27848" y="3032956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0016" y="3032956"/>
            <a:ext cx="720080" cy="72008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5447928" y="3392996"/>
            <a:ext cx="671882" cy="102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7848" y="3176972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68008" y="3160675"/>
            <a:ext cx="88460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4876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08892" y="4581128"/>
            <a:ext cx="1080120" cy="108012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7783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7164" y="488186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</a:p>
        </p:txBody>
      </p:sp>
      <p:sp>
        <p:nvSpPr>
          <p:cNvPr id="32" name="Arc 31"/>
          <p:cNvSpPr/>
          <p:nvPr/>
        </p:nvSpPr>
        <p:spPr>
          <a:xfrm rot="2614041">
            <a:off x="6028959" y="2620317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52342" y="3142478"/>
            <a:ext cx="103594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flatMap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19810" y="2924944"/>
            <a:ext cx="956609" cy="956609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computation of a value, either successful or failed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throwing exceptions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&gt; res0: Try[User] = Success(User(1, “John”))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res1: Try[User] = Failure(Exception(«user does not exist»))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504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Future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127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leave the box (too early)!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Java 8 Support: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CompletableFuture</a:t>
            </a:r>
            <a:r>
              <a:rPr lang="en-US" dirty="0" smtClean="0"/>
              <a:t>: </a:t>
            </a:r>
            <a:r>
              <a:rPr lang="en-US" dirty="0" err="1" smtClean="0"/>
              <a:t>thenApply</a:t>
            </a:r>
            <a:r>
              <a:rPr lang="en-US" dirty="0"/>
              <a:t> </a:t>
            </a:r>
            <a:r>
              <a:rPr lang="en-US" dirty="0" smtClean="0"/>
              <a:t>(map), </a:t>
            </a:r>
            <a:r>
              <a:rPr lang="en-US" dirty="0" err="1" smtClean="0"/>
              <a:t>thenCompose</a:t>
            </a:r>
            <a:r>
              <a:rPr lang="en-US" dirty="0" smtClean="0"/>
              <a:t>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like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topics</a:t>
            </a:r>
            <a:r>
              <a:rPr lang="de-CH" dirty="0" smtClean="0"/>
              <a:t>, but </a:t>
            </a:r>
            <a:r>
              <a:rPr lang="de-CH" dirty="0" err="1" smtClean="0"/>
              <a:t>there’s</a:t>
            </a:r>
            <a:r>
              <a:rPr lang="de-CH" dirty="0" smtClean="0"/>
              <a:t> not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OO vs. FP: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Java vs. Scala vs. </a:t>
            </a:r>
            <a:r>
              <a:rPr lang="de-CH" dirty="0" err="1" smtClean="0"/>
              <a:t>Haskell</a:t>
            </a:r>
            <a:r>
              <a:rPr lang="de-CH" dirty="0" smtClean="0"/>
              <a:t> vs. …: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shorter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“pure”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maths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</a:t>
            </a:r>
            <a:r>
              <a:rPr lang="en-US" b="1" dirty="0" smtClean="0"/>
              <a:t>transforming </a:t>
            </a:r>
            <a:r>
              <a:rPr lang="en-US" b="1" dirty="0" smtClean="0"/>
              <a:t>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Concepts </a:t>
            </a:r>
            <a:r>
              <a:rPr lang="en-US" dirty="0" smtClean="0"/>
              <a:t>focus </a:t>
            </a:r>
            <a:r>
              <a:rPr lang="en-US" dirty="0" smtClean="0"/>
              <a:t>on </a:t>
            </a:r>
            <a:r>
              <a:rPr lang="en-US" b="1" dirty="0" smtClean="0"/>
              <a:t>expressing </a:t>
            </a:r>
            <a:r>
              <a:rPr lang="en-US" b="1" dirty="0" smtClean="0"/>
              <a:t>and composing value </a:t>
            </a:r>
            <a:r>
              <a:rPr lang="en-US" b="1" dirty="0" smtClean="0"/>
              <a:t>transformations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Programming in 1 slide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91544" y="2639269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1464" y="2423245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US" sz="2200" b="1" dirty="0" smtClean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1624" y="2406948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US" sz="2200" b="1" dirty="0" smtClean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99856" y="2639269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9776" y="2423245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US" sz="2200" b="1" dirty="0" smtClean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9936" y="2406948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  <a:latin typeface="AA Zuehlke" pitchFamily="2" charset="0"/>
              </a:rPr>
              <a:t>z</a:t>
            </a:r>
            <a:endParaRPr lang="en-US" sz="2200" b="1" dirty="0" smtClean="0">
              <a:solidFill>
                <a:schemeClr val="accent1"/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9936" y="4653136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6240016" y="5013176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88088" y="4653136"/>
            <a:ext cx="720080" cy="720080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063552" y="4077072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31704" y="407707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783632" y="443711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4585" y="517817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452737" y="5178172"/>
            <a:ext cx="720080" cy="720080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804665" y="553821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Higher-order </a:t>
            </a:r>
            <a:r>
              <a:rPr lang="de-CH" dirty="0" err="1" smtClean="0"/>
              <a:t>functions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Pure </a:t>
            </a:r>
            <a:r>
              <a:rPr lang="de-CH" dirty="0" err="1" smtClean="0"/>
              <a:t>functions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Immutability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Lazy</a:t>
            </a:r>
            <a:r>
              <a:rPr lang="de-CH" dirty="0" smtClean="0"/>
              <a:t> </a:t>
            </a:r>
            <a:r>
              <a:rPr lang="de-CH" dirty="0" err="1" smtClean="0"/>
              <a:t>evaluation</a:t>
            </a:r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/>
              <a:t>First-class </a:t>
            </a:r>
            <a:r>
              <a:rPr lang="de-CH" b="1" dirty="0" err="1" smtClean="0"/>
              <a:t>and</a:t>
            </a:r>
            <a:r>
              <a:rPr lang="de-CH" b="1" dirty="0" smtClean="0"/>
              <a:t> </a:t>
            </a:r>
            <a:r>
              <a:rPr lang="de-CH" b="1" dirty="0" err="1" smtClean="0"/>
              <a:t>higher</a:t>
            </a:r>
            <a:r>
              <a:rPr lang="de-CH" b="1" dirty="0" smtClean="0"/>
              <a:t>-order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r>
              <a:rPr lang="de-CH" dirty="0" smtClean="0"/>
              <a:t>, </a:t>
            </a:r>
            <a:r>
              <a:rPr lang="de-CH" dirty="0" err="1" smtClean="0"/>
              <a:t>too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en-US" dirty="0"/>
              <a:t>Passing functions as arguments to other functions</a:t>
            </a:r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Examples</a:t>
            </a:r>
            <a:r>
              <a:rPr lang="de-CH" dirty="0" smtClean="0"/>
              <a:t>: </a:t>
            </a:r>
            <a:r>
              <a:rPr lang="de-CH" dirty="0" err="1" smtClean="0"/>
              <a:t>List.map</a:t>
            </a:r>
            <a:r>
              <a:rPr lang="de-CH" dirty="0" smtClean="0"/>
              <a:t>/</a:t>
            </a:r>
            <a:r>
              <a:rPr lang="de-CH" dirty="0" err="1" smtClean="0"/>
              <a:t>filter</a:t>
            </a:r>
            <a:r>
              <a:rPr lang="de-CH" dirty="0" smtClean="0"/>
              <a:t>/</a:t>
            </a:r>
            <a:r>
              <a:rPr lang="de-CH" dirty="0" err="1" smtClean="0"/>
              <a:t>fold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21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smtClean="0"/>
              <a:t>Pure </a:t>
            </a:r>
            <a:r>
              <a:rPr lang="de-CH" b="1" dirty="0" err="1" smtClean="0"/>
              <a:t>functions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side-effects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just </a:t>
            </a:r>
            <a:r>
              <a:rPr lang="de-CH" dirty="0" err="1" smtClean="0"/>
              <a:t>transforming</a:t>
            </a:r>
            <a:r>
              <a:rPr lang="de-CH" dirty="0" smtClean="0"/>
              <a:t>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return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err="1"/>
              <a:t>Referential</a:t>
            </a:r>
            <a:r>
              <a:rPr lang="de-CH" dirty="0"/>
              <a:t> </a:t>
            </a:r>
            <a:r>
              <a:rPr lang="de-CH" dirty="0" err="1"/>
              <a:t>transparency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Immutability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1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First-class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higher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-order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Pure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b="1" dirty="0" err="1" smtClean="0"/>
              <a:t>Immutability</a:t>
            </a:r>
            <a:endParaRPr lang="de-CH" b="1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Data </a:t>
            </a:r>
            <a:r>
              <a:rPr lang="de-CH" dirty="0" err="1" smtClean="0"/>
              <a:t>structures</a:t>
            </a:r>
            <a:r>
              <a:rPr lang="de-CH" dirty="0" smtClean="0"/>
              <a:t> </a:t>
            </a:r>
            <a:r>
              <a:rPr lang="de-CH" dirty="0" err="1" smtClean="0"/>
              <a:t>cannot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modified</a:t>
            </a:r>
            <a:r>
              <a:rPr lang="de-CH" dirty="0" smtClean="0"/>
              <a:t> after </a:t>
            </a:r>
            <a:r>
              <a:rPr lang="de-CH" dirty="0" err="1" smtClean="0"/>
              <a:t>instantiation</a:t>
            </a:r>
            <a:endParaRPr lang="de-CH" dirty="0" smtClean="0"/>
          </a:p>
          <a:p>
            <a:pPr marL="608013" lvl="1" indent="-342900">
              <a:buFont typeface="Wingdings" panose="05000000000000000000" pitchFamily="2" charset="2"/>
              <a:buChar char="ü"/>
            </a:pPr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short-lived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de-CH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de-CH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programming</a:t>
            </a:r>
            <a:r>
              <a:rPr lang="de-CH" dirty="0"/>
              <a:t> in a </a:t>
            </a:r>
            <a:r>
              <a:rPr lang="de-CH" dirty="0" err="1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First-class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higher</a:t>
                </a: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-order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smtClean="0">
                    <a:solidFill>
                      <a:schemeClr val="bg1">
                        <a:lumMod val="75000"/>
                      </a:schemeClr>
                    </a:solidFill>
                  </a:rPr>
                  <a:t>Pure </a:t>
                </a: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functions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Immutability</a:t>
                </a:r>
                <a:endParaRPr lang="de-CH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CH" b="1" dirty="0" err="1" smtClean="0"/>
                  <a:t>Lazy</a:t>
                </a:r>
                <a:r>
                  <a:rPr lang="de-CH" b="1" dirty="0" smtClean="0"/>
                  <a:t> </a:t>
                </a:r>
                <a:r>
                  <a:rPr lang="de-CH" b="1" dirty="0" err="1" smtClean="0"/>
                  <a:t>evaluation</a:t>
                </a:r>
                <a:endParaRPr lang="de-CH" b="1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if</a:t>
                </a:r>
                <a:r>
                  <a:rPr lang="de-CH" dirty="0" smtClean="0"/>
                  <a:t>/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needed</a:t>
                </a:r>
                <a:endParaRPr lang="de-CH" dirty="0" smtClean="0"/>
              </a:p>
              <a:p>
                <a:pPr marL="608013" lvl="1" indent="-342900">
                  <a:buFont typeface="Wingdings" panose="05000000000000000000" pitchFamily="2" charset="2"/>
                  <a:buChar char="ü"/>
                </a:pPr>
                <a:r>
                  <a:rPr lang="de-CH" dirty="0" smtClean="0"/>
                  <a:t>Pure </a:t>
                </a:r>
                <a:r>
                  <a:rPr lang="de-CH" dirty="0" err="1" smtClean="0"/>
                  <a:t>expressions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/>
                        <a:ea typeface="Cambria Math"/>
                        <a:sym typeface="Symbol"/>
                      </a:rPr>
                      <m:t>⇒</m:t>
                    </m:r>
                  </m:oMath>
                </a14:m>
                <a:r>
                  <a:rPr lang="de-CH" dirty="0" smtClean="0">
                    <a:sym typeface="Symbol"/>
                  </a:rPr>
                  <a:t> </a:t>
                </a:r>
                <a:r>
                  <a:rPr lang="de-CH" dirty="0" err="1" smtClean="0"/>
                  <a:t>result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same, </a:t>
                </a:r>
                <a:r>
                  <a:rPr lang="de-CH" dirty="0" err="1" smtClean="0"/>
                  <a:t>no</a:t>
                </a:r>
                <a:r>
                  <a:rPr lang="de-CH" dirty="0" smtClean="0"/>
                  <a:t> matter </a:t>
                </a:r>
                <a:r>
                  <a:rPr lang="de-CH" dirty="0" err="1" smtClean="0"/>
                  <a:t>when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evaluated</a:t>
                </a:r>
                <a:r>
                  <a:rPr lang="de-CH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 in a </a:t>
            </a:r>
            <a:r>
              <a:rPr lang="de-CH" dirty="0" err="1" smtClean="0"/>
              <a:t>nutshell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 rot="20312170">
            <a:off x="4485206" y="4985510"/>
            <a:ext cx="1568358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 err="1">
                <a:solidFill>
                  <a:schemeClr val="bg1"/>
                </a:solidFill>
                <a:latin typeface="AA Zuehlke" pitchFamily="2" charset="0"/>
              </a:rPr>
              <a:t>Exceptions</a:t>
            </a:r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 rot="20312170">
            <a:off x="5696626" y="5012519"/>
            <a:ext cx="1659592" cy="430887"/>
          </a:xfrm>
          <a:prstGeom prst="rect">
            <a:avLst/>
          </a:prstGeom>
          <a:solidFill>
            <a:srgbClr val="7030A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sz="2200" dirty="0">
                <a:solidFill>
                  <a:schemeClr val="bg1"/>
                </a:solidFill>
                <a:latin typeface="AA Zuehlke" pitchFamily="2" charset="0"/>
              </a:rPr>
              <a:t>Termination?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1157</Words>
  <Application>Microsoft Office PowerPoint</Application>
  <PresentationFormat>Widescreen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Cambria Math</vt:lpstr>
      <vt:lpstr>AA Zuehlke</vt:lpstr>
      <vt:lpstr>Arial</vt:lpstr>
      <vt:lpstr>Symbol</vt:lpstr>
      <vt:lpstr>Wingdings</vt:lpstr>
      <vt:lpstr>Zuehlke</vt:lpstr>
      <vt:lpstr>Functional Design Patterns for OO Practitioners</vt:lpstr>
      <vt:lpstr>Introduction</vt:lpstr>
      <vt:lpstr>Introduction</vt:lpstr>
      <vt:lpstr>Introduction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The Option/Optional/Maybe Type</vt:lpstr>
      <vt:lpstr>The Option/Optional/Maybe Type</vt:lpstr>
      <vt:lpstr>The Option/Optional/Maybe Type</vt:lpstr>
      <vt:lpstr>The Try Type</vt:lpstr>
      <vt:lpstr>Composable Future</vt:lpstr>
      <vt:lpstr>Higher-Order Functions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89</cp:revision>
  <dcterms:created xsi:type="dcterms:W3CDTF">2015-09-14T13:22:26Z</dcterms:created>
  <dcterms:modified xsi:type="dcterms:W3CDTF">2015-09-18T12:55:20Z</dcterms:modified>
</cp:coreProperties>
</file>