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Open Sans ExtraBold"/>
      <p:bold r:id="rId15"/>
      <p:boldItalic r:id="rId16"/>
    </p:embeddedFont>
    <p:embeddedFont>
      <p:font typeface="Open Sans Light"/>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Light-boldItalic.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ExtraBold-bold.fntdata"/><Relationship Id="rId14" Type="http://schemas.openxmlformats.org/officeDocument/2006/relationships/slide" Target="slides/slide10.xml"/><Relationship Id="rId17" Type="http://schemas.openxmlformats.org/officeDocument/2006/relationships/font" Target="fonts/OpenSansLight-regular.fntdata"/><Relationship Id="rId16" Type="http://schemas.openxmlformats.org/officeDocument/2006/relationships/font" Target="fonts/OpenSansExtraBold-boldItalic.fntdata"/><Relationship Id="rId5" Type="http://schemas.openxmlformats.org/officeDocument/2006/relationships/slide" Target="slides/slide1.xml"/><Relationship Id="rId19" Type="http://schemas.openxmlformats.org/officeDocument/2006/relationships/font" Target="fonts/OpenSansLight-italic.fntdata"/><Relationship Id="rId6" Type="http://schemas.openxmlformats.org/officeDocument/2006/relationships/slide" Target="slides/slide2.xml"/><Relationship Id="rId18" Type="http://schemas.openxmlformats.org/officeDocument/2006/relationships/font" Target="fonts/OpenSans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c95161577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8c9516157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c95161577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8c95161577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Autofit/>
          </a:bodyPr>
          <a:lstStyle>
            <a:lvl1pPr indent="-228600" lvl="0" marL="457200" algn="ctr">
              <a:lnSpc>
                <a:spcPct val="100000"/>
              </a:lnSpc>
              <a:spcBef>
                <a:spcPts val="0"/>
              </a:spcBef>
              <a:spcAft>
                <a:spcPts val="0"/>
              </a:spcAft>
              <a:buClr>
                <a:srgbClr val="585858"/>
              </a:buClr>
              <a:buSzPts val="2800"/>
              <a:buFont typeface="Arial"/>
              <a:buNone/>
              <a:defRPr sz="2800"/>
            </a:lvl1pPr>
            <a:lvl2pPr indent="-228600" lvl="1" marL="914400" algn="ctr">
              <a:lnSpc>
                <a:spcPct val="100000"/>
              </a:lnSpc>
              <a:spcBef>
                <a:spcPts val="0"/>
              </a:spcBef>
              <a:spcAft>
                <a:spcPts val="0"/>
              </a:spcAft>
              <a:buClr>
                <a:srgbClr val="585858"/>
              </a:buClr>
              <a:buSzPts val="2800"/>
              <a:buFont typeface="Arial"/>
              <a:buNone/>
              <a:defRPr sz="2800"/>
            </a:lvl2pPr>
            <a:lvl3pPr indent="-228600" lvl="2" marL="1371600" algn="ctr">
              <a:lnSpc>
                <a:spcPct val="100000"/>
              </a:lnSpc>
              <a:spcBef>
                <a:spcPts val="0"/>
              </a:spcBef>
              <a:spcAft>
                <a:spcPts val="0"/>
              </a:spcAft>
              <a:buClr>
                <a:srgbClr val="585858"/>
              </a:buClr>
              <a:buSzPts val="2800"/>
              <a:buFont typeface="Arial"/>
              <a:buNone/>
              <a:defRPr sz="2800"/>
            </a:lvl3pPr>
            <a:lvl4pPr indent="-228600" lvl="3" marL="1828800" algn="ctr">
              <a:lnSpc>
                <a:spcPct val="100000"/>
              </a:lnSpc>
              <a:spcBef>
                <a:spcPts val="0"/>
              </a:spcBef>
              <a:spcAft>
                <a:spcPts val="0"/>
              </a:spcAft>
              <a:buClr>
                <a:srgbClr val="585858"/>
              </a:buClr>
              <a:buSzPts val="2800"/>
              <a:buFont typeface="Arial"/>
              <a:buNone/>
              <a:defRPr sz="2800"/>
            </a:lvl4pPr>
            <a:lvl5pPr indent="-228600" lvl="4" marL="2286000" algn="ctr">
              <a:lnSpc>
                <a:spcPct val="100000"/>
              </a:lnSpc>
              <a:spcBef>
                <a:spcPts val="0"/>
              </a:spcBef>
              <a:spcAft>
                <a:spcPts val="0"/>
              </a:spcAft>
              <a:buClr>
                <a:srgbClr val="585858"/>
              </a:buClr>
              <a:buSzPts val="2800"/>
              <a:buFont typeface="Arial"/>
              <a:buNone/>
              <a:defRPr sz="28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2" name="Google Shape;12;p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11"/>
          <p:cNvSpPr txBox="1"/>
          <p:nvPr>
            <p:ph type="title"/>
          </p:nvPr>
        </p:nvSpPr>
        <p:spPr>
          <a:xfrm>
            <a:off x="311699" y="1106125"/>
            <a:ext cx="8520602" cy="1963500"/>
          </a:xfrm>
          <a:prstGeom prst="rect">
            <a:avLst/>
          </a:prstGeom>
          <a:noFill/>
          <a:ln>
            <a:noFill/>
          </a:ln>
        </p:spPr>
        <p:txBody>
          <a:bodyPr anchorCtr="0" anchor="b" bIns="91400" lIns="91400" spcFirstLastPara="1" rIns="91400" wrap="square" tIns="91400">
            <a:no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46" name="Google Shape;46;p11"/>
          <p:cNvSpPr txBox="1"/>
          <p:nvPr>
            <p:ph idx="1" type="body"/>
          </p:nvPr>
        </p:nvSpPr>
        <p:spPr>
          <a:xfrm>
            <a:off x="311699" y="3152225"/>
            <a:ext cx="8520602" cy="1300800"/>
          </a:xfrm>
          <a:prstGeom prst="rect">
            <a:avLst/>
          </a:prstGeom>
          <a:noFill/>
          <a:ln>
            <a:noFill/>
          </a:ln>
        </p:spPr>
        <p:txBody>
          <a:bodyPr anchorCtr="0" anchor="t" bIns="91400" lIns="91400" spcFirstLastPara="1" rIns="91400" wrap="square" tIns="91400">
            <a:noAutofit/>
          </a:bodyPr>
          <a:lstStyle>
            <a:lvl1pPr indent="-342900" lvl="0" marL="457200" algn="ctr">
              <a:lnSpc>
                <a:spcPct val="115000"/>
              </a:lnSpc>
              <a:spcBef>
                <a:spcPts val="0"/>
              </a:spcBef>
              <a:spcAft>
                <a:spcPts val="0"/>
              </a:spcAft>
              <a:buSzPts val="1800"/>
              <a:buChar char="●"/>
              <a:defRPr/>
            </a:lvl1pPr>
            <a:lvl2pPr indent="-342900" lvl="1" marL="914400" algn="ctr">
              <a:lnSpc>
                <a:spcPct val="115000"/>
              </a:lnSpc>
              <a:spcBef>
                <a:spcPts val="0"/>
              </a:spcBef>
              <a:spcAft>
                <a:spcPts val="0"/>
              </a:spcAft>
              <a:buSzPts val="1800"/>
              <a:buChar char="○"/>
              <a:defRPr/>
            </a:lvl2pPr>
            <a:lvl3pPr indent="-342900" lvl="2" marL="1371600" algn="ctr">
              <a:lnSpc>
                <a:spcPct val="115000"/>
              </a:lnSpc>
              <a:spcBef>
                <a:spcPts val="0"/>
              </a:spcBef>
              <a:spcAft>
                <a:spcPts val="0"/>
              </a:spcAft>
              <a:buSzPts val="1800"/>
              <a:buChar char="■"/>
              <a:defRPr/>
            </a:lvl3pPr>
            <a:lvl4pPr indent="-342900" lvl="3" marL="1828800" algn="ctr">
              <a:lnSpc>
                <a:spcPct val="115000"/>
              </a:lnSpc>
              <a:spcBef>
                <a:spcPts val="0"/>
              </a:spcBef>
              <a:spcAft>
                <a:spcPts val="0"/>
              </a:spcAft>
              <a:buSzPts val="1800"/>
              <a:buChar char="●"/>
              <a:defRPr/>
            </a:lvl4pPr>
            <a:lvl5pPr indent="-342900" lvl="4" marL="2286000" algn="ctr">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7" name="Google Shape;47;p1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16" name="Google Shape;16;p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9" name="Google Shape;19;p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2" name="Google Shape;22;p5"/>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sz="1400"/>
            </a:lvl2pPr>
            <a:lvl3pPr indent="-317500" lvl="2" marL="1371600" algn="l">
              <a:lnSpc>
                <a:spcPct val="115000"/>
              </a:lnSpc>
              <a:spcBef>
                <a:spcPts val="0"/>
              </a:spcBef>
              <a:spcAft>
                <a:spcPts val="0"/>
              </a:spcAft>
              <a:buSzPts val="1400"/>
              <a:buChar char="■"/>
              <a:defRPr sz="1400"/>
            </a:lvl3pPr>
            <a:lvl4pPr indent="-317500" lvl="3" marL="1828800" algn="l">
              <a:lnSpc>
                <a:spcPct val="115000"/>
              </a:lnSpc>
              <a:spcBef>
                <a:spcPts val="0"/>
              </a:spcBef>
              <a:spcAft>
                <a:spcPts val="0"/>
              </a:spcAft>
              <a:buSzPts val="1400"/>
              <a:buChar char="●"/>
              <a:defRPr sz="1400"/>
            </a:lvl4pPr>
            <a:lvl5pPr indent="-317500" lvl="4" marL="2286000" algn="l">
              <a:lnSpc>
                <a:spcPct val="115000"/>
              </a:lnSpc>
              <a:spcBef>
                <a:spcPts val="0"/>
              </a:spcBef>
              <a:spcAft>
                <a:spcPts val="0"/>
              </a:spcAft>
              <a:buSzPts val="1400"/>
              <a:buChar char="○"/>
              <a:defRPr sz="14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3" name="Google Shape;23;p5"/>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24" name="Google Shape;24;p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7" name="Google Shape;27;p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0" name="Google Shape;30;p7"/>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1" name="Google Shape;31;p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4" name="Google Shape;34;p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1"/>
          </a:xfrm>
          <a:prstGeom prst="rect">
            <a:avLst/>
          </a:prstGeom>
          <a:solidFill>
            <a:srgbClr val="EEEEE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8" name="Google Shape;38;p9"/>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Autofit/>
          </a:bodyPr>
          <a:lstStyle>
            <a:lvl1pPr indent="-228600" lvl="0" marL="457200" algn="ctr">
              <a:lnSpc>
                <a:spcPct val="100000"/>
              </a:lnSpc>
              <a:spcBef>
                <a:spcPts val="0"/>
              </a:spcBef>
              <a:spcAft>
                <a:spcPts val="0"/>
              </a:spcAft>
              <a:buClr>
                <a:srgbClr val="585858"/>
              </a:buClr>
              <a:buSzPts val="2100"/>
              <a:buFont typeface="Arial"/>
              <a:buNone/>
              <a:defRPr sz="2100"/>
            </a:lvl1pPr>
            <a:lvl2pPr indent="-228600" lvl="1" marL="914400" algn="ctr">
              <a:lnSpc>
                <a:spcPct val="100000"/>
              </a:lnSpc>
              <a:spcBef>
                <a:spcPts val="0"/>
              </a:spcBef>
              <a:spcAft>
                <a:spcPts val="0"/>
              </a:spcAft>
              <a:buClr>
                <a:srgbClr val="585858"/>
              </a:buClr>
              <a:buSzPts val="2100"/>
              <a:buFont typeface="Arial"/>
              <a:buNone/>
              <a:defRPr sz="2100"/>
            </a:lvl2pPr>
            <a:lvl3pPr indent="-228600" lvl="2" marL="1371600" algn="ctr">
              <a:lnSpc>
                <a:spcPct val="100000"/>
              </a:lnSpc>
              <a:spcBef>
                <a:spcPts val="0"/>
              </a:spcBef>
              <a:spcAft>
                <a:spcPts val="0"/>
              </a:spcAft>
              <a:buClr>
                <a:srgbClr val="585858"/>
              </a:buClr>
              <a:buSzPts val="2100"/>
              <a:buFont typeface="Arial"/>
              <a:buNone/>
              <a:defRPr sz="2100"/>
            </a:lvl3pPr>
            <a:lvl4pPr indent="-228600" lvl="3" marL="1828800" algn="ctr">
              <a:lnSpc>
                <a:spcPct val="100000"/>
              </a:lnSpc>
              <a:spcBef>
                <a:spcPts val="0"/>
              </a:spcBef>
              <a:spcAft>
                <a:spcPts val="0"/>
              </a:spcAft>
              <a:buClr>
                <a:srgbClr val="585858"/>
              </a:buClr>
              <a:buSzPts val="2100"/>
              <a:buFont typeface="Arial"/>
              <a:buNone/>
              <a:defRPr sz="2100"/>
            </a:lvl4pPr>
            <a:lvl5pPr indent="-228600" lvl="4" marL="2286000" algn="ctr">
              <a:lnSpc>
                <a:spcPct val="100000"/>
              </a:lnSpc>
              <a:spcBef>
                <a:spcPts val="0"/>
              </a:spcBef>
              <a:spcAft>
                <a:spcPts val="0"/>
              </a:spcAft>
              <a:buClr>
                <a:srgbClr val="585858"/>
              </a:buClr>
              <a:buSzPts val="2100"/>
              <a:buFont typeface="Arial"/>
              <a:buNone/>
              <a:defRPr sz="2100"/>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39" name="Google Shape;39;p9"/>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0"/>
              </a:spcBef>
              <a:spcAft>
                <a:spcPts val="0"/>
              </a:spcAft>
              <a:buSzPts val="1800"/>
              <a:buChar char="■"/>
              <a:defRPr/>
            </a:lvl3pPr>
            <a:lvl4pPr indent="-342900" lvl="3" marL="1828800" algn="l">
              <a:lnSpc>
                <a:spcPct val="115000"/>
              </a:lnSpc>
              <a:spcBef>
                <a:spcPts val="0"/>
              </a:spcBef>
              <a:spcAft>
                <a:spcPts val="0"/>
              </a:spcAft>
              <a:buSzPts val="1800"/>
              <a:buChar char="●"/>
              <a:defRPr/>
            </a:lvl4pPr>
            <a:lvl5pPr indent="-342900" lvl="4" marL="2286000" algn="l">
              <a:lnSpc>
                <a:spcPct val="115000"/>
              </a:lnSpc>
              <a:spcBef>
                <a:spcPts val="0"/>
              </a:spcBef>
              <a:spcAft>
                <a:spcPts val="0"/>
              </a:spcAft>
              <a:buSzPts val="1800"/>
              <a:buChar char="○"/>
              <a:defRPr/>
            </a:lvl5pPr>
            <a:lvl6pPr indent="-342900" lvl="5" marL="2743200" algn="l">
              <a:lnSpc>
                <a:spcPct val="115000"/>
              </a:lnSpc>
              <a:spcBef>
                <a:spcPts val="0"/>
              </a:spcBef>
              <a:spcAft>
                <a:spcPts val="0"/>
              </a:spcAft>
              <a:buSzPts val="1800"/>
              <a:buChar char="■"/>
              <a:defRPr/>
            </a:lvl6pPr>
            <a:lvl7pPr indent="-342900" lvl="6" marL="3200400" algn="l">
              <a:lnSpc>
                <a:spcPct val="115000"/>
              </a:lnSpc>
              <a:spcBef>
                <a:spcPts val="0"/>
              </a:spcBef>
              <a:spcAft>
                <a:spcPts val="0"/>
              </a:spcAft>
              <a:buSzPts val="1800"/>
              <a:buChar char="●"/>
              <a:defRPr/>
            </a:lvl7pPr>
            <a:lvl8pPr indent="-342900" lvl="7" marL="3657600" algn="l">
              <a:lnSpc>
                <a:spcPct val="115000"/>
              </a:lnSpc>
              <a:spcBef>
                <a:spcPts val="0"/>
              </a:spcBef>
              <a:spcAft>
                <a:spcPts val="0"/>
              </a:spcAft>
              <a:buSzPts val="1800"/>
              <a:buChar char="○"/>
              <a:defRPr/>
            </a:lvl8pPr>
            <a:lvl9pPr indent="-342900" lvl="8" marL="4114800" algn="l">
              <a:lnSpc>
                <a:spcPct val="115000"/>
              </a:lnSpc>
              <a:spcBef>
                <a:spcPts val="0"/>
              </a:spcBef>
              <a:spcAft>
                <a:spcPts val="0"/>
              </a:spcAft>
              <a:buSzPts val="1800"/>
              <a:buChar char="■"/>
              <a:defRPr/>
            </a:lvl9pPr>
          </a:lstStyle>
          <a:p/>
        </p:txBody>
      </p:sp>
      <p:sp>
        <p:nvSpPr>
          <p:cNvPr id="40" name="Google Shape;40;p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585858"/>
              </a:buClr>
              <a:buSzPts val="1800"/>
              <a:buNone/>
              <a:defRPr/>
            </a:lvl1pPr>
          </a:lstStyle>
          <a:p/>
        </p:txBody>
      </p:sp>
      <p:sp>
        <p:nvSpPr>
          <p:cNvPr id="43" name="Google Shape;43;p1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Autofit/>
          </a:bodyPr>
          <a:lstStyle>
            <a:lvl1pPr indent="-342900" lvl="0" marL="457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1pPr>
            <a:lvl2pPr indent="-342900" lvl="1" marL="914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2pPr>
            <a:lvl3pPr indent="-342900" lvl="2" marL="1371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3pPr>
            <a:lvl4pPr indent="-342900" lvl="3" marL="1828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4pPr>
            <a:lvl5pPr indent="-342900" lvl="4" marL="22860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5pPr>
            <a:lvl6pPr indent="-342900" lvl="5" marL="27432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6pPr>
            <a:lvl7pPr indent="-342900" lvl="6" marL="32004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7pPr>
            <a:lvl8pPr indent="-342900" lvl="7" marL="36576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8pPr>
            <a:lvl9pPr indent="-342900" lvl="8" marL="4114800" marR="0" rtl="0" algn="l">
              <a:lnSpc>
                <a:spcPct val="115000"/>
              </a:lnSpc>
              <a:spcBef>
                <a:spcPts val="0"/>
              </a:spcBef>
              <a:spcAft>
                <a:spcPts val="0"/>
              </a:spcAft>
              <a:buClr>
                <a:srgbClr val="585858"/>
              </a:buClr>
              <a:buSzPts val="1800"/>
              <a:buFont typeface="Arial"/>
              <a:buChar char="■"/>
              <a:defRPr b="0" i="0" sz="1800" u="none" cap="none" strike="noStrike">
                <a:solidFill>
                  <a:srgbClr val="585858"/>
                </a:solidFill>
                <a:latin typeface="Arial"/>
                <a:ea typeface="Arial"/>
                <a:cs typeface="Arial"/>
                <a:sym typeface="Arial"/>
              </a:defRPr>
            </a:lvl9pPr>
          </a:lstStyle>
          <a:p/>
        </p:txBody>
      </p:sp>
      <p:sp>
        <p:nvSpPr>
          <p:cNvPr id="8" name="Google Shape;8;p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rtl="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olab.research.google.com/drive/1taQ_UkzM8Jnh5kYJQnBhFuJQjTdcFdzW?usp=sharing" TargetMode="External"/><Relationship Id="rId4" Type="http://schemas.openxmlformats.org/officeDocument/2006/relationships/hyperlink" Target="https://docs.google.com/spreadsheets/d/1lyxwabUjf9PutmOVitOjwuSi2zll7exa09PWMSE1rEs/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537899" y="1895175"/>
            <a:ext cx="3953102" cy="13766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Sprocket Central Pty Ltd</a:t>
            </a:r>
            <a:endParaRPr/>
          </a:p>
        </p:txBody>
      </p:sp>
      <p:sp>
        <p:nvSpPr>
          <p:cNvPr id="56" name="Google Shape;56;p13"/>
          <p:cNvSpPr/>
          <p:nvPr/>
        </p:nvSpPr>
        <p:spPr>
          <a:xfrm>
            <a:off x="537900" y="3315475"/>
            <a:ext cx="5550600" cy="525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Open Sans Light"/>
              <a:buNone/>
            </a:pPr>
            <a:r>
              <a:rPr b="0" i="0" lang="en-US" sz="2000" u="none" cap="none" strike="noStrike">
                <a:solidFill>
                  <a:srgbClr val="FFFFFF"/>
                </a:solidFill>
                <a:latin typeface="Open Sans Light"/>
                <a:ea typeface="Open Sans Light"/>
                <a:cs typeface="Open Sans Light"/>
                <a:sym typeface="Open Sans Light"/>
              </a:rPr>
              <a:t>Data analytics approach</a:t>
            </a:r>
            <a:endParaRPr/>
          </a:p>
        </p:txBody>
      </p:sp>
      <p:pic>
        <p:nvPicPr>
          <p:cNvPr descr="Shape 57" id="57" name="Google Shape;57;p13"/>
          <p:cNvPicPr preferRelativeResize="0"/>
          <p:nvPr/>
        </p:nvPicPr>
        <p:blipFill rotWithShape="1">
          <a:blip r:embed="rId3">
            <a:alphaModFix/>
          </a:blip>
          <a:srcRect b="0" l="0" r="0" t="0"/>
          <a:stretch/>
        </p:blipFill>
        <p:spPr>
          <a:xfrm>
            <a:off x="614100" y="1275524"/>
            <a:ext cx="1982300" cy="238701"/>
          </a:xfrm>
          <a:prstGeom prst="rect">
            <a:avLst/>
          </a:prstGeom>
          <a:noFill/>
          <a:ln>
            <a:noFill/>
          </a:ln>
        </p:spPr>
      </p:pic>
      <p:sp>
        <p:nvSpPr>
          <p:cNvPr id="58" name="Google Shape;58;p13"/>
          <p:cNvSpPr/>
          <p:nvPr/>
        </p:nvSpPr>
        <p:spPr>
          <a:xfrm>
            <a:off x="537900" y="3666599"/>
            <a:ext cx="6249600" cy="398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1200"/>
              <a:buFont typeface="Open Sans Light"/>
              <a:buNone/>
            </a:pPr>
            <a:r>
              <a:rPr b="0" i="0" lang="en-US" sz="1200" u="none" cap="none" strike="noStrike">
                <a:solidFill>
                  <a:srgbClr val="FFFFFF"/>
                </a:solidFill>
                <a:latin typeface="Open Sans Light"/>
                <a:ea typeface="Open Sans Light"/>
                <a:cs typeface="Open Sans Light"/>
                <a:sym typeface="Open Sans Light"/>
              </a:rPr>
              <a:t>[Division Name] - [Engagement Manager], [Senior Consultant], [Junior Consultant]</a:t>
            </a:r>
            <a:endParaRPr/>
          </a:p>
        </p:txBody>
      </p:sp>
      <p:sp>
        <p:nvSpPr>
          <p:cNvPr id="59" name="Google Shape;59;p13"/>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2"/>
          <p:cNvSpPr/>
          <p:nvPr/>
        </p:nvSpPr>
        <p:spPr>
          <a:xfrm>
            <a:off x="205025" y="263974"/>
            <a:ext cx="8565600" cy="7587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Appendix</a:t>
            </a:r>
            <a:endParaRPr/>
          </a:p>
        </p:txBody>
      </p:sp>
      <p:sp>
        <p:nvSpPr>
          <p:cNvPr id="137" name="Google Shape;137;p22"/>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Python Code used for this project - </a:t>
            </a:r>
            <a:r>
              <a:rPr b="1" lang="en-US" sz="2000" u="sng">
                <a:solidFill>
                  <a:schemeClr val="hlink"/>
                </a:solidFill>
                <a:latin typeface="Open Sans"/>
                <a:ea typeface="Open Sans"/>
                <a:cs typeface="Open Sans"/>
                <a:sym typeface="Open Sans"/>
                <a:hlinkClick r:id="rId3"/>
              </a:rPr>
              <a:t>https://colab.research.google.com/drive/1taQ_UkzM8Jnh5kYJQnBhFuJQjTdcFdzW?usp=sharing</a:t>
            </a:r>
            <a:endParaRPr b="1" sz="20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2000"/>
              <a:buFont typeface="Open Sans"/>
              <a:buNone/>
            </a:pPr>
            <a:r>
              <a:t/>
            </a:r>
            <a:endParaRPr b="1" sz="20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Sprocket Central Pty Ltd Dataset - </a:t>
            </a:r>
            <a:r>
              <a:rPr b="1" lang="en-US" sz="2000" u="sng">
                <a:solidFill>
                  <a:schemeClr val="hlink"/>
                </a:solidFill>
                <a:latin typeface="Open Sans"/>
                <a:ea typeface="Open Sans"/>
                <a:cs typeface="Open Sans"/>
                <a:sym typeface="Open Sans"/>
                <a:hlinkClick r:id="rId4"/>
              </a:rPr>
              <a:t>https://docs.google.com/spreadsheets/d/1lyxwabUjf9PutmOVitOjwuSi2zll7exa09PWMSE1rEs/edit?usp=sharing</a:t>
            </a:r>
            <a:endParaRPr b="1" sz="20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2000"/>
              <a:buFont typeface="Open Sans"/>
              <a:buNone/>
            </a:pPr>
            <a:r>
              <a:t/>
            </a:r>
            <a:endParaRPr b="1" sz="2000">
              <a:latin typeface="Open Sans"/>
              <a:ea typeface="Open Sans"/>
              <a:cs typeface="Open Sans"/>
              <a:sym typeface="Open Sans"/>
            </a:endParaRPr>
          </a:p>
        </p:txBody>
      </p:sp>
      <p:sp>
        <p:nvSpPr>
          <p:cNvPr id="138" name="Google Shape;138;p22"/>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Agenda</a:t>
            </a:r>
            <a:endParaRPr/>
          </a:p>
        </p:txBody>
      </p:sp>
      <p:sp>
        <p:nvSpPr>
          <p:cNvPr id="66" name="Google Shape;66;p14"/>
          <p:cNvSpPr/>
          <p:nvPr/>
        </p:nvSpPr>
        <p:spPr>
          <a:xfrm>
            <a:off x="343874" y="1211200"/>
            <a:ext cx="5459402" cy="1708756"/>
          </a:xfrm>
          <a:prstGeom prst="rect">
            <a:avLst/>
          </a:prstGeom>
          <a:noFill/>
          <a:ln>
            <a:noFill/>
          </a:ln>
        </p:spPr>
        <p:txBody>
          <a:bodyPr anchorCtr="0" anchor="t" bIns="91400" lIns="91400" spcFirstLastPara="1" rIns="91400" wrap="square" tIns="91400">
            <a:noAutofit/>
          </a:bodyPr>
          <a:lstStyle/>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Introduction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Data Exploration</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Model Development</a:t>
            </a:r>
            <a:endParaRPr/>
          </a:p>
          <a:p>
            <a:pPr indent="-355600" lvl="0" marL="457200" marR="0" rtl="0" algn="l">
              <a:lnSpc>
                <a:spcPct val="115000"/>
              </a:lnSpc>
              <a:spcBef>
                <a:spcPts val="0"/>
              </a:spcBef>
              <a:spcAft>
                <a:spcPts val="0"/>
              </a:spcAft>
              <a:buClr>
                <a:srgbClr val="000000"/>
              </a:buClr>
              <a:buSzPts val="2000"/>
              <a:buFont typeface="Open Sans"/>
              <a:buAutoNum type="arabicPeriod"/>
            </a:pPr>
            <a:r>
              <a:rPr b="0" i="0" lang="en-US" sz="2000" u="none" cap="none" strike="noStrike">
                <a:solidFill>
                  <a:srgbClr val="000000"/>
                </a:solidFill>
                <a:latin typeface="Open Sans"/>
                <a:ea typeface="Open Sans"/>
                <a:cs typeface="Open Sans"/>
                <a:sym typeface="Open Sans"/>
              </a:rPr>
              <a:t>Interpretation</a:t>
            </a:r>
            <a:endParaRPr/>
          </a:p>
        </p:txBody>
      </p:sp>
      <p:sp>
        <p:nvSpPr>
          <p:cNvPr id="67" name="Google Shape;67;p14"/>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Introduction</a:t>
            </a:r>
            <a:endParaRPr/>
          </a:p>
        </p:txBody>
      </p:sp>
      <p:sp>
        <p:nvSpPr>
          <p:cNvPr id="74" name="Google Shape;74;p15"/>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Identifying the target customers: What criteria should we use?</a:t>
            </a:r>
            <a:endParaRPr/>
          </a:p>
        </p:txBody>
      </p:sp>
      <p:sp>
        <p:nvSpPr>
          <p:cNvPr id="75" name="Google Shape;75;p15"/>
          <p:cNvSpPr/>
          <p:nvPr/>
        </p:nvSpPr>
        <p:spPr>
          <a:xfrm>
            <a:off x="2420525" y="1705274"/>
            <a:ext cx="4134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Based on the demographic data provided, we can conclude that the majority of customers who have bought a high volume of products over the past 3 years </a:t>
            </a:r>
            <a:r>
              <a:rPr b="1" lang="en-US" sz="1500">
                <a:latin typeface="Open Sans"/>
                <a:ea typeface="Open Sans"/>
                <a:cs typeface="Open Sans"/>
                <a:sym typeface="Open Sans"/>
              </a:rPr>
              <a:t>didn’t own a car</a:t>
            </a:r>
            <a:r>
              <a:rPr lang="en-US" sz="1500">
                <a:latin typeface="Open Sans"/>
                <a:ea typeface="Open Sans"/>
                <a:cs typeface="Open Sans"/>
                <a:sym typeface="Open Sans"/>
              </a:rPr>
              <a:t>. We also know that customers who are </a:t>
            </a:r>
            <a:r>
              <a:rPr b="1" lang="en-US" sz="1500">
                <a:latin typeface="Open Sans"/>
                <a:ea typeface="Open Sans"/>
                <a:cs typeface="Open Sans"/>
                <a:sym typeface="Open Sans"/>
              </a:rPr>
              <a:t>affluent</a:t>
            </a:r>
            <a:r>
              <a:rPr lang="en-US" sz="1500">
                <a:latin typeface="Open Sans"/>
                <a:ea typeface="Open Sans"/>
                <a:cs typeface="Open Sans"/>
                <a:sym typeface="Open Sans"/>
              </a:rPr>
              <a:t> or have a </a:t>
            </a:r>
            <a:r>
              <a:rPr b="1" lang="en-US" sz="1500">
                <a:latin typeface="Open Sans"/>
                <a:ea typeface="Open Sans"/>
                <a:cs typeface="Open Sans"/>
                <a:sym typeface="Open Sans"/>
              </a:rPr>
              <a:t>high net worth </a:t>
            </a:r>
            <a:r>
              <a:rPr lang="en-US" sz="1500">
                <a:latin typeface="Open Sans"/>
                <a:ea typeface="Open Sans"/>
                <a:cs typeface="Open Sans"/>
                <a:sym typeface="Open Sans"/>
              </a:rPr>
              <a:t>are more likely to buy more products and have the capacity to spend more money buying those products. Therefore, we can use </a:t>
            </a:r>
            <a:r>
              <a:rPr b="1" lang="en-US" sz="1500">
                <a:latin typeface="Open Sans"/>
                <a:ea typeface="Open Sans"/>
                <a:cs typeface="Open Sans"/>
                <a:sym typeface="Open Sans"/>
              </a:rPr>
              <a:t>wealth segment and car ownership</a:t>
            </a:r>
            <a:r>
              <a:rPr lang="en-US" sz="1500">
                <a:latin typeface="Open Sans"/>
                <a:ea typeface="Open Sans"/>
                <a:cs typeface="Open Sans"/>
                <a:sym typeface="Open Sans"/>
              </a:rPr>
              <a:t> as criteria for targeting high-value customers.</a:t>
            </a:r>
            <a:endParaRPr>
              <a:latin typeface="Open Sans"/>
              <a:ea typeface="Open Sans"/>
              <a:cs typeface="Open Sans"/>
              <a:sym typeface="Open Sans"/>
            </a:endParaRPr>
          </a:p>
        </p:txBody>
      </p:sp>
      <p:sp>
        <p:nvSpPr>
          <p:cNvPr id="76" name="Google Shape;76;p15"/>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Data Exploration</a:t>
            </a:r>
            <a:endParaRPr/>
          </a:p>
        </p:txBody>
      </p:sp>
      <p:sp>
        <p:nvSpPr>
          <p:cNvPr id="83" name="Google Shape;83;p16"/>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How will we use the identified criteria to isolate target customers?</a:t>
            </a:r>
            <a:endParaRPr/>
          </a:p>
        </p:txBody>
      </p:sp>
      <p:sp>
        <p:nvSpPr>
          <p:cNvPr id="84" name="Google Shape;84;p16"/>
          <p:cNvSpPr/>
          <p:nvPr/>
        </p:nvSpPr>
        <p:spPr>
          <a:xfrm>
            <a:off x="205025" y="1904724"/>
            <a:ext cx="4134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By isolating customers who meet individual criteria, we can establish a </a:t>
            </a:r>
            <a:r>
              <a:rPr b="1" lang="en-US" sz="1500">
                <a:latin typeface="Open Sans"/>
                <a:ea typeface="Open Sans"/>
                <a:cs typeface="Open Sans"/>
                <a:sym typeface="Open Sans"/>
              </a:rPr>
              <a:t>main group</a:t>
            </a:r>
            <a:r>
              <a:rPr lang="en-US" sz="1500">
                <a:latin typeface="Open Sans"/>
                <a:ea typeface="Open Sans"/>
                <a:cs typeface="Open Sans"/>
                <a:sym typeface="Open Sans"/>
              </a:rPr>
              <a:t> to explore further. Within this new group, we can find </a:t>
            </a:r>
            <a:r>
              <a:rPr b="1" lang="en-US" sz="1500">
                <a:latin typeface="Open Sans"/>
                <a:ea typeface="Open Sans"/>
                <a:cs typeface="Open Sans"/>
                <a:sym typeface="Open Sans"/>
              </a:rPr>
              <a:t>customers who demonstrate an overlap of criteria</a:t>
            </a:r>
            <a:r>
              <a:rPr lang="en-US" sz="1500">
                <a:latin typeface="Open Sans"/>
                <a:ea typeface="Open Sans"/>
                <a:cs typeface="Open Sans"/>
                <a:sym typeface="Open Sans"/>
              </a:rPr>
              <a:t>.</a:t>
            </a:r>
            <a:endParaRPr sz="1500">
              <a:latin typeface="Open Sans"/>
              <a:ea typeface="Open Sans"/>
              <a:cs typeface="Open Sans"/>
              <a:sym typeface="Open Sans"/>
            </a:endParaRPr>
          </a:p>
        </p:txBody>
      </p:sp>
      <p:sp>
        <p:nvSpPr>
          <p:cNvPr id="85" name="Google Shape;85;p16"/>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86" name="Google Shape;86;p16"/>
          <p:cNvPicPr preferRelativeResize="0"/>
          <p:nvPr/>
        </p:nvPicPr>
        <p:blipFill>
          <a:blip r:embed="rId3">
            <a:alphaModFix/>
          </a:blip>
          <a:stretch>
            <a:fillRect/>
          </a:stretch>
        </p:blipFill>
        <p:spPr>
          <a:xfrm>
            <a:off x="1215975" y="3378024"/>
            <a:ext cx="6543675" cy="1695450"/>
          </a:xfrm>
          <a:prstGeom prst="rect">
            <a:avLst/>
          </a:prstGeom>
          <a:noFill/>
          <a:ln>
            <a:noFill/>
          </a:ln>
        </p:spPr>
      </p:pic>
      <p:sp>
        <p:nvSpPr>
          <p:cNvPr id="87" name="Google Shape;87;p16"/>
          <p:cNvSpPr txBox="1"/>
          <p:nvPr/>
        </p:nvSpPr>
        <p:spPr>
          <a:xfrm>
            <a:off x="4339625" y="1880875"/>
            <a:ext cx="4545600" cy="43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500"/>
              <a:buFont typeface="Open Sans"/>
              <a:buNone/>
            </a:pPr>
            <a:r>
              <a:rPr lang="en-US" sz="1500">
                <a:solidFill>
                  <a:schemeClr val="dk1"/>
                </a:solidFill>
                <a:latin typeface="Open Sans"/>
                <a:ea typeface="Open Sans"/>
                <a:cs typeface="Open Sans"/>
                <a:sym typeface="Open Sans"/>
              </a:rPr>
              <a:t>In our case, we can isolate customers who are </a:t>
            </a:r>
            <a:r>
              <a:rPr b="1" lang="en-US" sz="1500">
                <a:solidFill>
                  <a:schemeClr val="dk1"/>
                </a:solidFill>
                <a:latin typeface="Open Sans"/>
                <a:ea typeface="Open Sans"/>
                <a:cs typeface="Open Sans"/>
                <a:sym typeface="Open Sans"/>
              </a:rPr>
              <a:t>affluent</a:t>
            </a:r>
            <a:r>
              <a:rPr lang="en-US" sz="1500">
                <a:solidFill>
                  <a:schemeClr val="dk1"/>
                </a:solidFill>
                <a:latin typeface="Open Sans"/>
                <a:ea typeface="Open Sans"/>
                <a:cs typeface="Open Sans"/>
                <a:sym typeface="Open Sans"/>
              </a:rPr>
              <a:t>, have a </a:t>
            </a:r>
            <a:r>
              <a:rPr b="1" lang="en-US" sz="1500">
                <a:solidFill>
                  <a:schemeClr val="dk1"/>
                </a:solidFill>
                <a:latin typeface="Open Sans"/>
                <a:ea typeface="Open Sans"/>
                <a:cs typeface="Open Sans"/>
                <a:sym typeface="Open Sans"/>
              </a:rPr>
              <a:t>high net worth</a:t>
            </a:r>
            <a:r>
              <a:rPr lang="en-US" sz="1500">
                <a:solidFill>
                  <a:schemeClr val="dk1"/>
                </a:solidFill>
                <a:latin typeface="Open Sans"/>
                <a:ea typeface="Open Sans"/>
                <a:cs typeface="Open Sans"/>
                <a:sym typeface="Open Sans"/>
              </a:rPr>
              <a:t>, and </a:t>
            </a:r>
            <a:r>
              <a:rPr b="1" lang="en-US" sz="1500">
                <a:solidFill>
                  <a:schemeClr val="dk1"/>
                </a:solidFill>
                <a:latin typeface="Open Sans"/>
                <a:ea typeface="Open Sans"/>
                <a:cs typeface="Open Sans"/>
                <a:sym typeface="Open Sans"/>
              </a:rPr>
              <a:t>don’t own cars</a:t>
            </a:r>
            <a:r>
              <a:rPr lang="en-US" sz="1500">
                <a:solidFill>
                  <a:schemeClr val="dk1"/>
                </a:solidFill>
                <a:latin typeface="Open Sans"/>
                <a:ea typeface="Open Sans"/>
                <a:cs typeface="Open Sans"/>
                <a:sym typeface="Open Sans"/>
              </a:rPr>
              <a:t>. We can then expand on the customers that don’t have cars by exploring which of them are also high net worth or affluent.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7"/>
          <p:cNvSpPr/>
          <p:nvPr/>
        </p:nvSpPr>
        <p:spPr>
          <a:xfrm>
            <a:off x="205025" y="263974"/>
            <a:ext cx="8565600" cy="4666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94" name="Google Shape;94;p17"/>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How will we develop a model to identify target customers?</a:t>
            </a:r>
            <a:endParaRPr/>
          </a:p>
        </p:txBody>
      </p:sp>
      <p:sp>
        <p:nvSpPr>
          <p:cNvPr id="95" name="Google Shape;95;p17"/>
          <p:cNvSpPr/>
          <p:nvPr/>
        </p:nvSpPr>
        <p:spPr>
          <a:xfrm>
            <a:off x="2420525" y="1644724"/>
            <a:ext cx="41346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We can use </a:t>
            </a:r>
            <a:r>
              <a:rPr b="1" lang="en-US" sz="1500">
                <a:latin typeface="Open Sans"/>
                <a:ea typeface="Open Sans"/>
                <a:cs typeface="Open Sans"/>
                <a:sym typeface="Open Sans"/>
              </a:rPr>
              <a:t>Python</a:t>
            </a:r>
            <a:r>
              <a:rPr lang="en-US" sz="1500">
                <a:latin typeface="Open Sans"/>
                <a:ea typeface="Open Sans"/>
                <a:cs typeface="Open Sans"/>
                <a:sym typeface="Open Sans"/>
              </a:rPr>
              <a:t> and import the </a:t>
            </a:r>
            <a:r>
              <a:rPr b="1" lang="en-US" sz="1500">
                <a:latin typeface="Open Sans"/>
                <a:ea typeface="Open Sans"/>
                <a:cs typeface="Open Sans"/>
                <a:sym typeface="Open Sans"/>
              </a:rPr>
              <a:t>pandas and matplotlib packages</a:t>
            </a:r>
            <a:r>
              <a:rPr lang="en-US" sz="1500">
                <a:latin typeface="Open Sans"/>
                <a:ea typeface="Open Sans"/>
                <a:cs typeface="Open Sans"/>
                <a:sym typeface="Open Sans"/>
              </a:rPr>
              <a:t> in order to create these models. We begin by isolating customers by specific criteria alone (see previous slide). We can then expand on the customers who don’t own cars. Within this group, we can identify </a:t>
            </a:r>
            <a:r>
              <a:rPr b="1" lang="en-US" sz="1500">
                <a:latin typeface="Open Sans"/>
                <a:ea typeface="Open Sans"/>
                <a:cs typeface="Open Sans"/>
                <a:sym typeface="Open Sans"/>
              </a:rPr>
              <a:t>people who aren’t car owners and affluent or high net worth</a:t>
            </a:r>
            <a:r>
              <a:rPr lang="en-US" sz="1500">
                <a:latin typeface="Open Sans"/>
                <a:ea typeface="Open Sans"/>
                <a:cs typeface="Open Sans"/>
                <a:sym typeface="Open Sans"/>
              </a:rPr>
              <a:t>. This final grouping will serve as a final recommendation as to who, out of Sprocket’s 1000 clients, we should target.</a:t>
            </a:r>
            <a:endParaRPr/>
          </a:p>
        </p:txBody>
      </p:sp>
      <p:sp>
        <p:nvSpPr>
          <p:cNvPr id="96" name="Google Shape;96;p17"/>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103" name="Google Shape;103;p18"/>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04" name="Google Shape;104;p18"/>
          <p:cNvPicPr preferRelativeResize="0"/>
          <p:nvPr/>
        </p:nvPicPr>
        <p:blipFill>
          <a:blip r:embed="rId3">
            <a:alphaModFix/>
          </a:blip>
          <a:stretch>
            <a:fillRect/>
          </a:stretch>
        </p:blipFill>
        <p:spPr>
          <a:xfrm>
            <a:off x="152400" y="972925"/>
            <a:ext cx="8743950" cy="2324100"/>
          </a:xfrm>
          <a:prstGeom prst="rect">
            <a:avLst/>
          </a:prstGeom>
          <a:noFill/>
          <a:ln>
            <a:noFill/>
          </a:ln>
        </p:spPr>
      </p:pic>
      <p:sp>
        <p:nvSpPr>
          <p:cNvPr id="105" name="Google Shape;105;p18"/>
          <p:cNvSpPr txBox="1"/>
          <p:nvPr/>
        </p:nvSpPr>
        <p:spPr>
          <a:xfrm>
            <a:off x="486075" y="3539475"/>
            <a:ext cx="7777500" cy="23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500"/>
              <a:buFont typeface="Open Sans"/>
              <a:buNone/>
            </a:pPr>
            <a:r>
              <a:rPr lang="en-US" sz="1500">
                <a:solidFill>
                  <a:schemeClr val="dk1"/>
                </a:solidFill>
                <a:latin typeface="Open Sans"/>
                <a:ea typeface="Open Sans"/>
                <a:cs typeface="Open Sans"/>
                <a:sym typeface="Open Sans"/>
              </a:rPr>
              <a:t>Here, we have created a function, getName, that retrieves the name of the customer in a specified row. Using this function, we can expand on the group of customers who aren’t car owners (represented by the dataframe titled “ownsCarData”) and see if they overlap with either the group of affluent customers or the group of high net worth customers.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p:nvPr/>
        </p:nvSpPr>
        <p:spPr>
          <a:xfrm>
            <a:off x="205025" y="263974"/>
            <a:ext cx="8565600" cy="466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Model Development</a:t>
            </a:r>
            <a:endParaRPr/>
          </a:p>
        </p:txBody>
      </p:sp>
      <p:sp>
        <p:nvSpPr>
          <p:cNvPr id="112" name="Google Shape;112;p19"/>
          <p:cNvSpPr/>
          <p:nvPr/>
        </p:nvSpPr>
        <p:spPr>
          <a:xfrm>
            <a:off x="-6201" y="-6350"/>
            <a:ext cx="9175500" cy="2388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pic>
        <p:nvPicPr>
          <p:cNvPr id="113" name="Google Shape;113;p19"/>
          <p:cNvPicPr preferRelativeResize="0"/>
          <p:nvPr/>
        </p:nvPicPr>
        <p:blipFill>
          <a:blip r:embed="rId3">
            <a:alphaModFix/>
          </a:blip>
          <a:stretch>
            <a:fillRect/>
          </a:stretch>
        </p:blipFill>
        <p:spPr>
          <a:xfrm>
            <a:off x="1374550" y="950325"/>
            <a:ext cx="6226550" cy="4057525"/>
          </a:xfrm>
          <a:prstGeom prst="rect">
            <a:avLst/>
          </a:prstGeom>
          <a:noFill/>
          <a:ln>
            <a:noFill/>
          </a:ln>
        </p:spPr>
      </p:pic>
      <p:sp>
        <p:nvSpPr>
          <p:cNvPr id="114" name="Google Shape;114;p19"/>
          <p:cNvSpPr txBox="1"/>
          <p:nvPr/>
        </p:nvSpPr>
        <p:spPr>
          <a:xfrm>
            <a:off x="5154825" y="4171325"/>
            <a:ext cx="3323400" cy="38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500"/>
              <a:buFont typeface="Open Sans"/>
              <a:buNone/>
            </a:pPr>
            <a:r>
              <a:rPr lang="en-US" sz="1500">
                <a:solidFill>
                  <a:schemeClr val="dk1"/>
                </a:solidFill>
                <a:latin typeface="Open Sans"/>
                <a:ea typeface="Open Sans"/>
                <a:cs typeface="Open Sans"/>
                <a:sym typeface="Open Sans"/>
              </a:rPr>
              <a:t>Python code for pie charts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a:off x="205025" y="263974"/>
            <a:ext cx="8565600" cy="758742"/>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Interpretation</a:t>
            </a:r>
            <a:endParaRPr/>
          </a:p>
        </p:txBody>
      </p:sp>
      <p:sp>
        <p:nvSpPr>
          <p:cNvPr id="121" name="Google Shape;121;p20"/>
          <p:cNvSpPr/>
          <p:nvPr/>
        </p:nvSpPr>
        <p:spPr>
          <a:xfrm>
            <a:off x="205025" y="1083299"/>
            <a:ext cx="8565600" cy="920086"/>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2000"/>
              <a:buFont typeface="Open Sans"/>
              <a:buNone/>
            </a:pPr>
            <a:r>
              <a:rPr b="1" lang="en-US" sz="2000">
                <a:latin typeface="Open Sans"/>
                <a:ea typeface="Open Sans"/>
                <a:cs typeface="Open Sans"/>
                <a:sym typeface="Open Sans"/>
              </a:rPr>
              <a:t>What are the conclusions that can be drawn?</a:t>
            </a:r>
            <a:endParaRPr/>
          </a:p>
        </p:txBody>
      </p:sp>
      <p:sp>
        <p:nvSpPr>
          <p:cNvPr id="122" name="Google Shape;122;p20"/>
          <p:cNvSpPr/>
          <p:nvPr/>
        </p:nvSpPr>
        <p:spPr>
          <a:xfrm>
            <a:off x="2080625" y="1855950"/>
            <a:ext cx="4814400" cy="436800"/>
          </a:xfrm>
          <a:prstGeom prst="rect">
            <a:avLst/>
          </a:prstGeom>
          <a:noFill/>
          <a:ln>
            <a:noFill/>
          </a:ln>
        </p:spPr>
        <p:txBody>
          <a:bodyPr anchorCtr="0" anchor="t" bIns="91400" lIns="91400" spcFirstLastPara="1" rIns="91400" wrap="square" tIns="91400">
            <a:noAutofit/>
          </a:bodyPr>
          <a:lstStyle/>
          <a:p>
            <a:pPr indent="0" lvl="0" marL="0" marR="0" rtl="0" algn="l">
              <a:lnSpc>
                <a:spcPct val="115000"/>
              </a:lnSpc>
              <a:spcBef>
                <a:spcPts val="0"/>
              </a:spcBef>
              <a:spcAft>
                <a:spcPts val="0"/>
              </a:spcAft>
              <a:buClr>
                <a:srgbClr val="000000"/>
              </a:buClr>
              <a:buSzPts val="1500"/>
              <a:buFont typeface="Open Sans"/>
              <a:buNone/>
            </a:pPr>
            <a:r>
              <a:rPr lang="en-US" sz="1500">
                <a:latin typeface="Open Sans"/>
                <a:ea typeface="Open Sans"/>
                <a:cs typeface="Open Sans"/>
                <a:sym typeface="Open Sans"/>
              </a:rPr>
              <a:t>Based on this information, we have determined the exact list of target customers and their met criteria. Through our analysis with python, assisted by the visual components of matplotlib, we can see that these target customers make up roughly the top 50% of 50% of the 1000 customers, or, roughly the top 25% of the 1000 customers. This percent totals to exactly 251 individual customers. We can conclude that targeting these 251 customers would drive the most value for Sprocket Central Pty Ltd.</a:t>
            </a:r>
            <a:endParaRPr/>
          </a:p>
        </p:txBody>
      </p:sp>
      <p:sp>
        <p:nvSpPr>
          <p:cNvPr id="123" name="Google Shape;123;p20"/>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p:nvPr/>
        </p:nvSpPr>
        <p:spPr>
          <a:xfrm flipH="1" rot="10800000">
            <a:off x="-1" y="0"/>
            <a:ext cx="9163201" cy="5148001"/>
          </a:xfrm>
          <a:custGeom>
            <a:rect b="b" l="l" r="r" t="t"/>
            <a:pathLst>
              <a:path extrusionOk="0" h="21600" w="2160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1"/>
          <p:cNvSpPr/>
          <p:nvPr/>
        </p:nvSpPr>
        <p:spPr>
          <a:xfrm>
            <a:off x="537899" y="1895175"/>
            <a:ext cx="3953102" cy="779751"/>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FFFFFF"/>
              </a:buClr>
              <a:buSzPts val="3500"/>
              <a:buFont typeface="Open Sans ExtraBold"/>
              <a:buNone/>
            </a:pPr>
            <a:r>
              <a:rPr b="0" i="0" lang="en-US" sz="3500" u="none" cap="none" strike="noStrike">
                <a:solidFill>
                  <a:srgbClr val="FFFFFF"/>
                </a:solidFill>
                <a:latin typeface="Open Sans ExtraBold"/>
                <a:ea typeface="Open Sans ExtraBold"/>
                <a:cs typeface="Open Sans ExtraBold"/>
                <a:sym typeface="Open Sans ExtraBold"/>
              </a:rPr>
              <a:t>Appendix</a:t>
            </a:r>
            <a:endParaRPr/>
          </a:p>
        </p:txBody>
      </p:sp>
      <p:sp>
        <p:nvSpPr>
          <p:cNvPr id="130" name="Google Shape;130;p21"/>
          <p:cNvSpPr/>
          <p:nvPr/>
        </p:nvSpPr>
        <p:spPr>
          <a:xfrm>
            <a:off x="-6201" y="-6350"/>
            <a:ext cx="9175601" cy="238700"/>
          </a:xfrm>
          <a:prstGeom prst="rect">
            <a:avLst/>
          </a:prstGeom>
          <a:solidFill>
            <a:schemeClr val="accent3"/>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500" u="none" cap="none" strike="noStrike">
                <a:solidFill>
                  <a:srgbClr val="000000"/>
                </a:solidFill>
                <a:latin typeface="Calibri"/>
                <a:ea typeface="Calibri"/>
                <a:cs typeface="Calibri"/>
                <a:sym typeface="Calibri"/>
              </a:rPr>
              <a:t>       Note: </a:t>
            </a:r>
            <a:r>
              <a:rPr b="0" i="0" lang="en-US" sz="500" u="none" cap="none" strike="noStrik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