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12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15" autoAdjust="0"/>
    <p:restoredTop sz="94697"/>
  </p:normalViewPr>
  <p:slideViewPr>
    <p:cSldViewPr snapToGrid="0">
      <p:cViewPr varScale="1">
        <p:scale>
          <a:sx n="78" d="100"/>
          <a:sy n="78" d="100"/>
        </p:scale>
        <p:origin x="102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0T23:12:59.36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29,'185'-14,"-6"0,1098 14,-569 1,-684-1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0T23:13:03.58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6,'679'0,"-657"1,0 1,34 8,-31-4,36 1,380-4,-226-5,909 2,-1115 0,0 0,0-1,17-3,-26 4,1 0,-1 0,0 0,1 0,-1 0,0 0,0 0,1 0,-1 0,0 0,1 0,-1 0,0 0,0 0,1 0,-1 0,0 0,1 0,-1-1,0 1,0 0,1 0,-1 0,0 0,0-1,0 1,1 0,-1 0,0-1,0 1,0 0,0 0,0-1,1 1,-1 0,0 0,0-1,0 1,0 0,0-1,0 1,0 0,0 0,0-1,0 1,0 0,0-1,-15-8,-14-2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0T23:13:06.93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3,'72'-1,"-26"0,-1 1,0 2,49 9,-19 0,0-4,1-3,89-7,-41 1,913 1,-1009 3,1 1,30 6,-28-3,46 2,177-7,-115-3,-110 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1T16:41:53.24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3E91A2E-1503-4455-8C8A-16CFB23D6433}" type="datetimeFigureOut">
              <a:rPr lang="en-IN" smtClean="0"/>
              <a:t>11-05-2025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3B928E-1620-45AE-BD73-7BDA1CC038A3}" type="slidenum">
              <a:rPr lang="en-IN" smtClean="0"/>
              <a:t>‹#›</a:t>
            </a:fld>
            <a:endParaRPr lang="en-IN"/>
          </a:p>
        </p:txBody>
      </p:sp>
    </p:spTree>
    <p:extLst>
      <p:ext uri="{BB962C8B-B14F-4D97-AF65-F5344CB8AC3E}">
        <p14:creationId xmlns:p14="http://schemas.microsoft.com/office/powerpoint/2010/main" val="2142375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3E91A2E-1503-4455-8C8A-16CFB23D6433}" type="datetimeFigureOut">
              <a:rPr lang="en-IN" smtClean="0"/>
              <a:t>11-05-2025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3B928E-1620-45AE-BD73-7BDA1CC038A3}" type="slidenum">
              <a:rPr lang="en-IN" smtClean="0"/>
              <a:t>‹#›</a:t>
            </a:fld>
            <a:endParaRPr lang="en-IN"/>
          </a:p>
        </p:txBody>
      </p:sp>
    </p:spTree>
    <p:extLst>
      <p:ext uri="{BB962C8B-B14F-4D97-AF65-F5344CB8AC3E}">
        <p14:creationId xmlns:p14="http://schemas.microsoft.com/office/powerpoint/2010/main" val="3813251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3E91A2E-1503-4455-8C8A-16CFB23D6433}" type="datetimeFigureOut">
              <a:rPr lang="en-IN" smtClean="0"/>
              <a:t>11-05-2025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3B928E-1620-45AE-BD73-7BDA1CC038A3}" type="slidenum">
              <a:rPr lang="en-IN" smtClean="0"/>
              <a:t>‹#›</a:t>
            </a:fld>
            <a:endParaRPr lang="en-IN"/>
          </a:p>
        </p:txBody>
      </p:sp>
    </p:spTree>
    <p:extLst>
      <p:ext uri="{BB962C8B-B14F-4D97-AF65-F5344CB8AC3E}">
        <p14:creationId xmlns:p14="http://schemas.microsoft.com/office/powerpoint/2010/main" val="48141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3E91A2E-1503-4455-8C8A-16CFB23D6433}" type="datetimeFigureOut">
              <a:rPr lang="en-IN" smtClean="0"/>
              <a:t>11-05-2025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3B928E-1620-45AE-BD73-7BDA1CC038A3}" type="slidenum">
              <a:rPr lang="en-IN" smtClean="0"/>
              <a:t>‹#›</a:t>
            </a:fld>
            <a:endParaRPr lang="en-IN"/>
          </a:p>
        </p:txBody>
      </p:sp>
    </p:spTree>
    <p:extLst>
      <p:ext uri="{BB962C8B-B14F-4D97-AF65-F5344CB8AC3E}">
        <p14:creationId xmlns:p14="http://schemas.microsoft.com/office/powerpoint/2010/main" val="107760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3E91A2E-1503-4455-8C8A-16CFB23D6433}" type="datetimeFigureOut">
              <a:rPr lang="en-IN" smtClean="0"/>
              <a:t>11-05-2025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3B928E-1620-45AE-BD73-7BDA1CC038A3}" type="slidenum">
              <a:rPr lang="en-IN" smtClean="0"/>
              <a:t>‹#›</a:t>
            </a:fld>
            <a:endParaRPr lang="en-IN"/>
          </a:p>
        </p:txBody>
      </p:sp>
    </p:spTree>
    <p:extLst>
      <p:ext uri="{BB962C8B-B14F-4D97-AF65-F5344CB8AC3E}">
        <p14:creationId xmlns:p14="http://schemas.microsoft.com/office/powerpoint/2010/main" val="589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3E91A2E-1503-4455-8C8A-16CFB23D6433}" type="datetimeFigureOut">
              <a:rPr lang="en-IN" smtClean="0"/>
              <a:t>11-05-2025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3B928E-1620-45AE-BD73-7BDA1CC038A3}" type="slidenum">
              <a:rPr lang="en-IN" smtClean="0"/>
              <a:t>‹#›</a:t>
            </a:fld>
            <a:endParaRPr lang="en-IN"/>
          </a:p>
        </p:txBody>
      </p:sp>
    </p:spTree>
    <p:extLst>
      <p:ext uri="{BB962C8B-B14F-4D97-AF65-F5344CB8AC3E}">
        <p14:creationId xmlns:p14="http://schemas.microsoft.com/office/powerpoint/2010/main" val="3303870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3E91A2E-1503-4455-8C8A-16CFB23D6433}" type="datetimeFigureOut">
              <a:rPr lang="en-IN" smtClean="0"/>
              <a:t>11-05-2025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3B928E-1620-45AE-BD73-7BDA1CC038A3}" type="slidenum">
              <a:rPr lang="en-IN" smtClean="0"/>
              <a:t>‹#›</a:t>
            </a:fld>
            <a:endParaRPr lang="en-IN"/>
          </a:p>
        </p:txBody>
      </p:sp>
    </p:spTree>
    <p:extLst>
      <p:ext uri="{BB962C8B-B14F-4D97-AF65-F5344CB8AC3E}">
        <p14:creationId xmlns:p14="http://schemas.microsoft.com/office/powerpoint/2010/main" val="997446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3E91A2E-1503-4455-8C8A-16CFB23D6433}" type="datetimeFigureOut">
              <a:rPr lang="en-IN" smtClean="0"/>
              <a:t>11-05-2025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3B928E-1620-45AE-BD73-7BDA1CC038A3}" type="slidenum">
              <a:rPr lang="en-IN" smtClean="0"/>
              <a:t>‹#›</a:t>
            </a:fld>
            <a:endParaRPr lang="en-IN"/>
          </a:p>
        </p:txBody>
      </p:sp>
    </p:spTree>
    <p:extLst>
      <p:ext uri="{BB962C8B-B14F-4D97-AF65-F5344CB8AC3E}">
        <p14:creationId xmlns:p14="http://schemas.microsoft.com/office/powerpoint/2010/main" val="198653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E91A2E-1503-4455-8C8A-16CFB23D6433}" type="datetimeFigureOut">
              <a:rPr lang="en-IN" smtClean="0"/>
              <a:t>11-05-2025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3B928E-1620-45AE-BD73-7BDA1CC038A3}" type="slidenum">
              <a:rPr lang="en-IN" smtClean="0"/>
              <a:t>‹#›</a:t>
            </a:fld>
            <a:endParaRPr lang="en-IN"/>
          </a:p>
        </p:txBody>
      </p:sp>
    </p:spTree>
    <p:extLst>
      <p:ext uri="{BB962C8B-B14F-4D97-AF65-F5344CB8AC3E}">
        <p14:creationId xmlns:p14="http://schemas.microsoft.com/office/powerpoint/2010/main" val="1855829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3E91A2E-1503-4455-8C8A-16CFB23D6433}" type="datetimeFigureOut">
              <a:rPr lang="en-IN" smtClean="0"/>
              <a:t>11-05-2025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3B928E-1620-45AE-BD73-7BDA1CC038A3}" type="slidenum">
              <a:rPr lang="en-IN" smtClean="0"/>
              <a:t>‹#›</a:t>
            </a:fld>
            <a:endParaRPr lang="en-IN"/>
          </a:p>
        </p:txBody>
      </p:sp>
    </p:spTree>
    <p:extLst>
      <p:ext uri="{BB962C8B-B14F-4D97-AF65-F5344CB8AC3E}">
        <p14:creationId xmlns:p14="http://schemas.microsoft.com/office/powerpoint/2010/main" val="4102956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3E91A2E-1503-4455-8C8A-16CFB23D6433}" type="datetimeFigureOut">
              <a:rPr lang="en-IN" smtClean="0"/>
              <a:t>11-05-2025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3B928E-1620-45AE-BD73-7BDA1CC038A3}" type="slidenum">
              <a:rPr lang="en-IN" smtClean="0"/>
              <a:t>‹#›</a:t>
            </a:fld>
            <a:endParaRPr lang="en-IN"/>
          </a:p>
        </p:txBody>
      </p:sp>
    </p:spTree>
    <p:extLst>
      <p:ext uri="{BB962C8B-B14F-4D97-AF65-F5344CB8AC3E}">
        <p14:creationId xmlns:p14="http://schemas.microsoft.com/office/powerpoint/2010/main" val="1384208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E91A2E-1503-4455-8C8A-16CFB23D6433}" type="datetimeFigureOut">
              <a:rPr lang="en-IN" smtClean="0"/>
              <a:t>11-05-2025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3B928E-1620-45AE-BD73-7BDA1CC038A3}" type="slidenum">
              <a:rPr lang="en-IN" smtClean="0"/>
              <a:t>‹#›</a:t>
            </a:fld>
            <a:endParaRPr lang="en-IN"/>
          </a:p>
        </p:txBody>
      </p:sp>
    </p:spTree>
    <p:extLst>
      <p:ext uri="{BB962C8B-B14F-4D97-AF65-F5344CB8AC3E}">
        <p14:creationId xmlns:p14="http://schemas.microsoft.com/office/powerpoint/2010/main" val="178238516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4.png"/><Relationship Id="rId5" Type="http://schemas.openxmlformats.org/officeDocument/2006/relationships/image" Target="../media/image11.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5553-AE2A-9B61-46E3-691B7587AFA8}"/>
              </a:ext>
            </a:extLst>
          </p:cNvPr>
          <p:cNvSpPr>
            <a:spLocks noGrp="1"/>
          </p:cNvSpPr>
          <p:nvPr>
            <p:ph type="ctrTitle"/>
          </p:nvPr>
        </p:nvSpPr>
        <p:spPr>
          <a:xfrm>
            <a:off x="1524000" y="590502"/>
            <a:ext cx="9144000" cy="2387600"/>
          </a:xfrm>
        </p:spPr>
        <p:txBody>
          <a:bodyPr>
            <a:normAutofit fontScale="90000"/>
          </a:bodyPr>
          <a:lstStyle/>
          <a:p>
            <a:r>
              <a:rPr lang="en-US" sz="6000" b="1" dirty="0">
                <a:latin typeface="Bahnschrift Condensed" panose="020B0502040204020203" pitchFamily="34" charset="0"/>
              </a:rPr>
              <a:t>Aspect-Based</a:t>
            </a:r>
            <a:r>
              <a:rPr lang="en-US" sz="6000" dirty="0">
                <a:latin typeface="Bahnschrift Condensed" panose="020B0502040204020203" pitchFamily="34" charset="0"/>
              </a:rPr>
              <a:t> Sentiment Index Forecasting Using Deep Learning Networks on Uber Reviews</a:t>
            </a:r>
            <a:endParaRPr lang="en-IN" dirty="0">
              <a:latin typeface="Bahnschrift Condensed" panose="020B0502040204020203" pitchFamily="34" charset="0"/>
            </a:endParaRPr>
          </a:p>
        </p:txBody>
      </p:sp>
      <p:pic>
        <p:nvPicPr>
          <p:cNvPr id="5" name="Picture 4">
            <a:extLst>
              <a:ext uri="{FF2B5EF4-FFF2-40B4-BE49-F238E27FC236}">
                <a16:creationId xmlns:a16="http://schemas.microsoft.com/office/drawing/2014/main" id="{8BE686A0-4565-215A-5414-067716A84F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1953" y="2978102"/>
            <a:ext cx="3224160" cy="3224160"/>
          </a:xfrm>
          <a:prstGeom prst="rect">
            <a:avLst/>
          </a:prstGeom>
        </p:spPr>
      </p:pic>
      <p:sp>
        <p:nvSpPr>
          <p:cNvPr id="4" name="Rectangle 3"/>
          <p:cNvSpPr/>
          <p:nvPr/>
        </p:nvSpPr>
        <p:spPr>
          <a:xfrm>
            <a:off x="8534400" y="5879096"/>
            <a:ext cx="6096000" cy="646331"/>
          </a:xfrm>
          <a:prstGeom prst="rect">
            <a:avLst/>
          </a:prstGeom>
        </p:spPr>
        <p:txBody>
          <a:bodyPr>
            <a:spAutoFit/>
          </a:bodyPr>
          <a:lstStyle/>
          <a:p>
            <a:r>
              <a:rPr lang="en-US" dirty="0"/>
              <a:t>Under the Guidance of:</a:t>
            </a:r>
          </a:p>
          <a:p>
            <a:r>
              <a:rPr lang="en-US" dirty="0"/>
              <a:t>            Prof. </a:t>
            </a:r>
            <a:r>
              <a:rPr lang="en-US" dirty="0" err="1"/>
              <a:t>Sourish</a:t>
            </a:r>
            <a:r>
              <a:rPr lang="en-US" dirty="0"/>
              <a:t> </a:t>
            </a:r>
            <a:r>
              <a:rPr lang="en-US" dirty="0" err="1"/>
              <a:t>Dasgupta</a:t>
            </a:r>
            <a:endParaRPr lang="en-IN" dirty="0"/>
          </a:p>
        </p:txBody>
      </p:sp>
    </p:spTree>
    <p:extLst>
      <p:ext uri="{BB962C8B-B14F-4D97-AF65-F5344CB8AC3E}">
        <p14:creationId xmlns:p14="http://schemas.microsoft.com/office/powerpoint/2010/main" val="4187286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414" y="755779"/>
            <a:ext cx="4279994" cy="602757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1326" y="755779"/>
            <a:ext cx="3965511" cy="6027577"/>
          </a:xfrm>
          <a:prstGeom prst="rect">
            <a:avLst/>
          </a:prstGeom>
        </p:spPr>
      </p:pic>
      <p:sp>
        <p:nvSpPr>
          <p:cNvPr id="5" name="Rectangle 4"/>
          <p:cNvSpPr/>
          <p:nvPr/>
        </p:nvSpPr>
        <p:spPr>
          <a:xfrm>
            <a:off x="3048000" y="246604"/>
            <a:ext cx="6096000" cy="400110"/>
          </a:xfrm>
          <a:prstGeom prst="rect">
            <a:avLst/>
          </a:prstGeom>
        </p:spPr>
        <p:txBody>
          <a:bodyPr>
            <a:spAutoFit/>
          </a:bodyPr>
          <a:lstStyle/>
          <a:p>
            <a:pPr algn="ctr"/>
            <a:r>
              <a:rPr lang="en-US" sz="2000" dirty="0"/>
              <a:t>Aspect Based Sentiment Forecasting Model</a:t>
            </a:r>
            <a:endParaRPr lang="en-IN" sz="2000" dirty="0"/>
          </a:p>
        </p:txBody>
      </p:sp>
    </p:spTree>
    <p:extLst>
      <p:ext uri="{BB962C8B-B14F-4D97-AF65-F5344CB8AC3E}">
        <p14:creationId xmlns:p14="http://schemas.microsoft.com/office/powerpoint/2010/main" val="814990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8434" y="474858"/>
            <a:ext cx="6455133" cy="5757600"/>
          </a:xfrm>
          <a:prstGeom prst="rect">
            <a:avLst/>
          </a:prstGeom>
        </p:spPr>
      </p:pic>
    </p:spTree>
    <p:extLst>
      <p:ext uri="{BB962C8B-B14F-4D97-AF65-F5344CB8AC3E}">
        <p14:creationId xmlns:p14="http://schemas.microsoft.com/office/powerpoint/2010/main" val="1958670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31839" y="406082"/>
            <a:ext cx="5950091" cy="461665"/>
          </a:xfrm>
          <a:prstGeom prst="rect">
            <a:avLst/>
          </a:prstGeom>
        </p:spPr>
        <p:txBody>
          <a:bodyPr wrap="none">
            <a:spAutoFit/>
          </a:bodyPr>
          <a:lstStyle/>
          <a:p>
            <a:pPr algn="ctr"/>
            <a:r>
              <a:rPr lang="en-US" sz="2400" dirty="0"/>
              <a:t>Model Result with 3 different Baseline Models</a:t>
            </a:r>
          </a:p>
        </p:txBody>
      </p:sp>
      <p:pic>
        <p:nvPicPr>
          <p:cNvPr id="4" name="Picture 3"/>
          <p:cNvPicPr>
            <a:picLocks noChangeAspect="1"/>
          </p:cNvPicPr>
          <p:nvPr/>
        </p:nvPicPr>
        <p:blipFill>
          <a:blip r:embed="rId2"/>
          <a:stretch>
            <a:fillRect/>
          </a:stretch>
        </p:blipFill>
        <p:spPr>
          <a:xfrm>
            <a:off x="1370045" y="942392"/>
            <a:ext cx="9451910" cy="5773191"/>
          </a:xfrm>
          <a:prstGeom prst="rect">
            <a:avLst/>
          </a:prstGeom>
        </p:spPr>
      </p:pic>
    </p:spTree>
    <p:extLst>
      <p:ext uri="{BB962C8B-B14F-4D97-AF65-F5344CB8AC3E}">
        <p14:creationId xmlns:p14="http://schemas.microsoft.com/office/powerpoint/2010/main" val="2976715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313377"/>
            <a:ext cx="6096000" cy="369332"/>
          </a:xfrm>
          <a:prstGeom prst="rect">
            <a:avLst/>
          </a:prstGeom>
        </p:spPr>
        <p:txBody>
          <a:bodyPr>
            <a:spAutoFit/>
          </a:bodyPr>
          <a:lstStyle/>
          <a:p>
            <a:pPr algn="ctr"/>
            <a:r>
              <a:rPr lang="en-US" dirty="0"/>
              <a:t>Actual Vs Predicted Plots of our Model and Baseline Model</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1805" y="582227"/>
            <a:ext cx="5690195" cy="323399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82709"/>
            <a:ext cx="5784980" cy="3133511"/>
          </a:xfrm>
          <a:prstGeom prst="rect">
            <a:avLst/>
          </a:prstGeom>
        </p:spPr>
      </p:pic>
      <p:cxnSp>
        <p:nvCxnSpPr>
          <p:cNvPr id="6" name="Straight Connector 5"/>
          <p:cNvCxnSpPr>
            <a:stCxn id="2" idx="2"/>
          </p:cNvCxnSpPr>
          <p:nvPr/>
        </p:nvCxnSpPr>
        <p:spPr>
          <a:xfrm flipH="1">
            <a:off x="6092890" y="682709"/>
            <a:ext cx="3110" cy="6175291"/>
          </a:xfrm>
          <a:prstGeom prst="line">
            <a:avLst/>
          </a:prstGeom>
          <a:ln w="28575"/>
        </p:spPr>
        <p:style>
          <a:lnRef idx="1">
            <a:schemeClr val="dk1"/>
          </a:lnRef>
          <a:fillRef idx="0">
            <a:schemeClr val="dk1"/>
          </a:fillRef>
          <a:effectRef idx="0">
            <a:schemeClr val="dk1"/>
          </a:effectRef>
          <a:fontRef idx="minor">
            <a:schemeClr val="tx1"/>
          </a:fontRef>
        </p:style>
      </p:cxn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002833"/>
            <a:ext cx="5784980" cy="2855167"/>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1805" y="4002833"/>
            <a:ext cx="5690196" cy="2855167"/>
          </a:xfrm>
          <a:prstGeom prst="rect">
            <a:avLst/>
          </a:prstGeom>
        </p:spPr>
      </p:pic>
    </p:spTree>
    <p:extLst>
      <p:ext uri="{BB962C8B-B14F-4D97-AF65-F5344CB8AC3E}">
        <p14:creationId xmlns:p14="http://schemas.microsoft.com/office/powerpoint/2010/main" val="1786156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D90A4-B117-270D-6489-DAB99981A171}"/>
              </a:ext>
            </a:extLst>
          </p:cNvPr>
          <p:cNvSpPr>
            <a:spLocks noGrp="1"/>
          </p:cNvSpPr>
          <p:nvPr>
            <p:ph type="title"/>
          </p:nvPr>
        </p:nvSpPr>
        <p:spPr/>
        <p:txBody>
          <a:bodyPr/>
          <a:lstStyle/>
          <a:p>
            <a:r>
              <a:rPr lang="en-IN" dirty="0">
                <a:latin typeface="Bahnschrift SemiBold SemiConden" panose="020B0502040204020203" pitchFamily="34" charset="0"/>
              </a:rPr>
              <a:t>PROBLEM STATEMENT</a:t>
            </a:r>
          </a:p>
        </p:txBody>
      </p:sp>
      <p:sp>
        <p:nvSpPr>
          <p:cNvPr id="3" name="Content Placeholder 2">
            <a:extLst>
              <a:ext uri="{FF2B5EF4-FFF2-40B4-BE49-F238E27FC236}">
                <a16:creationId xmlns:a16="http://schemas.microsoft.com/office/drawing/2014/main" id="{2AEFC054-E4DC-1F55-2D5D-3902F894A33E}"/>
              </a:ext>
            </a:extLst>
          </p:cNvPr>
          <p:cNvSpPr>
            <a:spLocks noGrp="1"/>
          </p:cNvSpPr>
          <p:nvPr>
            <p:ph idx="1"/>
          </p:nvPr>
        </p:nvSpPr>
        <p:spPr/>
        <p:txBody>
          <a:bodyPr>
            <a:normAutofit/>
          </a:bodyPr>
          <a:lstStyle/>
          <a:p>
            <a:r>
              <a:rPr lang="en-US" dirty="0">
                <a:latin typeface="Corbel" panose="020B0503020204020204" pitchFamily="34" charset="0"/>
              </a:rPr>
              <a:t>Most sentiment analysis systems provide only an overall polarity of user feedback, which obscures the specific areas driving customer satisfaction or dissatisfaction. This limits a company’s ability to take focused, data-driven action. This project addresses that gap by applying </a:t>
            </a:r>
            <a:r>
              <a:rPr lang="en-US" b="1" dirty="0">
                <a:latin typeface="Corbel" panose="020B0503020204020204" pitchFamily="34" charset="0"/>
              </a:rPr>
              <a:t>Aspect-Based Sentiment Analysis (ABSA)</a:t>
            </a:r>
            <a:r>
              <a:rPr lang="en-US" dirty="0">
                <a:latin typeface="Corbel" panose="020B0503020204020204" pitchFamily="34" charset="0"/>
              </a:rPr>
              <a:t> to Uber reviews, enabling the extraction of sentiments tied to individual service components like drivers, app performance, and pricing. By combining ABSA with time-series forecasting, the project empowers Uber to track sentiment trends over time and make targeted improvements where it matters most.</a:t>
            </a:r>
            <a:endParaRPr lang="en-IN" dirty="0">
              <a:latin typeface="Corbel" panose="020B0503020204020204" pitchFamily="34" charset="0"/>
            </a:endParaRPr>
          </a:p>
        </p:txBody>
      </p:sp>
    </p:spTree>
    <p:extLst>
      <p:ext uri="{BB962C8B-B14F-4D97-AF65-F5344CB8AC3E}">
        <p14:creationId xmlns:p14="http://schemas.microsoft.com/office/powerpoint/2010/main" val="227944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2121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AEB7A1-4A05-8F22-4535-B7ADC98AAA2B}"/>
              </a:ext>
            </a:extLst>
          </p:cNvPr>
          <p:cNvPicPr>
            <a:picLocks noChangeAspect="1"/>
          </p:cNvPicPr>
          <p:nvPr/>
        </p:nvPicPr>
        <p:blipFill>
          <a:blip r:embed="rId2"/>
          <a:stretch>
            <a:fillRect/>
          </a:stretch>
        </p:blipFill>
        <p:spPr>
          <a:xfrm>
            <a:off x="2909443" y="185285"/>
            <a:ext cx="6373114" cy="6487430"/>
          </a:xfrm>
          <a:prstGeom prst="rect">
            <a:avLst/>
          </a:prstGeom>
        </p:spPr>
      </p:pic>
    </p:spTree>
    <p:extLst>
      <p:ext uri="{BB962C8B-B14F-4D97-AF65-F5344CB8AC3E}">
        <p14:creationId xmlns:p14="http://schemas.microsoft.com/office/powerpoint/2010/main" val="1110859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05D37B9-0329-3C75-F013-D9B1858175C0}"/>
              </a:ext>
            </a:extLst>
          </p:cNvPr>
          <p:cNvSpPr txBox="1"/>
          <p:nvPr/>
        </p:nvSpPr>
        <p:spPr>
          <a:xfrm>
            <a:off x="707618" y="368710"/>
            <a:ext cx="4513006" cy="369332"/>
          </a:xfrm>
          <a:prstGeom prst="rect">
            <a:avLst/>
          </a:prstGeom>
          <a:noFill/>
        </p:spPr>
        <p:txBody>
          <a:bodyPr wrap="square" rtlCol="0">
            <a:spAutoFit/>
          </a:bodyPr>
          <a:lstStyle/>
          <a:p>
            <a:r>
              <a:rPr lang="en-IN" b="1" dirty="0"/>
              <a:t>END TO END SOLUTION PIPELINE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81" y="761757"/>
            <a:ext cx="11541967" cy="5951326"/>
          </a:xfrm>
          <a:prstGeom prst="rect">
            <a:avLst/>
          </a:prstGeom>
        </p:spPr>
      </p:pic>
    </p:spTree>
    <p:extLst>
      <p:ext uri="{BB962C8B-B14F-4D97-AF65-F5344CB8AC3E}">
        <p14:creationId xmlns:p14="http://schemas.microsoft.com/office/powerpoint/2010/main" val="3175335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B1B76-010F-6316-07CC-77C5872A9067}"/>
              </a:ext>
            </a:extLst>
          </p:cNvPr>
          <p:cNvSpPr>
            <a:spLocks noGrp="1"/>
          </p:cNvSpPr>
          <p:nvPr>
            <p:ph type="title"/>
          </p:nvPr>
        </p:nvSpPr>
        <p:spPr>
          <a:xfrm>
            <a:off x="0" y="393290"/>
            <a:ext cx="9301316" cy="1258529"/>
          </a:xfrm>
        </p:spPr>
        <p:txBody>
          <a:bodyPr>
            <a:normAutofit fontScale="90000"/>
          </a:bodyPr>
          <a:lstStyle/>
          <a:p>
            <a:r>
              <a:rPr lang="en-IN" sz="2400" b="1" u="sng" dirty="0">
                <a:latin typeface="+mn-lt"/>
              </a:rPr>
              <a:t>ASPECT EXTRACTION METHOD 1:</a:t>
            </a:r>
            <a:br>
              <a:rPr lang="en-IN" sz="2400" b="1" u="sng" dirty="0">
                <a:latin typeface="+mn-lt"/>
              </a:rPr>
            </a:br>
            <a:r>
              <a:rPr lang="en-IN" sz="2400" b="1" u="sng" dirty="0">
                <a:latin typeface="+mn-lt"/>
              </a:rPr>
              <a:t>TRIPLET EXTRACTION – (WHAT, HOW AND WHY )USING POS-TAGGING</a:t>
            </a:r>
            <a:br>
              <a:rPr lang="en-IN" sz="2400" b="1" u="sng" dirty="0">
                <a:latin typeface="+mn-lt"/>
              </a:rPr>
            </a:br>
            <a:br>
              <a:rPr lang="en-IN" sz="2400" b="1" u="sng" dirty="0">
                <a:latin typeface="+mn-lt"/>
              </a:rPr>
            </a:br>
            <a:endParaRPr lang="en-IN" sz="2400" b="1" dirty="0">
              <a:latin typeface="+mn-lt"/>
            </a:endParaRPr>
          </a:p>
        </p:txBody>
      </p:sp>
      <p:sp>
        <p:nvSpPr>
          <p:cNvPr id="6" name="TextBox 5">
            <a:extLst>
              <a:ext uri="{FF2B5EF4-FFF2-40B4-BE49-F238E27FC236}">
                <a16:creationId xmlns:a16="http://schemas.microsoft.com/office/drawing/2014/main" id="{9176EB5E-AEBB-0EF0-6671-F89351673A2C}"/>
              </a:ext>
            </a:extLst>
          </p:cNvPr>
          <p:cNvSpPr txBox="1"/>
          <p:nvPr/>
        </p:nvSpPr>
        <p:spPr>
          <a:xfrm>
            <a:off x="0" y="1061884"/>
            <a:ext cx="4075471" cy="914400"/>
          </a:xfrm>
          <a:prstGeom prst="rect">
            <a:avLst/>
          </a:prstGeom>
          <a:noFill/>
        </p:spPr>
        <p:txBody>
          <a:bodyPr wrap="square" rtlCol="0">
            <a:spAutoFit/>
          </a:bodyPr>
          <a:lstStyle/>
          <a:p>
            <a:r>
              <a:rPr lang="en-IN" sz="1800" b="1" dirty="0"/>
              <a:t>WHAT :ASPECT</a:t>
            </a:r>
            <a:br>
              <a:rPr lang="en-IN" sz="1800" b="1" dirty="0"/>
            </a:br>
            <a:r>
              <a:rPr lang="en-IN" sz="1800" b="1" dirty="0"/>
              <a:t>HOW : SENTIMENT</a:t>
            </a:r>
            <a:br>
              <a:rPr lang="en-IN" sz="1800" b="1" dirty="0"/>
            </a:br>
            <a:r>
              <a:rPr lang="en-IN" sz="1800" b="1" dirty="0"/>
              <a:t>WHY :OPINION</a:t>
            </a:r>
            <a:endParaRPr lang="en-IN" dirty="0"/>
          </a:p>
        </p:txBody>
      </p:sp>
      <p:pic>
        <p:nvPicPr>
          <p:cNvPr id="8" name="Picture 7">
            <a:extLst>
              <a:ext uri="{FF2B5EF4-FFF2-40B4-BE49-F238E27FC236}">
                <a16:creationId xmlns:a16="http://schemas.microsoft.com/office/drawing/2014/main" id="{8A90AC02-AEC5-2A06-9C34-846A9CD3C0C2}"/>
              </a:ext>
            </a:extLst>
          </p:cNvPr>
          <p:cNvPicPr>
            <a:picLocks noChangeAspect="1"/>
          </p:cNvPicPr>
          <p:nvPr/>
        </p:nvPicPr>
        <p:blipFill>
          <a:blip r:embed="rId2"/>
          <a:stretch>
            <a:fillRect/>
          </a:stretch>
        </p:blipFill>
        <p:spPr>
          <a:xfrm>
            <a:off x="570271" y="3765755"/>
            <a:ext cx="10726993" cy="2821858"/>
          </a:xfrm>
          <a:prstGeom prst="rect">
            <a:avLst/>
          </a:prstGeom>
        </p:spPr>
      </p:pic>
      <p:pic>
        <p:nvPicPr>
          <p:cNvPr id="9" name="Content Placeholder 8">
            <a:extLst>
              <a:ext uri="{FF2B5EF4-FFF2-40B4-BE49-F238E27FC236}">
                <a16:creationId xmlns:a16="http://schemas.microsoft.com/office/drawing/2014/main" id="{2C935897-B320-C826-5E11-045EB649AA6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3693" t="46167" r="4230" b="45813"/>
          <a:stretch/>
        </p:blipFill>
        <p:spPr>
          <a:xfrm>
            <a:off x="117231" y="2332703"/>
            <a:ext cx="11957538" cy="914401"/>
          </a:xfrm>
        </p:spPr>
      </p:pic>
    </p:spTree>
    <p:extLst>
      <p:ext uri="{BB962C8B-B14F-4D97-AF65-F5344CB8AC3E}">
        <p14:creationId xmlns:p14="http://schemas.microsoft.com/office/powerpoint/2010/main" val="1205612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C68D905-A51A-FA94-BED8-9897CEC48351}"/>
              </a:ext>
            </a:extLst>
          </p:cNvPr>
          <p:cNvPicPr>
            <a:picLocks noGrp="1" noChangeAspect="1"/>
          </p:cNvPicPr>
          <p:nvPr>
            <p:ph idx="1"/>
          </p:nvPr>
        </p:nvPicPr>
        <p:blipFill>
          <a:blip r:embed="rId2"/>
          <a:stretch>
            <a:fillRect/>
          </a:stretch>
        </p:blipFill>
        <p:spPr>
          <a:xfrm>
            <a:off x="1091882" y="81263"/>
            <a:ext cx="9478297" cy="6650122"/>
          </a:xfrm>
          <a:solidFill>
            <a:schemeClr val="bg1"/>
          </a:solidFill>
        </p:spPr>
      </p:pic>
      <p:sp>
        <p:nvSpPr>
          <p:cNvPr id="6" name="TextBox 5">
            <a:extLst>
              <a:ext uri="{FF2B5EF4-FFF2-40B4-BE49-F238E27FC236}">
                <a16:creationId xmlns:a16="http://schemas.microsoft.com/office/drawing/2014/main" id="{622EACD9-9824-A9DE-5D8D-DC3F364731CB}"/>
              </a:ext>
            </a:extLst>
          </p:cNvPr>
          <p:cNvSpPr txBox="1"/>
          <p:nvPr/>
        </p:nvSpPr>
        <p:spPr>
          <a:xfrm>
            <a:off x="4355689" y="216310"/>
            <a:ext cx="6145161" cy="646331"/>
          </a:xfrm>
          <a:prstGeom prst="rect">
            <a:avLst/>
          </a:prstGeom>
          <a:noFill/>
        </p:spPr>
        <p:txBody>
          <a:bodyPr wrap="square" rtlCol="0">
            <a:spAutoFit/>
          </a:bodyPr>
          <a:lstStyle/>
          <a:p>
            <a:r>
              <a:rPr lang="en-IN" b="1" dirty="0">
                <a:solidFill>
                  <a:schemeClr val="bg1"/>
                </a:solidFill>
                <a:latin typeface="Arial Black" panose="020B0A04020102020204" pitchFamily="34" charset="0"/>
              </a:rPr>
              <a:t>CONTRASTIVE ATTENTION USING RBF KERNEL FOR ASPECT EXTRACTION</a:t>
            </a:r>
          </a:p>
        </p:txBody>
      </p:sp>
    </p:spTree>
    <p:extLst>
      <p:ext uri="{BB962C8B-B14F-4D97-AF65-F5344CB8AC3E}">
        <p14:creationId xmlns:p14="http://schemas.microsoft.com/office/powerpoint/2010/main" val="3136007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943D933-1214-BF93-0213-D132ED707F78}"/>
              </a:ext>
            </a:extLst>
          </p:cNvPr>
          <p:cNvPicPr>
            <a:picLocks noChangeAspect="1"/>
          </p:cNvPicPr>
          <p:nvPr/>
        </p:nvPicPr>
        <p:blipFill>
          <a:blip r:embed="rId2"/>
          <a:stretch>
            <a:fillRect/>
          </a:stretch>
        </p:blipFill>
        <p:spPr>
          <a:xfrm>
            <a:off x="2268953" y="631424"/>
            <a:ext cx="8133576" cy="6226576"/>
          </a:xfrm>
          <a:prstGeom prst="rect">
            <a:avLst/>
          </a:prstGeom>
        </p:spPr>
      </p:pic>
      <p:sp>
        <p:nvSpPr>
          <p:cNvPr id="8" name="TextBox 7">
            <a:extLst>
              <a:ext uri="{FF2B5EF4-FFF2-40B4-BE49-F238E27FC236}">
                <a16:creationId xmlns:a16="http://schemas.microsoft.com/office/drawing/2014/main" id="{EB53B321-975A-A870-4640-5142F009C78B}"/>
              </a:ext>
            </a:extLst>
          </p:cNvPr>
          <p:cNvSpPr txBox="1"/>
          <p:nvPr/>
        </p:nvSpPr>
        <p:spPr>
          <a:xfrm>
            <a:off x="943897" y="285135"/>
            <a:ext cx="10687664" cy="369332"/>
          </a:xfrm>
          <a:prstGeom prst="rect">
            <a:avLst/>
          </a:prstGeom>
          <a:noFill/>
        </p:spPr>
        <p:txBody>
          <a:bodyPr wrap="square" rtlCol="0">
            <a:spAutoFit/>
          </a:bodyPr>
          <a:lstStyle/>
          <a:p>
            <a:r>
              <a:rPr lang="en-IN" b="1" dirty="0"/>
              <a:t>BERT BASED ASPECT EXTRACTION (TOKEN CLASSIFICATION) AND SENTIMENT ANALYSIS USING ROBERTA</a:t>
            </a:r>
          </a:p>
        </p:txBody>
      </p:sp>
    </p:spTree>
    <p:extLst>
      <p:ext uri="{BB962C8B-B14F-4D97-AF65-F5344CB8AC3E}">
        <p14:creationId xmlns:p14="http://schemas.microsoft.com/office/powerpoint/2010/main" val="3700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0005E66-163E-D0D2-18F1-FE6DDB3E805D}"/>
              </a:ext>
            </a:extLst>
          </p:cNvPr>
          <p:cNvSpPr txBox="1"/>
          <p:nvPr/>
        </p:nvSpPr>
        <p:spPr>
          <a:xfrm>
            <a:off x="1917290" y="491613"/>
            <a:ext cx="8799871" cy="523220"/>
          </a:xfrm>
          <a:prstGeom prst="rect">
            <a:avLst/>
          </a:prstGeom>
          <a:noFill/>
        </p:spPr>
        <p:txBody>
          <a:bodyPr wrap="square" rtlCol="0">
            <a:spAutoFit/>
          </a:bodyPr>
          <a:lstStyle/>
          <a:p>
            <a:pPr algn="ctr"/>
            <a:r>
              <a:rPr lang="en-IN" sz="2800" b="1" dirty="0"/>
              <a:t>ASPECT EXTRACTION EVALUATION AND COMPARISION</a:t>
            </a:r>
          </a:p>
        </p:txBody>
      </p:sp>
      <p:sp>
        <p:nvSpPr>
          <p:cNvPr id="11" name="TextBox 10">
            <a:extLst>
              <a:ext uri="{FF2B5EF4-FFF2-40B4-BE49-F238E27FC236}">
                <a16:creationId xmlns:a16="http://schemas.microsoft.com/office/drawing/2014/main" id="{37C31B3B-D3EF-DE9E-C0B9-01747B669E08}"/>
              </a:ext>
            </a:extLst>
          </p:cNvPr>
          <p:cNvSpPr txBox="1"/>
          <p:nvPr/>
        </p:nvSpPr>
        <p:spPr>
          <a:xfrm>
            <a:off x="1789470" y="986892"/>
            <a:ext cx="8927691" cy="923330"/>
          </a:xfrm>
          <a:prstGeom prst="rect">
            <a:avLst/>
          </a:prstGeom>
          <a:noFill/>
        </p:spPr>
        <p:txBody>
          <a:bodyPr wrap="square" rtlCol="0">
            <a:spAutoFit/>
          </a:bodyPr>
          <a:lstStyle/>
          <a:p>
            <a:r>
              <a:rPr lang="en-IN" dirty="0"/>
              <a:t>A manually created GOLD STANDARD DATASET (reviews with their manually extracted aspects) was creating to evaluate each model on. BERT performed the best and was the chosen model for aspect based sentiment analysis</a:t>
            </a:r>
          </a:p>
        </p:txBody>
      </p:sp>
      <p:pic>
        <p:nvPicPr>
          <p:cNvPr id="13" name="Picture 12">
            <a:extLst>
              <a:ext uri="{FF2B5EF4-FFF2-40B4-BE49-F238E27FC236}">
                <a16:creationId xmlns:a16="http://schemas.microsoft.com/office/drawing/2014/main" id="{78BB02C5-D922-D90A-AF43-771D63954C56}"/>
              </a:ext>
            </a:extLst>
          </p:cNvPr>
          <p:cNvPicPr>
            <a:picLocks noChangeAspect="1"/>
          </p:cNvPicPr>
          <p:nvPr/>
        </p:nvPicPr>
        <p:blipFill>
          <a:blip r:embed="rId2"/>
          <a:srcRect r="19814"/>
          <a:stretch/>
        </p:blipFill>
        <p:spPr>
          <a:xfrm>
            <a:off x="2703878" y="1953666"/>
            <a:ext cx="7056278" cy="2470495"/>
          </a:xfrm>
          <a:prstGeom prst="rect">
            <a:avLst/>
          </a:prstGeom>
        </p:spPr>
      </p:pic>
      <p:pic>
        <p:nvPicPr>
          <p:cNvPr id="5" name="Picture 4">
            <a:extLst>
              <a:ext uri="{FF2B5EF4-FFF2-40B4-BE49-F238E27FC236}">
                <a16:creationId xmlns:a16="http://schemas.microsoft.com/office/drawing/2014/main" id="{AB58206C-8037-A8A0-7A3E-6731E7DB65E1}"/>
              </a:ext>
            </a:extLst>
          </p:cNvPr>
          <p:cNvPicPr>
            <a:picLocks noChangeAspect="1"/>
          </p:cNvPicPr>
          <p:nvPr/>
        </p:nvPicPr>
        <p:blipFill>
          <a:blip r:embed="rId3"/>
          <a:stretch>
            <a:fillRect/>
          </a:stretch>
        </p:blipFill>
        <p:spPr>
          <a:xfrm>
            <a:off x="2636676" y="4343222"/>
            <a:ext cx="7233277" cy="2433839"/>
          </a:xfrm>
          <a:prstGeom prst="rect">
            <a:avLst/>
          </a:prstGeom>
        </p:spPr>
      </p:pic>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547EDF40-A80E-D341-A1FB-E25C12D93A78}"/>
                  </a:ext>
                </a:extLst>
              </p14:cNvPr>
              <p14:cNvContentPartPr/>
              <p14:nvPr/>
            </p14:nvContentPartPr>
            <p14:xfrm>
              <a:off x="8691817" y="5397348"/>
              <a:ext cx="854280" cy="10440"/>
            </p14:xfrm>
          </p:contentPart>
        </mc:Choice>
        <mc:Fallback xmlns="">
          <p:pic>
            <p:nvPicPr>
              <p:cNvPr id="14" name="Ink 13">
                <a:extLst>
                  <a:ext uri="{FF2B5EF4-FFF2-40B4-BE49-F238E27FC236}">
                    <a16:creationId xmlns:a16="http://schemas.microsoft.com/office/drawing/2014/main" id="{547EDF40-A80E-D341-A1FB-E25C12D93A78}"/>
                  </a:ext>
                </a:extLst>
              </p:cNvPr>
              <p:cNvPicPr/>
              <p:nvPr/>
            </p:nvPicPr>
            <p:blipFill>
              <a:blip r:embed="rId5"/>
              <a:stretch>
                <a:fillRect/>
              </a:stretch>
            </p:blipFill>
            <p:spPr>
              <a:xfrm>
                <a:off x="8637840" y="5289348"/>
                <a:ext cx="961875"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DD65A2C3-B2CD-DA97-A39B-F78C28A01097}"/>
                  </a:ext>
                </a:extLst>
              </p14:cNvPr>
              <p14:cNvContentPartPr/>
              <p14:nvPr/>
            </p14:nvContentPartPr>
            <p14:xfrm>
              <a:off x="7325257" y="5858148"/>
              <a:ext cx="974880" cy="12960"/>
            </p14:xfrm>
          </p:contentPart>
        </mc:Choice>
        <mc:Fallback xmlns="">
          <p:pic>
            <p:nvPicPr>
              <p:cNvPr id="15" name="Ink 14">
                <a:extLst>
                  <a:ext uri="{FF2B5EF4-FFF2-40B4-BE49-F238E27FC236}">
                    <a16:creationId xmlns:a16="http://schemas.microsoft.com/office/drawing/2014/main" id="{DD65A2C3-B2CD-DA97-A39B-F78C28A01097}"/>
                  </a:ext>
                </a:extLst>
              </p:cNvPr>
              <p:cNvPicPr/>
              <p:nvPr/>
            </p:nvPicPr>
            <p:blipFill>
              <a:blip r:embed="rId7"/>
              <a:stretch>
                <a:fillRect/>
              </a:stretch>
            </p:blipFill>
            <p:spPr>
              <a:xfrm>
                <a:off x="7271257" y="5750148"/>
                <a:ext cx="108252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65B3AFA1-A9F1-8BAC-C054-3890870F9F4F}"/>
                  </a:ext>
                </a:extLst>
              </p14:cNvPr>
              <p14:cNvContentPartPr/>
              <p14:nvPr/>
            </p14:nvContentPartPr>
            <p14:xfrm>
              <a:off x="7373857" y="6232548"/>
              <a:ext cx="900360" cy="21240"/>
            </p14:xfrm>
          </p:contentPart>
        </mc:Choice>
        <mc:Fallback xmlns="">
          <p:pic>
            <p:nvPicPr>
              <p:cNvPr id="16" name="Ink 15">
                <a:extLst>
                  <a:ext uri="{FF2B5EF4-FFF2-40B4-BE49-F238E27FC236}">
                    <a16:creationId xmlns:a16="http://schemas.microsoft.com/office/drawing/2014/main" id="{65B3AFA1-A9F1-8BAC-C054-3890870F9F4F}"/>
                  </a:ext>
                </a:extLst>
              </p:cNvPr>
              <p:cNvPicPr/>
              <p:nvPr/>
            </p:nvPicPr>
            <p:blipFill>
              <a:blip r:embed="rId9"/>
              <a:stretch>
                <a:fillRect/>
              </a:stretch>
            </p:blipFill>
            <p:spPr>
              <a:xfrm>
                <a:off x="7320217" y="6124908"/>
                <a:ext cx="100800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 name="Ink 3">
                <a:extLst>
                  <a:ext uri="{FF2B5EF4-FFF2-40B4-BE49-F238E27FC236}">
                    <a16:creationId xmlns:a16="http://schemas.microsoft.com/office/drawing/2014/main" id="{20046C5C-BBBA-A9F3-4760-B0B6617BED77}"/>
                  </a:ext>
                </a:extLst>
              </p14:cNvPr>
              <p14:cNvContentPartPr/>
              <p14:nvPr/>
            </p14:nvContentPartPr>
            <p14:xfrm>
              <a:off x="13404788" y="1162572"/>
              <a:ext cx="360" cy="360"/>
            </p14:xfrm>
          </p:contentPart>
        </mc:Choice>
        <mc:Fallback xmlns="">
          <p:pic>
            <p:nvPicPr>
              <p:cNvPr id="4" name="Ink 3">
                <a:extLst>
                  <a:ext uri="{FF2B5EF4-FFF2-40B4-BE49-F238E27FC236}">
                    <a16:creationId xmlns:a16="http://schemas.microsoft.com/office/drawing/2014/main" id="{20046C5C-BBBA-A9F3-4760-B0B6617BED77}"/>
                  </a:ext>
                </a:extLst>
              </p:cNvPr>
              <p:cNvPicPr/>
              <p:nvPr/>
            </p:nvPicPr>
            <p:blipFill>
              <a:blip r:embed="rId11"/>
              <a:stretch>
                <a:fillRect/>
              </a:stretch>
            </p:blipFill>
            <p:spPr>
              <a:xfrm>
                <a:off x="13351148" y="1054932"/>
                <a:ext cx="108000" cy="216000"/>
              </a:xfrm>
              <a:prstGeom prst="rect">
                <a:avLst/>
              </a:prstGeom>
            </p:spPr>
          </p:pic>
        </mc:Fallback>
      </mc:AlternateContent>
    </p:spTree>
    <p:extLst>
      <p:ext uri="{BB962C8B-B14F-4D97-AF65-F5344CB8AC3E}">
        <p14:creationId xmlns:p14="http://schemas.microsoft.com/office/powerpoint/2010/main" val="3228153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D4C9D94-56E3-9A4C-93E6-DE09B4667A2A}"/>
              </a:ext>
            </a:extLst>
          </p:cNvPr>
          <p:cNvSpPr txBox="1"/>
          <p:nvPr/>
        </p:nvSpPr>
        <p:spPr>
          <a:xfrm>
            <a:off x="3048461" y="367849"/>
            <a:ext cx="8275109" cy="400110"/>
          </a:xfrm>
          <a:prstGeom prst="rect">
            <a:avLst/>
          </a:prstGeom>
          <a:noFill/>
        </p:spPr>
        <p:txBody>
          <a:bodyPr wrap="square" rtlCol="0">
            <a:spAutoFit/>
          </a:bodyPr>
          <a:lstStyle/>
          <a:p>
            <a:r>
              <a:rPr lang="en-IN" sz="2000" b="1" u="sng" dirty="0"/>
              <a:t>ROBERTA FOR SENTIMENT ANALYSIS ON EXTRACTED ASPECTS USING BERT</a:t>
            </a:r>
          </a:p>
        </p:txBody>
      </p:sp>
      <p:pic>
        <p:nvPicPr>
          <p:cNvPr id="8" name="Picture 7">
            <a:extLst>
              <a:ext uri="{FF2B5EF4-FFF2-40B4-BE49-F238E27FC236}">
                <a16:creationId xmlns:a16="http://schemas.microsoft.com/office/drawing/2014/main" id="{4EC31B97-44A6-2F4C-2BB5-26A5D265A0FC}"/>
              </a:ext>
            </a:extLst>
          </p:cNvPr>
          <p:cNvPicPr>
            <a:picLocks noChangeAspect="1"/>
          </p:cNvPicPr>
          <p:nvPr/>
        </p:nvPicPr>
        <p:blipFill>
          <a:blip r:embed="rId2"/>
          <a:stretch>
            <a:fillRect/>
          </a:stretch>
        </p:blipFill>
        <p:spPr>
          <a:xfrm>
            <a:off x="3048461" y="3140488"/>
            <a:ext cx="8350004" cy="2685125"/>
          </a:xfrm>
          <a:prstGeom prst="rect">
            <a:avLst/>
          </a:prstGeom>
        </p:spPr>
      </p:pic>
      <p:sp>
        <p:nvSpPr>
          <p:cNvPr id="9" name="TextBox 8">
            <a:extLst>
              <a:ext uri="{FF2B5EF4-FFF2-40B4-BE49-F238E27FC236}">
                <a16:creationId xmlns:a16="http://schemas.microsoft.com/office/drawing/2014/main" id="{EC17B1BB-47E4-8891-27AB-AA631932EFCE}"/>
              </a:ext>
            </a:extLst>
          </p:cNvPr>
          <p:cNvSpPr txBox="1"/>
          <p:nvPr/>
        </p:nvSpPr>
        <p:spPr>
          <a:xfrm>
            <a:off x="3441288" y="1032387"/>
            <a:ext cx="6567950" cy="646331"/>
          </a:xfrm>
          <a:prstGeom prst="rect">
            <a:avLst/>
          </a:prstGeom>
          <a:noFill/>
        </p:spPr>
        <p:txBody>
          <a:bodyPr wrap="square" rtlCol="0">
            <a:spAutoFit/>
          </a:bodyPr>
          <a:lstStyle/>
          <a:p>
            <a:r>
              <a:rPr lang="en-IN" dirty="0"/>
              <a:t>DATASET AFTER PERFORMING ABSA WITH SENTIMENT SCORES AND LABELS CORRESPONDING TO ASPECT AND REVIEW:</a:t>
            </a:r>
          </a:p>
        </p:txBody>
      </p:sp>
      <p:pic>
        <p:nvPicPr>
          <p:cNvPr id="3" name="Picture 2">
            <a:extLst>
              <a:ext uri="{FF2B5EF4-FFF2-40B4-BE49-F238E27FC236}">
                <a16:creationId xmlns:a16="http://schemas.microsoft.com/office/drawing/2014/main" id="{2B9A54E7-102C-340D-F178-206385CFC4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073"/>
            <a:ext cx="2858342" cy="6858000"/>
          </a:xfrm>
          <a:prstGeom prst="rect">
            <a:avLst/>
          </a:prstGeom>
        </p:spPr>
      </p:pic>
    </p:spTree>
    <p:extLst>
      <p:ext uri="{BB962C8B-B14F-4D97-AF65-F5344CB8AC3E}">
        <p14:creationId xmlns:p14="http://schemas.microsoft.com/office/powerpoint/2010/main" val="6913798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359</TotalTime>
  <Words>265</Words>
  <Application>Microsoft Office PowerPoint</Application>
  <PresentationFormat>Widescreen</PresentationFormat>
  <Paragraphs>17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Black</vt:lpstr>
      <vt:lpstr>Bahnschrift Condensed</vt:lpstr>
      <vt:lpstr>Bahnschrift SemiBold SemiConden</vt:lpstr>
      <vt:lpstr>Calibri</vt:lpstr>
      <vt:lpstr>Calibri Light</vt:lpstr>
      <vt:lpstr>Corbel</vt:lpstr>
      <vt:lpstr>Office Theme</vt:lpstr>
      <vt:lpstr>Aspect-Based Sentiment Index Forecasting Using Deep Learning Networks on Uber Reviews</vt:lpstr>
      <vt:lpstr>PROBLEM STATEMENT</vt:lpstr>
      <vt:lpstr>PowerPoint Presentation</vt:lpstr>
      <vt:lpstr>PowerPoint Presentation</vt:lpstr>
      <vt:lpstr>ASPECT EXTRACTION METHOD 1: TRIPLET EXTRACTION – (WHAT, HOW AND WHY )USING POS-TAGGING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Aspect-Based Sentiment Index Forecasting Using Deep Learning Networks on Uber Reviews</dc:title>
  <dc:creator>Aayan Modi</dc:creator>
  <cp:lastModifiedBy>Aayan Modi</cp:lastModifiedBy>
  <cp:revision>14</cp:revision>
  <dcterms:created xsi:type="dcterms:W3CDTF">2025-05-10T20:47:33Z</dcterms:created>
  <dcterms:modified xsi:type="dcterms:W3CDTF">2025-05-11T17:39:34Z</dcterms:modified>
</cp:coreProperties>
</file>