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Nunito"/>
      <p:regular r:id="rId53"/>
      <p:bold r:id="rId54"/>
      <p:italic r:id="rId55"/>
      <p:boldItalic r:id="rId56"/>
    </p:embeddedFont>
    <p:embeddedFont>
      <p:font typeface="Maven Pro"/>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B29117-98EC-4640-91EF-AEAA787E8ECF}">
  <a:tblStyle styleId="{E6B29117-98EC-4640-91EF-AEAA787E8E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Nuni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Nunito-italic.fntdata"/><Relationship Id="rId10" Type="http://schemas.openxmlformats.org/officeDocument/2006/relationships/slide" Target="slides/slide4.xml"/><Relationship Id="rId54" Type="http://schemas.openxmlformats.org/officeDocument/2006/relationships/font" Target="fonts/Nunito-bold.fntdata"/><Relationship Id="rId13" Type="http://schemas.openxmlformats.org/officeDocument/2006/relationships/slide" Target="slides/slide7.xml"/><Relationship Id="rId57" Type="http://schemas.openxmlformats.org/officeDocument/2006/relationships/font" Target="fonts/MavenPro-regular.fntdata"/><Relationship Id="rId12" Type="http://schemas.openxmlformats.org/officeDocument/2006/relationships/slide" Target="slides/slide6.xml"/><Relationship Id="rId56"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3eb70ace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3eb70ace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3eb70ace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3eb70ace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3eb70ac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3eb70ac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3eb70ac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3eb70ac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3eb70ace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3eb70ace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3eb70ac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3eb70ac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3eb70ace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3eb70ace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3eb70ace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3eb70ace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3eb70ace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3eb70ace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3eb70ace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3eb70ace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c723f0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c723f03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3eb70ac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3eb70ac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3eb70ace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3eb70ace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3eb70ace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3eb70ace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3eb70ace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3eb70ace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3eb70ace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3eb70ace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3eb70ace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3eb70ace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3eb70ace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3eb70ace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3eb70ace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3eb70ace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3eb70ace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3eb70ace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3eb70ace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3eb70ace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3eb70ac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3eb70ac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3eb70ace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3eb70ace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3eb70ace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3eb70ace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3eb70ace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3eb70ace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d3eb70ace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d3eb70ace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3eb70ace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3eb70ace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3eb70ace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3eb70ace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3eb70ace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3eb70ace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3eb70ace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3eb70ace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d3eb70ace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d3eb70ace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d3eb70ace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d3eb70ace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3eb70ac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3eb70ac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d3eb70ace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d3eb70ace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4fdd54c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4fdd54c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d4fdd54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d4fdd54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4fdd54c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4fdd54c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3eb70ace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3eb70ace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3eb70ace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3eb70ace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3eb70ace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d3eb70ace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3eb70ac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3eb70ac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3eb70ac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3eb70ac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3eb70ac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3eb70ac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3eb70ac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3eb70ac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3eb70ac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3eb70ac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hyperlink" Target="https://medium.com/bigdatarepublic/advanced-pandas-optimize-speed-and-memory-a654b53be6c2" TargetMode="External"/><Relationship Id="rId4" Type="http://schemas.openxmlformats.org/officeDocument/2006/relationships/hyperlink" Target="https://towardsdatascience.com/understanding-lightgbm-parameters-and-how-to-tune-them-6764e20c6e5b?gi=e8c09744e86d" TargetMode="External"/><Relationship Id="rId5" Type="http://schemas.openxmlformats.org/officeDocument/2006/relationships/hyperlink" Target="https://www.fast.ai/2018/04/29/categorical-embeddings/" TargetMode="External"/><Relationship Id="rId6" Type="http://schemas.openxmlformats.org/officeDocument/2006/relationships/hyperlink" Target="https://lightgbm.readthedocs.io/en/latest/Parameters.html" TargetMode="External"/><Relationship Id="rId7" Type="http://schemas.openxmlformats.org/officeDocument/2006/relationships/hyperlink" Target="https://arxiv.org/abs/1505.0186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42900" y="928500"/>
            <a:ext cx="7539300" cy="284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933"/>
              <a:t>Title: Sales Forecasting </a:t>
            </a:r>
            <a:endParaRPr sz="3933"/>
          </a:p>
          <a:p>
            <a:pPr indent="0" lvl="0" marL="0" rtl="0" algn="l">
              <a:spcBef>
                <a:spcPts val="0"/>
              </a:spcBef>
              <a:spcAft>
                <a:spcPts val="0"/>
              </a:spcAft>
              <a:buNone/>
            </a:pPr>
            <a:r>
              <a:rPr lang="en" sz="3933"/>
              <a:t>for Small Basket </a:t>
            </a:r>
            <a:endParaRPr sz="3933"/>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242900" y="2571750"/>
            <a:ext cx="4709700" cy="11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Ayan Maity </a:t>
            </a:r>
            <a:endParaRPr/>
          </a:p>
          <a:p>
            <a:pPr indent="0" lvl="0" marL="0" rtl="0" algn="l">
              <a:spcBef>
                <a:spcPts val="0"/>
              </a:spcBef>
              <a:spcAft>
                <a:spcPts val="0"/>
              </a:spcAft>
              <a:buNone/>
            </a:pPr>
            <a:r>
              <a:rPr lang="en"/>
              <a:t>Batch - 86 </a:t>
            </a:r>
            <a:endParaRPr/>
          </a:p>
          <a:p>
            <a:pPr indent="0" lvl="0" marL="0" rtl="0" algn="l">
              <a:spcBef>
                <a:spcPts val="0"/>
              </a:spcBef>
              <a:spcAft>
                <a:spcPts val="0"/>
              </a:spcAft>
              <a:buNone/>
            </a:pPr>
            <a:r>
              <a:rPr lang="en"/>
              <a:t>Student ID - 3845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518125" y="304425"/>
            <a:ext cx="3889185" cy="2419350"/>
          </a:xfrm>
          <a:prstGeom prst="rect">
            <a:avLst/>
          </a:prstGeom>
          <a:noFill/>
          <a:ln>
            <a:noFill/>
          </a:ln>
        </p:spPr>
      </p:pic>
      <p:pic>
        <p:nvPicPr>
          <p:cNvPr id="340" name="Google Shape;340;p22"/>
          <p:cNvPicPr preferRelativeResize="0"/>
          <p:nvPr/>
        </p:nvPicPr>
        <p:blipFill>
          <a:blip r:embed="rId4">
            <a:alphaModFix/>
          </a:blip>
          <a:stretch>
            <a:fillRect/>
          </a:stretch>
        </p:blipFill>
        <p:spPr>
          <a:xfrm>
            <a:off x="4572000" y="2078025"/>
            <a:ext cx="4258475" cy="2660075"/>
          </a:xfrm>
          <a:prstGeom prst="rect">
            <a:avLst/>
          </a:prstGeom>
          <a:noFill/>
          <a:ln>
            <a:noFill/>
          </a:ln>
        </p:spPr>
      </p:pic>
      <p:sp>
        <p:nvSpPr>
          <p:cNvPr id="341" name="Google Shape;341;p22"/>
          <p:cNvSpPr txBox="1"/>
          <p:nvPr/>
        </p:nvSpPr>
        <p:spPr>
          <a:xfrm>
            <a:off x="518125" y="2863150"/>
            <a:ext cx="3889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Total sales weekday basis.</a:t>
            </a:r>
            <a:endParaRPr b="1" sz="2400">
              <a:solidFill>
                <a:schemeClr val="lt1"/>
              </a:solidFill>
              <a:latin typeface="Maven Pro"/>
              <a:ea typeface="Maven Pro"/>
              <a:cs typeface="Maven Pro"/>
              <a:sym typeface="Maven Pro"/>
            </a:endParaRPr>
          </a:p>
        </p:txBody>
      </p:sp>
      <p:sp>
        <p:nvSpPr>
          <p:cNvPr id="342" name="Google Shape;342;p22"/>
          <p:cNvSpPr txBox="1"/>
          <p:nvPr/>
        </p:nvSpPr>
        <p:spPr>
          <a:xfrm>
            <a:off x="4571988" y="1052400"/>
            <a:ext cx="425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Average sales weekday basis.</a:t>
            </a:r>
            <a:endParaRPr b="1" sz="24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3"/>
          <p:cNvPicPr preferRelativeResize="0"/>
          <p:nvPr/>
        </p:nvPicPr>
        <p:blipFill>
          <a:blip r:embed="rId3">
            <a:alphaModFix/>
          </a:blip>
          <a:stretch>
            <a:fillRect/>
          </a:stretch>
        </p:blipFill>
        <p:spPr>
          <a:xfrm>
            <a:off x="2040050" y="253750"/>
            <a:ext cx="6658866" cy="2419350"/>
          </a:xfrm>
          <a:prstGeom prst="rect">
            <a:avLst/>
          </a:prstGeom>
          <a:noFill/>
          <a:ln>
            <a:noFill/>
          </a:ln>
        </p:spPr>
      </p:pic>
      <p:pic>
        <p:nvPicPr>
          <p:cNvPr id="348" name="Google Shape;348;p23"/>
          <p:cNvPicPr preferRelativeResize="0"/>
          <p:nvPr/>
        </p:nvPicPr>
        <p:blipFill>
          <a:blip r:embed="rId4">
            <a:alphaModFix/>
          </a:blip>
          <a:stretch>
            <a:fillRect/>
          </a:stretch>
        </p:blipFill>
        <p:spPr>
          <a:xfrm>
            <a:off x="215750" y="2749475"/>
            <a:ext cx="5960459" cy="2165600"/>
          </a:xfrm>
          <a:prstGeom prst="rect">
            <a:avLst/>
          </a:prstGeom>
          <a:noFill/>
          <a:ln>
            <a:noFill/>
          </a:ln>
        </p:spPr>
      </p:pic>
      <p:sp>
        <p:nvSpPr>
          <p:cNvPr id="349" name="Google Shape;349;p23"/>
          <p:cNvSpPr txBox="1"/>
          <p:nvPr/>
        </p:nvSpPr>
        <p:spPr>
          <a:xfrm>
            <a:off x="0" y="848800"/>
            <a:ext cx="204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aven Pro"/>
                <a:ea typeface="Maven Pro"/>
                <a:cs typeface="Maven Pro"/>
                <a:sym typeface="Maven Pro"/>
              </a:rPr>
              <a:t>Total Sales over time (Monthly).</a:t>
            </a:r>
            <a:endParaRPr/>
          </a:p>
        </p:txBody>
      </p:sp>
      <p:sp>
        <p:nvSpPr>
          <p:cNvPr id="350" name="Google Shape;350;p23"/>
          <p:cNvSpPr txBox="1"/>
          <p:nvPr/>
        </p:nvSpPr>
        <p:spPr>
          <a:xfrm>
            <a:off x="6342425" y="3462825"/>
            <a:ext cx="235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aven Pro"/>
                <a:ea typeface="Maven Pro"/>
                <a:cs typeface="Maven Pro"/>
                <a:sym typeface="Maven Pro"/>
              </a:rPr>
              <a:t>Average </a:t>
            </a:r>
            <a:r>
              <a:rPr b="1" lang="en" sz="1800">
                <a:solidFill>
                  <a:schemeClr val="lt1"/>
                </a:solidFill>
                <a:latin typeface="Maven Pro"/>
                <a:ea typeface="Maven Pro"/>
                <a:cs typeface="Maven Pro"/>
                <a:sym typeface="Maven Pro"/>
              </a:rPr>
              <a:t>Sales over time (Monthly).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4"/>
          <p:cNvPicPr preferRelativeResize="0"/>
          <p:nvPr/>
        </p:nvPicPr>
        <p:blipFill>
          <a:blip r:embed="rId3">
            <a:alphaModFix/>
          </a:blip>
          <a:stretch>
            <a:fillRect/>
          </a:stretch>
        </p:blipFill>
        <p:spPr>
          <a:xfrm>
            <a:off x="1520401" y="481800"/>
            <a:ext cx="5523400" cy="3435950"/>
          </a:xfrm>
          <a:prstGeom prst="rect">
            <a:avLst/>
          </a:prstGeom>
          <a:noFill/>
          <a:ln>
            <a:noFill/>
          </a:ln>
        </p:spPr>
      </p:pic>
      <p:sp>
        <p:nvSpPr>
          <p:cNvPr id="356" name="Google Shape;356;p24"/>
          <p:cNvSpPr txBox="1"/>
          <p:nvPr>
            <p:ph type="title"/>
          </p:nvPr>
        </p:nvSpPr>
        <p:spPr>
          <a:xfrm>
            <a:off x="1353200" y="3856175"/>
            <a:ext cx="5857800" cy="111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Total Sales over time (yearly).</a:t>
            </a:r>
            <a:endParaRPr sz="4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203250" y="215375"/>
            <a:ext cx="5857800" cy="100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Item Data</a:t>
            </a:r>
            <a:endParaRPr/>
          </a:p>
        </p:txBody>
      </p:sp>
      <p:pic>
        <p:nvPicPr>
          <p:cNvPr id="362" name="Google Shape;362;p25"/>
          <p:cNvPicPr preferRelativeResize="0"/>
          <p:nvPr/>
        </p:nvPicPr>
        <p:blipFill>
          <a:blip r:embed="rId3">
            <a:alphaModFix/>
          </a:blip>
          <a:stretch>
            <a:fillRect/>
          </a:stretch>
        </p:blipFill>
        <p:spPr>
          <a:xfrm>
            <a:off x="1524000" y="1026525"/>
            <a:ext cx="6096000" cy="2809875"/>
          </a:xfrm>
          <a:prstGeom prst="rect">
            <a:avLst/>
          </a:prstGeom>
          <a:noFill/>
          <a:ln>
            <a:noFill/>
          </a:ln>
        </p:spPr>
      </p:pic>
      <p:sp>
        <p:nvSpPr>
          <p:cNvPr id="363" name="Google Shape;363;p25"/>
          <p:cNvSpPr txBox="1"/>
          <p:nvPr/>
        </p:nvSpPr>
        <p:spPr>
          <a:xfrm>
            <a:off x="923400" y="4041325"/>
            <a:ext cx="7297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Item data includes item_id ( An identifier of a product ), category_of_item ( the category to which the product belongs to ), class( Another way to classify product ), perishable(Whether the item is perishable or not). </a:t>
            </a:r>
            <a:endParaRPr>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228550" y="307525"/>
            <a:ext cx="5857800" cy="88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Item data</a:t>
            </a:r>
            <a:endParaRPr/>
          </a:p>
        </p:txBody>
      </p:sp>
      <p:sp>
        <p:nvSpPr>
          <p:cNvPr id="369" name="Google Shape;369;p26"/>
          <p:cNvSpPr txBox="1"/>
          <p:nvPr/>
        </p:nvSpPr>
        <p:spPr>
          <a:xfrm>
            <a:off x="1634275" y="1710275"/>
            <a:ext cx="49155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4100 unique number of products. </a:t>
            </a:r>
            <a:endParaRPr sz="16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30 unique categories of item. </a:t>
            </a:r>
            <a:endParaRPr sz="16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337 unique classes. </a:t>
            </a:r>
            <a:endParaRPr sz="1600">
              <a:solidFill>
                <a:srgbClr val="FF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5468975" y="1258425"/>
            <a:ext cx="2474400" cy="193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Top 10 selling products.</a:t>
            </a:r>
            <a:r>
              <a:rPr lang="en"/>
              <a:t> </a:t>
            </a:r>
            <a:endParaRPr/>
          </a:p>
        </p:txBody>
      </p:sp>
      <p:pic>
        <p:nvPicPr>
          <p:cNvPr id="375" name="Google Shape;375;p27"/>
          <p:cNvPicPr preferRelativeResize="0"/>
          <p:nvPr/>
        </p:nvPicPr>
        <p:blipFill>
          <a:blip r:embed="rId3">
            <a:alphaModFix/>
          </a:blip>
          <a:stretch>
            <a:fillRect/>
          </a:stretch>
        </p:blipFill>
        <p:spPr>
          <a:xfrm>
            <a:off x="304800" y="861850"/>
            <a:ext cx="4898151" cy="29023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466488" y="3913325"/>
            <a:ext cx="5857800" cy="121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Top selling categories. </a:t>
            </a:r>
            <a:endParaRPr/>
          </a:p>
        </p:txBody>
      </p:sp>
      <p:pic>
        <p:nvPicPr>
          <p:cNvPr id="381" name="Google Shape;381;p28"/>
          <p:cNvPicPr preferRelativeResize="0"/>
          <p:nvPr/>
        </p:nvPicPr>
        <p:blipFill>
          <a:blip r:embed="rId3">
            <a:alphaModFix/>
          </a:blip>
          <a:stretch>
            <a:fillRect/>
          </a:stretch>
        </p:blipFill>
        <p:spPr>
          <a:xfrm>
            <a:off x="367750" y="317125"/>
            <a:ext cx="6055275" cy="3596200"/>
          </a:xfrm>
          <a:prstGeom prst="rect">
            <a:avLst/>
          </a:prstGeom>
          <a:noFill/>
          <a:ln>
            <a:noFill/>
          </a:ln>
        </p:spPr>
      </p:pic>
      <p:sp>
        <p:nvSpPr>
          <p:cNvPr id="382" name="Google Shape;382;p28"/>
          <p:cNvSpPr txBox="1"/>
          <p:nvPr/>
        </p:nvSpPr>
        <p:spPr>
          <a:xfrm>
            <a:off x="6663750" y="2609750"/>
            <a:ext cx="2204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Maven Pro"/>
                <a:ea typeface="Maven Pro"/>
                <a:cs typeface="Maven Pro"/>
                <a:sym typeface="Maven Pro"/>
              </a:rPr>
              <a:t>Grocery items , </a:t>
            </a:r>
            <a:r>
              <a:rPr b="1" lang="en" sz="1600">
                <a:solidFill>
                  <a:srgbClr val="FFFFFF"/>
                </a:solidFill>
                <a:latin typeface="Maven Pro"/>
                <a:ea typeface="Maven Pro"/>
                <a:cs typeface="Maven Pro"/>
                <a:sym typeface="Maven Pro"/>
              </a:rPr>
              <a:t>beverages</a:t>
            </a:r>
            <a:r>
              <a:rPr b="1" lang="en" sz="1600">
                <a:solidFill>
                  <a:srgbClr val="FFFFFF"/>
                </a:solidFill>
                <a:latin typeface="Maven Pro"/>
                <a:ea typeface="Maven Pro"/>
                <a:cs typeface="Maven Pro"/>
                <a:sym typeface="Maven Pro"/>
              </a:rPr>
              <a:t> , other farm produce, cleaning utilities, dairy items are the top selling categories. </a:t>
            </a:r>
            <a:endParaRPr b="1" sz="1600">
              <a:solidFill>
                <a:srgbClr val="FFFFFF"/>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a:blip r:embed="rId3">
            <a:alphaModFix/>
          </a:blip>
          <a:stretch>
            <a:fillRect/>
          </a:stretch>
        </p:blipFill>
        <p:spPr>
          <a:xfrm>
            <a:off x="519825" y="279075"/>
            <a:ext cx="3521524" cy="2706750"/>
          </a:xfrm>
          <a:prstGeom prst="rect">
            <a:avLst/>
          </a:prstGeom>
          <a:noFill/>
          <a:ln>
            <a:noFill/>
          </a:ln>
        </p:spPr>
      </p:pic>
      <p:sp>
        <p:nvSpPr>
          <p:cNvPr id="388" name="Google Shape;388;p29"/>
          <p:cNvSpPr txBox="1"/>
          <p:nvPr/>
        </p:nvSpPr>
        <p:spPr>
          <a:xfrm>
            <a:off x="4257100" y="658775"/>
            <a:ext cx="3521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Majority of the items are non perishable.</a:t>
            </a:r>
            <a:endParaRPr b="1" sz="1300">
              <a:solidFill>
                <a:schemeClr val="lt1"/>
              </a:solidFill>
              <a:latin typeface="Maven Pro"/>
              <a:ea typeface="Maven Pro"/>
              <a:cs typeface="Maven Pro"/>
              <a:sym typeface="Maven Pro"/>
            </a:endParaRPr>
          </a:p>
        </p:txBody>
      </p:sp>
      <p:pic>
        <p:nvPicPr>
          <p:cNvPr id="389" name="Google Shape;389;p29"/>
          <p:cNvPicPr preferRelativeResize="0"/>
          <p:nvPr/>
        </p:nvPicPr>
        <p:blipFill>
          <a:blip r:embed="rId4">
            <a:alphaModFix/>
          </a:blip>
          <a:stretch>
            <a:fillRect/>
          </a:stretch>
        </p:blipFill>
        <p:spPr>
          <a:xfrm>
            <a:off x="4358425" y="1759875"/>
            <a:ext cx="4633175" cy="2991793"/>
          </a:xfrm>
          <a:prstGeom prst="rect">
            <a:avLst/>
          </a:prstGeom>
          <a:noFill/>
          <a:ln>
            <a:noFill/>
          </a:ln>
        </p:spPr>
      </p:pic>
      <p:sp>
        <p:nvSpPr>
          <p:cNvPr id="390" name="Google Shape;390;p29"/>
          <p:cNvSpPr txBox="1"/>
          <p:nvPr/>
        </p:nvSpPr>
        <p:spPr>
          <a:xfrm>
            <a:off x="456138" y="3217850"/>
            <a:ext cx="3648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aven Pro"/>
                <a:ea typeface="Maven Pro"/>
                <a:cs typeface="Maven Pro"/>
                <a:sym typeface="Maven Pro"/>
              </a:rPr>
              <a:t>Top 5 Perishable Foods are</a:t>
            </a:r>
            <a:endParaRPr b="1"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Other Farm Produce</a:t>
            </a:r>
            <a:endParaRPr b="1"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Dairy Items</a:t>
            </a:r>
            <a:endParaRPr b="1"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Baked Items / Bread Based</a:t>
            </a:r>
            <a:endParaRPr b="1"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Deli Items</a:t>
            </a:r>
            <a:endParaRPr b="1"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b="1" lang="en" sz="1600">
                <a:solidFill>
                  <a:schemeClr val="lt1"/>
                </a:solidFill>
                <a:latin typeface="Maven Pro"/>
                <a:ea typeface="Maven Pro"/>
                <a:cs typeface="Maven Pro"/>
                <a:sym typeface="Maven Pro"/>
              </a:rPr>
              <a:t>Meat Based Items</a:t>
            </a:r>
            <a:endParaRPr b="1" sz="1600">
              <a:solidFill>
                <a:schemeClr val="lt1"/>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342575" y="206175"/>
            <a:ext cx="5857800" cy="99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Transaction data</a:t>
            </a:r>
            <a:endParaRPr/>
          </a:p>
        </p:txBody>
      </p:sp>
      <p:pic>
        <p:nvPicPr>
          <p:cNvPr id="396" name="Google Shape;396;p30"/>
          <p:cNvPicPr preferRelativeResize="0"/>
          <p:nvPr/>
        </p:nvPicPr>
        <p:blipFill>
          <a:blip r:embed="rId3">
            <a:alphaModFix/>
          </a:blip>
          <a:stretch>
            <a:fillRect/>
          </a:stretch>
        </p:blipFill>
        <p:spPr>
          <a:xfrm>
            <a:off x="2217400" y="1268550"/>
            <a:ext cx="4125302" cy="2606400"/>
          </a:xfrm>
          <a:prstGeom prst="rect">
            <a:avLst/>
          </a:prstGeom>
          <a:noFill/>
          <a:ln>
            <a:noFill/>
          </a:ln>
        </p:spPr>
      </p:pic>
      <p:sp>
        <p:nvSpPr>
          <p:cNvPr id="397" name="Google Shape;397;p30"/>
          <p:cNvSpPr txBox="1"/>
          <p:nvPr/>
        </p:nvSpPr>
        <p:spPr>
          <a:xfrm>
            <a:off x="848800" y="3940125"/>
            <a:ext cx="7297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Transaction data includes </a:t>
            </a:r>
            <a:r>
              <a:rPr lang="en" sz="1800">
                <a:solidFill>
                  <a:srgbClr val="FFFFFF"/>
                </a:solidFill>
                <a:latin typeface="Nunito"/>
                <a:ea typeface="Nunito"/>
                <a:cs typeface="Nunito"/>
                <a:sym typeface="Nunito"/>
              </a:rPr>
              <a:t>date, location_identifier ( The location from where the transactions were handled ) , transactions ( The number of transactions handled by the particular location )</a:t>
            </a:r>
            <a:endParaRPr sz="1800">
              <a:solidFill>
                <a:srgbClr val="FFFFFF"/>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1"/>
          <p:cNvPicPr preferRelativeResize="0"/>
          <p:nvPr/>
        </p:nvPicPr>
        <p:blipFill>
          <a:blip r:embed="rId3">
            <a:alphaModFix/>
          </a:blip>
          <a:stretch>
            <a:fillRect/>
          </a:stretch>
        </p:blipFill>
        <p:spPr>
          <a:xfrm>
            <a:off x="127025" y="342450"/>
            <a:ext cx="6704749" cy="2229300"/>
          </a:xfrm>
          <a:prstGeom prst="rect">
            <a:avLst/>
          </a:prstGeom>
          <a:noFill/>
          <a:ln>
            <a:noFill/>
          </a:ln>
        </p:spPr>
      </p:pic>
      <p:pic>
        <p:nvPicPr>
          <p:cNvPr id="403" name="Google Shape;403;p31"/>
          <p:cNvPicPr preferRelativeResize="0"/>
          <p:nvPr/>
        </p:nvPicPr>
        <p:blipFill>
          <a:blip r:embed="rId4">
            <a:alphaModFix/>
          </a:blip>
          <a:stretch>
            <a:fillRect/>
          </a:stretch>
        </p:blipFill>
        <p:spPr>
          <a:xfrm>
            <a:off x="2698800" y="2838175"/>
            <a:ext cx="5779744" cy="2089600"/>
          </a:xfrm>
          <a:prstGeom prst="rect">
            <a:avLst/>
          </a:prstGeom>
          <a:noFill/>
          <a:ln>
            <a:noFill/>
          </a:ln>
        </p:spPr>
      </p:pic>
      <p:sp>
        <p:nvSpPr>
          <p:cNvPr id="404" name="Google Shape;404;p31"/>
          <p:cNvSpPr txBox="1"/>
          <p:nvPr/>
        </p:nvSpPr>
        <p:spPr>
          <a:xfrm>
            <a:off x="6831775" y="608125"/>
            <a:ext cx="2242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b="1" lang="en" sz="1800">
                <a:solidFill>
                  <a:schemeClr val="lt1"/>
                </a:solidFill>
                <a:latin typeface="Maven Pro"/>
                <a:ea typeface="Maven Pro"/>
                <a:cs typeface="Maven Pro"/>
                <a:sym typeface="Maven Pro"/>
              </a:rPr>
              <a:t>Daily transactions across all location </a:t>
            </a:r>
            <a:endParaRPr b="1" sz="1800">
              <a:solidFill>
                <a:schemeClr val="lt1"/>
              </a:solidFill>
              <a:latin typeface="Maven Pro"/>
              <a:ea typeface="Maven Pro"/>
              <a:cs typeface="Maven Pro"/>
              <a:sym typeface="Maven Pro"/>
            </a:endParaRPr>
          </a:p>
        </p:txBody>
      </p:sp>
      <p:sp>
        <p:nvSpPr>
          <p:cNvPr id="405" name="Google Shape;405;p31"/>
          <p:cNvSpPr txBox="1"/>
          <p:nvPr/>
        </p:nvSpPr>
        <p:spPr>
          <a:xfrm>
            <a:off x="266025" y="3236475"/>
            <a:ext cx="2242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b="1" lang="en" sz="1800">
                <a:solidFill>
                  <a:schemeClr val="lt1"/>
                </a:solidFill>
                <a:latin typeface="Maven Pro"/>
                <a:ea typeface="Maven Pro"/>
                <a:cs typeface="Maven Pro"/>
                <a:sym typeface="Maven Pro"/>
              </a:rPr>
              <a:t>Monthly</a:t>
            </a:r>
            <a:endParaRPr b="1" sz="1800">
              <a:solidFill>
                <a:schemeClr val="lt1"/>
              </a:solidFill>
              <a:latin typeface="Maven Pro"/>
              <a:ea typeface="Maven Pro"/>
              <a:cs typeface="Maven Pro"/>
              <a:sym typeface="Maven Pro"/>
            </a:endParaRPr>
          </a:p>
          <a:p>
            <a:pPr indent="0" lvl="0" marL="457200" rtl="0" algn="l">
              <a:spcBef>
                <a:spcPts val="0"/>
              </a:spcBef>
              <a:spcAft>
                <a:spcPts val="0"/>
              </a:spcAft>
              <a:buNone/>
            </a:pPr>
            <a:r>
              <a:rPr b="1" lang="en" sz="1800">
                <a:solidFill>
                  <a:schemeClr val="lt1"/>
                </a:solidFill>
                <a:latin typeface="Maven Pro"/>
                <a:ea typeface="Maven Pro"/>
                <a:cs typeface="Maven Pro"/>
                <a:sym typeface="Maven Pro"/>
              </a:rPr>
              <a:t>transactions across all location </a:t>
            </a:r>
            <a:endParaRPr sz="18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515825" y="353625"/>
            <a:ext cx="5857800" cy="101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nvSpPr>
        <p:spPr>
          <a:xfrm>
            <a:off x="515825" y="1370625"/>
            <a:ext cx="6808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Small Basket is a huge online / mobile application-based grocery retailer in India, founded in 2011. Small Basket is trying to manage its supply chain and delivery partners and would like to accurately forecast the sales for the period starting from January of 2019 to August</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of 2019. You are also given a few features that were developed by the Business Intelligence team, that might or might not provide additional insights to your analysis.</a:t>
            </a:r>
            <a:endParaRPr sz="1600">
              <a:solidFill>
                <a:schemeClr val="lt1"/>
              </a:solidFill>
              <a:latin typeface="Nunito"/>
              <a:ea typeface="Nunito"/>
              <a:cs typeface="Nunito"/>
              <a:sym typeface="Nunito"/>
            </a:endParaRPr>
          </a:p>
        </p:txBody>
      </p:sp>
      <p:sp>
        <p:nvSpPr>
          <p:cNvPr id="285" name="Google Shape;285;p14"/>
          <p:cNvSpPr txBox="1"/>
          <p:nvPr/>
        </p:nvSpPr>
        <p:spPr>
          <a:xfrm>
            <a:off x="515825" y="3279225"/>
            <a:ext cx="733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Problem objective </a:t>
            </a:r>
            <a:endParaRPr b="1" sz="3600">
              <a:solidFill>
                <a:schemeClr val="lt1"/>
              </a:solidFill>
              <a:latin typeface="Maven Pro"/>
              <a:ea typeface="Maven Pro"/>
              <a:cs typeface="Maven Pro"/>
              <a:sym typeface="Maven Pro"/>
            </a:endParaRPr>
          </a:p>
        </p:txBody>
      </p:sp>
      <p:sp>
        <p:nvSpPr>
          <p:cNvPr id="286" name="Google Shape;286;p14"/>
          <p:cNvSpPr txBox="1"/>
          <p:nvPr/>
        </p:nvSpPr>
        <p:spPr>
          <a:xfrm>
            <a:off x="515825" y="4018125"/>
            <a:ext cx="7333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Our objective is to create a model that can accurately forecast the</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sales for small basket across several locations and product categories.</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type="title"/>
          </p:nvPr>
        </p:nvSpPr>
        <p:spPr>
          <a:xfrm>
            <a:off x="329925" y="282175"/>
            <a:ext cx="5857800" cy="76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Location data. </a:t>
            </a:r>
            <a:endParaRPr/>
          </a:p>
        </p:txBody>
      </p:sp>
      <p:pic>
        <p:nvPicPr>
          <p:cNvPr id="411" name="Google Shape;411;p32"/>
          <p:cNvPicPr preferRelativeResize="0"/>
          <p:nvPr/>
        </p:nvPicPr>
        <p:blipFill>
          <a:blip r:embed="rId3">
            <a:alphaModFix/>
          </a:blip>
          <a:stretch>
            <a:fillRect/>
          </a:stretch>
        </p:blipFill>
        <p:spPr>
          <a:xfrm>
            <a:off x="2154075" y="1051374"/>
            <a:ext cx="4433675" cy="2701475"/>
          </a:xfrm>
          <a:prstGeom prst="rect">
            <a:avLst/>
          </a:prstGeom>
          <a:noFill/>
          <a:ln>
            <a:noFill/>
          </a:ln>
        </p:spPr>
      </p:pic>
      <p:sp>
        <p:nvSpPr>
          <p:cNvPr id="412" name="Google Shape;412;p32"/>
          <p:cNvSpPr txBox="1"/>
          <p:nvPr/>
        </p:nvSpPr>
        <p:spPr>
          <a:xfrm>
            <a:off x="923400" y="3876775"/>
            <a:ext cx="72972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Location data includes location_id ( The location of the store / warehouse ),city (The city where the unit is located ), state ( The state in which the city is located), type ( The type of business unit (‘A’, ‘B’, ‘C’, ‘D’, ‘E’)) , cluster (The cluster that the unit belongs to )</a:t>
            </a:r>
            <a:endParaRPr sz="15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ph type="title"/>
          </p:nvPr>
        </p:nvSpPr>
        <p:spPr>
          <a:xfrm>
            <a:off x="342600" y="332850"/>
            <a:ext cx="5857800" cy="80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Location data </a:t>
            </a:r>
            <a:endParaRPr/>
          </a:p>
        </p:txBody>
      </p:sp>
      <p:sp>
        <p:nvSpPr>
          <p:cNvPr id="418" name="Google Shape;418;p33"/>
          <p:cNvSpPr txBox="1"/>
          <p:nvPr/>
        </p:nvSpPr>
        <p:spPr>
          <a:xfrm>
            <a:off x="772825" y="1862250"/>
            <a:ext cx="7297200" cy="153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54 unique stores across all India. </a:t>
            </a:r>
            <a:endParaRPr sz="16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They operate in 13 states and </a:t>
            </a:r>
            <a:r>
              <a:rPr lang="en" sz="1600">
                <a:solidFill>
                  <a:srgbClr val="FFFFFF"/>
                </a:solidFill>
                <a:latin typeface="Nunito"/>
                <a:ea typeface="Nunito"/>
                <a:cs typeface="Nunito"/>
                <a:sym typeface="Nunito"/>
              </a:rPr>
              <a:t> 22 cities.</a:t>
            </a:r>
            <a:endParaRPr sz="16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5 different types of business units </a:t>
            </a:r>
            <a:r>
              <a:rPr lang="en" sz="1500">
                <a:solidFill>
                  <a:schemeClr val="lt1"/>
                </a:solidFill>
                <a:latin typeface="Nunito"/>
                <a:ea typeface="Nunito"/>
                <a:cs typeface="Nunito"/>
                <a:sym typeface="Nunito"/>
              </a:rPr>
              <a:t>(‘A’, ‘B’, ‘C’, ‘D’, ‘E’).</a:t>
            </a:r>
            <a:endParaRPr sz="1600">
              <a:solidFill>
                <a:srgbClr val="FFFFFF"/>
              </a:solidFill>
              <a:latin typeface="Nunito"/>
              <a:ea typeface="Nunito"/>
              <a:cs typeface="Nunito"/>
              <a:sym typeface="Nunito"/>
            </a:endParaRPr>
          </a:p>
          <a:p>
            <a:pPr indent="-330200" lvl="0" marL="457200" rtl="0" algn="l">
              <a:lnSpc>
                <a:spcPct val="150000"/>
              </a:lnSpc>
              <a:spcBef>
                <a:spcPts val="0"/>
              </a:spcBef>
              <a:spcAft>
                <a:spcPts val="0"/>
              </a:spcAft>
              <a:buClr>
                <a:srgbClr val="FFFFFF"/>
              </a:buClr>
              <a:buSzPts val="1600"/>
              <a:buFont typeface="Nunito"/>
              <a:buChar char="●"/>
            </a:pPr>
            <a:r>
              <a:rPr lang="en" sz="1600">
                <a:solidFill>
                  <a:srgbClr val="FFFFFF"/>
                </a:solidFill>
                <a:latin typeface="Nunito"/>
                <a:ea typeface="Nunito"/>
                <a:cs typeface="Nunito"/>
                <a:sym typeface="Nunito"/>
              </a:rPr>
              <a:t>There are 17 different types of clusters. (1-17)</a:t>
            </a:r>
            <a:endParaRPr sz="1600">
              <a:solidFill>
                <a:srgbClr val="FFFFFF"/>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nvSpPr>
        <p:spPr>
          <a:xfrm>
            <a:off x="574950" y="190050"/>
            <a:ext cx="799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Maven Pro"/>
                <a:ea typeface="Maven Pro"/>
                <a:cs typeface="Maven Pro"/>
                <a:sym typeface="Maven Pro"/>
              </a:rPr>
              <a:t>Count of stores in each city ,state.</a:t>
            </a:r>
            <a:endParaRPr sz="300">
              <a:latin typeface="Nunito"/>
              <a:ea typeface="Nunito"/>
              <a:cs typeface="Nunito"/>
              <a:sym typeface="Nunito"/>
            </a:endParaRPr>
          </a:p>
        </p:txBody>
      </p:sp>
      <p:pic>
        <p:nvPicPr>
          <p:cNvPr id="424" name="Google Shape;424;p34"/>
          <p:cNvPicPr preferRelativeResize="0"/>
          <p:nvPr/>
        </p:nvPicPr>
        <p:blipFill>
          <a:blip r:embed="rId3">
            <a:alphaModFix/>
          </a:blip>
          <a:stretch>
            <a:fillRect/>
          </a:stretch>
        </p:blipFill>
        <p:spPr>
          <a:xfrm>
            <a:off x="128146" y="873475"/>
            <a:ext cx="4051278" cy="2825800"/>
          </a:xfrm>
          <a:prstGeom prst="rect">
            <a:avLst/>
          </a:prstGeom>
          <a:noFill/>
          <a:ln>
            <a:noFill/>
          </a:ln>
        </p:spPr>
      </p:pic>
      <p:pic>
        <p:nvPicPr>
          <p:cNvPr id="425" name="Google Shape;425;p34"/>
          <p:cNvPicPr preferRelativeResize="0"/>
          <p:nvPr/>
        </p:nvPicPr>
        <p:blipFill>
          <a:blip r:embed="rId4">
            <a:alphaModFix/>
          </a:blip>
          <a:stretch>
            <a:fillRect/>
          </a:stretch>
        </p:blipFill>
        <p:spPr>
          <a:xfrm>
            <a:off x="4572000" y="873475"/>
            <a:ext cx="4087273" cy="2825800"/>
          </a:xfrm>
          <a:prstGeom prst="rect">
            <a:avLst/>
          </a:prstGeom>
          <a:noFill/>
          <a:ln>
            <a:noFill/>
          </a:ln>
        </p:spPr>
      </p:pic>
      <p:sp>
        <p:nvSpPr>
          <p:cNvPr id="426" name="Google Shape;426;p34"/>
          <p:cNvSpPr txBox="1"/>
          <p:nvPr/>
        </p:nvSpPr>
        <p:spPr>
          <a:xfrm>
            <a:off x="164700" y="3838625"/>
            <a:ext cx="393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Top cities with majority of the store units are: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Bengaluru</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Mumbai</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Hyderabad , Delhi</a:t>
            </a:r>
            <a:endParaRPr>
              <a:solidFill>
                <a:schemeClr val="lt1"/>
              </a:solidFill>
              <a:latin typeface="Nunito"/>
              <a:ea typeface="Nunito"/>
              <a:cs typeface="Nunito"/>
              <a:sym typeface="Nunito"/>
            </a:endParaRPr>
          </a:p>
        </p:txBody>
      </p:sp>
      <p:sp>
        <p:nvSpPr>
          <p:cNvPr id="427" name="Google Shape;427;p34"/>
          <p:cNvSpPr txBox="1"/>
          <p:nvPr/>
        </p:nvSpPr>
        <p:spPr>
          <a:xfrm>
            <a:off x="4738100" y="3623225"/>
            <a:ext cx="729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Top States with majority of the store units are: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Karnataka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Maharashtra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Uttar Pradesh</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Telangana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Tamil Nadu</a:t>
            </a:r>
            <a:endParaRPr>
              <a:solidFill>
                <a:schemeClr val="lt1"/>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35"/>
          <p:cNvPicPr preferRelativeResize="0"/>
          <p:nvPr/>
        </p:nvPicPr>
        <p:blipFill>
          <a:blip r:embed="rId3">
            <a:alphaModFix/>
          </a:blip>
          <a:stretch>
            <a:fillRect/>
          </a:stretch>
        </p:blipFill>
        <p:spPr>
          <a:xfrm>
            <a:off x="329750" y="279075"/>
            <a:ext cx="4585726" cy="2349825"/>
          </a:xfrm>
          <a:prstGeom prst="rect">
            <a:avLst/>
          </a:prstGeom>
          <a:noFill/>
          <a:ln>
            <a:noFill/>
          </a:ln>
        </p:spPr>
      </p:pic>
      <p:pic>
        <p:nvPicPr>
          <p:cNvPr id="433" name="Google Shape;433;p35"/>
          <p:cNvPicPr preferRelativeResize="0"/>
          <p:nvPr/>
        </p:nvPicPr>
        <p:blipFill>
          <a:blip r:embed="rId4">
            <a:alphaModFix/>
          </a:blip>
          <a:stretch>
            <a:fillRect/>
          </a:stretch>
        </p:blipFill>
        <p:spPr>
          <a:xfrm>
            <a:off x="4168375" y="2730625"/>
            <a:ext cx="4312764" cy="2209800"/>
          </a:xfrm>
          <a:prstGeom prst="rect">
            <a:avLst/>
          </a:prstGeom>
          <a:noFill/>
          <a:ln>
            <a:noFill/>
          </a:ln>
        </p:spPr>
      </p:pic>
      <p:sp>
        <p:nvSpPr>
          <p:cNvPr id="434" name="Google Shape;434;p35"/>
          <p:cNvSpPr txBox="1"/>
          <p:nvPr/>
        </p:nvSpPr>
        <p:spPr>
          <a:xfrm>
            <a:off x="5194175" y="823450"/>
            <a:ext cx="36105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Top 10 location with highest unit sales. </a:t>
            </a:r>
            <a:endParaRPr b="1" sz="2400">
              <a:solidFill>
                <a:schemeClr val="lt1"/>
              </a:solidFill>
              <a:latin typeface="Maven Pro"/>
              <a:ea typeface="Maven Pro"/>
              <a:cs typeface="Maven Pro"/>
              <a:sym typeface="Maven Pro"/>
            </a:endParaRPr>
          </a:p>
        </p:txBody>
      </p:sp>
      <p:sp>
        <p:nvSpPr>
          <p:cNvPr id="435" name="Google Shape;435;p35"/>
          <p:cNvSpPr txBox="1"/>
          <p:nvPr/>
        </p:nvSpPr>
        <p:spPr>
          <a:xfrm>
            <a:off x="430725" y="3015150"/>
            <a:ext cx="35472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Top 10 location with highest transactions.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36"/>
          <p:cNvPicPr preferRelativeResize="0"/>
          <p:nvPr/>
        </p:nvPicPr>
        <p:blipFill>
          <a:blip r:embed="rId3">
            <a:alphaModFix/>
          </a:blip>
          <a:stretch>
            <a:fillRect/>
          </a:stretch>
        </p:blipFill>
        <p:spPr>
          <a:xfrm>
            <a:off x="152400" y="2571750"/>
            <a:ext cx="4763400" cy="2378675"/>
          </a:xfrm>
          <a:prstGeom prst="rect">
            <a:avLst/>
          </a:prstGeom>
          <a:noFill/>
          <a:ln>
            <a:noFill/>
          </a:ln>
        </p:spPr>
      </p:pic>
      <p:pic>
        <p:nvPicPr>
          <p:cNvPr id="441" name="Google Shape;441;p36"/>
          <p:cNvPicPr preferRelativeResize="0"/>
          <p:nvPr/>
        </p:nvPicPr>
        <p:blipFill>
          <a:blip r:embed="rId4">
            <a:alphaModFix/>
          </a:blip>
          <a:stretch>
            <a:fillRect/>
          </a:stretch>
        </p:blipFill>
        <p:spPr>
          <a:xfrm>
            <a:off x="152400" y="152400"/>
            <a:ext cx="4763400" cy="2378664"/>
          </a:xfrm>
          <a:prstGeom prst="rect">
            <a:avLst/>
          </a:prstGeom>
          <a:noFill/>
          <a:ln>
            <a:noFill/>
          </a:ln>
        </p:spPr>
      </p:pic>
      <p:sp>
        <p:nvSpPr>
          <p:cNvPr id="442" name="Google Shape;442;p36"/>
          <p:cNvSpPr txBox="1"/>
          <p:nvPr/>
        </p:nvSpPr>
        <p:spPr>
          <a:xfrm>
            <a:off x="5422600" y="532075"/>
            <a:ext cx="3000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Cities </a:t>
            </a:r>
            <a:r>
              <a:rPr b="1" lang="en" sz="2400">
                <a:solidFill>
                  <a:schemeClr val="lt1"/>
                </a:solidFill>
                <a:latin typeface="Maven Pro"/>
                <a:ea typeface="Maven Pro"/>
                <a:cs typeface="Maven Pro"/>
                <a:sym typeface="Maven Pro"/>
              </a:rPr>
              <a:t>with total unit sales. </a:t>
            </a:r>
            <a:endParaRPr/>
          </a:p>
        </p:txBody>
      </p:sp>
      <p:sp>
        <p:nvSpPr>
          <p:cNvPr id="443" name="Google Shape;443;p36"/>
          <p:cNvSpPr txBox="1"/>
          <p:nvPr/>
        </p:nvSpPr>
        <p:spPr>
          <a:xfrm>
            <a:off x="5422600" y="3198038"/>
            <a:ext cx="3000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C</a:t>
            </a:r>
            <a:r>
              <a:rPr b="1" lang="en" sz="2400">
                <a:solidFill>
                  <a:schemeClr val="lt1"/>
                </a:solidFill>
                <a:latin typeface="Maven Pro"/>
                <a:ea typeface="Maven Pro"/>
                <a:cs typeface="Maven Pro"/>
                <a:sym typeface="Maven Pro"/>
              </a:rPr>
              <a:t>ities with total transactions.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37"/>
          <p:cNvPicPr preferRelativeResize="0"/>
          <p:nvPr/>
        </p:nvPicPr>
        <p:blipFill>
          <a:blip r:embed="rId3">
            <a:alphaModFix/>
          </a:blip>
          <a:stretch>
            <a:fillRect/>
          </a:stretch>
        </p:blipFill>
        <p:spPr>
          <a:xfrm>
            <a:off x="4140625" y="2571750"/>
            <a:ext cx="4689450" cy="2542550"/>
          </a:xfrm>
          <a:prstGeom prst="rect">
            <a:avLst/>
          </a:prstGeom>
          <a:noFill/>
          <a:ln>
            <a:noFill/>
          </a:ln>
        </p:spPr>
      </p:pic>
      <p:pic>
        <p:nvPicPr>
          <p:cNvPr id="449" name="Google Shape;449;p37"/>
          <p:cNvPicPr preferRelativeResize="0"/>
          <p:nvPr/>
        </p:nvPicPr>
        <p:blipFill>
          <a:blip r:embed="rId4">
            <a:alphaModFix/>
          </a:blip>
          <a:stretch>
            <a:fillRect/>
          </a:stretch>
        </p:blipFill>
        <p:spPr>
          <a:xfrm>
            <a:off x="152400" y="152400"/>
            <a:ext cx="4268975" cy="2314575"/>
          </a:xfrm>
          <a:prstGeom prst="rect">
            <a:avLst/>
          </a:prstGeom>
          <a:noFill/>
          <a:ln>
            <a:noFill/>
          </a:ln>
        </p:spPr>
      </p:pic>
      <p:sp>
        <p:nvSpPr>
          <p:cNvPr id="450" name="Google Shape;450;p37"/>
          <p:cNvSpPr txBox="1"/>
          <p:nvPr/>
        </p:nvSpPr>
        <p:spPr>
          <a:xfrm>
            <a:off x="5188050" y="663175"/>
            <a:ext cx="30000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Business units</a:t>
            </a:r>
            <a:r>
              <a:rPr b="1" lang="en" sz="2400">
                <a:solidFill>
                  <a:schemeClr val="lt1"/>
                </a:solidFill>
                <a:latin typeface="Maven Pro"/>
                <a:ea typeface="Maven Pro"/>
                <a:cs typeface="Maven Pro"/>
                <a:sym typeface="Maven Pro"/>
              </a:rPr>
              <a:t> with total unit sales. </a:t>
            </a:r>
            <a:endParaRPr/>
          </a:p>
        </p:txBody>
      </p:sp>
      <p:sp>
        <p:nvSpPr>
          <p:cNvPr id="451" name="Google Shape;451;p37"/>
          <p:cNvSpPr txBox="1"/>
          <p:nvPr/>
        </p:nvSpPr>
        <p:spPr>
          <a:xfrm>
            <a:off x="557800" y="3066200"/>
            <a:ext cx="30000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Business units </a:t>
            </a:r>
            <a:r>
              <a:rPr b="1" lang="en" sz="2400">
                <a:solidFill>
                  <a:schemeClr val="lt1"/>
                </a:solidFill>
                <a:latin typeface="Maven Pro"/>
                <a:ea typeface="Maven Pro"/>
                <a:cs typeface="Maven Pro"/>
                <a:sym typeface="Maven Pro"/>
              </a:rPr>
              <a:t>with total transactions.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8"/>
          <p:cNvPicPr preferRelativeResize="0"/>
          <p:nvPr/>
        </p:nvPicPr>
        <p:blipFill>
          <a:blip r:embed="rId3">
            <a:alphaModFix/>
          </a:blip>
          <a:stretch>
            <a:fillRect/>
          </a:stretch>
        </p:blipFill>
        <p:spPr>
          <a:xfrm>
            <a:off x="152400" y="152400"/>
            <a:ext cx="4419600" cy="2396246"/>
          </a:xfrm>
          <a:prstGeom prst="rect">
            <a:avLst/>
          </a:prstGeom>
          <a:noFill/>
          <a:ln>
            <a:noFill/>
          </a:ln>
        </p:spPr>
      </p:pic>
      <p:pic>
        <p:nvPicPr>
          <p:cNvPr id="457" name="Google Shape;457;p38"/>
          <p:cNvPicPr preferRelativeResize="0"/>
          <p:nvPr/>
        </p:nvPicPr>
        <p:blipFill>
          <a:blip r:embed="rId4">
            <a:alphaModFix/>
          </a:blip>
          <a:stretch>
            <a:fillRect/>
          </a:stretch>
        </p:blipFill>
        <p:spPr>
          <a:xfrm>
            <a:off x="152400" y="2599673"/>
            <a:ext cx="4419601" cy="2391428"/>
          </a:xfrm>
          <a:prstGeom prst="rect">
            <a:avLst/>
          </a:prstGeom>
          <a:noFill/>
          <a:ln>
            <a:noFill/>
          </a:ln>
        </p:spPr>
      </p:pic>
      <p:sp>
        <p:nvSpPr>
          <p:cNvPr id="458" name="Google Shape;458;p38"/>
          <p:cNvSpPr txBox="1"/>
          <p:nvPr/>
        </p:nvSpPr>
        <p:spPr>
          <a:xfrm>
            <a:off x="5181500" y="785475"/>
            <a:ext cx="3000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Clusters </a:t>
            </a:r>
            <a:r>
              <a:rPr b="1" lang="en" sz="2400">
                <a:solidFill>
                  <a:schemeClr val="lt1"/>
                </a:solidFill>
                <a:latin typeface="Maven Pro"/>
                <a:ea typeface="Maven Pro"/>
                <a:cs typeface="Maven Pro"/>
                <a:sym typeface="Maven Pro"/>
              </a:rPr>
              <a:t>with total unit sales. </a:t>
            </a:r>
            <a:endParaRPr/>
          </a:p>
        </p:txBody>
      </p:sp>
      <p:sp>
        <p:nvSpPr>
          <p:cNvPr id="459" name="Google Shape;459;p38"/>
          <p:cNvSpPr txBox="1"/>
          <p:nvPr/>
        </p:nvSpPr>
        <p:spPr>
          <a:xfrm>
            <a:off x="5181500" y="3053550"/>
            <a:ext cx="30000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b="1" lang="en" sz="2400">
                <a:solidFill>
                  <a:schemeClr val="lt1"/>
                </a:solidFill>
                <a:latin typeface="Maven Pro"/>
                <a:ea typeface="Maven Pro"/>
                <a:cs typeface="Maven Pro"/>
                <a:sym typeface="Maven Pro"/>
              </a:rPr>
              <a:t>Clusters </a:t>
            </a:r>
            <a:r>
              <a:rPr b="1" lang="en" sz="2400">
                <a:solidFill>
                  <a:schemeClr val="lt1"/>
                </a:solidFill>
                <a:latin typeface="Maven Pro"/>
                <a:ea typeface="Maven Pro"/>
                <a:cs typeface="Maven Pro"/>
                <a:sym typeface="Maven Pro"/>
              </a:rPr>
              <a:t>with total transactions.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txBox="1"/>
          <p:nvPr>
            <p:ph type="title"/>
          </p:nvPr>
        </p:nvSpPr>
        <p:spPr>
          <a:xfrm>
            <a:off x="264950" y="256500"/>
            <a:ext cx="3611700" cy="7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EDA Final Thoughts. </a:t>
            </a:r>
            <a:endParaRPr>
              <a:solidFill>
                <a:srgbClr val="FFFFFF"/>
              </a:solidFill>
            </a:endParaRPr>
          </a:p>
        </p:txBody>
      </p:sp>
      <p:sp>
        <p:nvSpPr>
          <p:cNvPr id="465" name="Google Shape;465;p39"/>
          <p:cNvSpPr txBox="1"/>
          <p:nvPr/>
        </p:nvSpPr>
        <p:spPr>
          <a:xfrm>
            <a:off x="937475" y="1152850"/>
            <a:ext cx="71577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There’s an upward trend in year by yearly total unit sales. Which is a good indication that the sales are growing.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Amount of transactions increases during the year end seasons.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Even the total number of store units are 54 among them few stores have high amount of sales.</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Bangalore is an important location, both in terms of total unit sales and total transactions.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Unit “A” and “D” generate most profit for the company.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Cluster no. belonging to 14,6,8 shows maximum sales and transactions. </a:t>
            </a:r>
            <a:endParaRPr>
              <a:solidFill>
                <a:schemeClr val="lt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0"/>
          <p:cNvSpPr txBox="1"/>
          <p:nvPr>
            <p:ph type="ctrTitle"/>
          </p:nvPr>
        </p:nvSpPr>
        <p:spPr>
          <a:xfrm>
            <a:off x="475175" y="1394250"/>
            <a:ext cx="5130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Predictive Analytics </a:t>
            </a:r>
            <a:endParaRPr/>
          </a:p>
        </p:txBody>
      </p:sp>
      <p:sp>
        <p:nvSpPr>
          <p:cNvPr id="471" name="Google Shape;471;p40"/>
          <p:cNvSpPr txBox="1"/>
          <p:nvPr>
            <p:ph idx="1" type="subTitle"/>
          </p:nvPr>
        </p:nvSpPr>
        <p:spPr>
          <a:xfrm>
            <a:off x="912425" y="25717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type="title"/>
          </p:nvPr>
        </p:nvSpPr>
        <p:spPr>
          <a:xfrm>
            <a:off x="355275" y="180875"/>
            <a:ext cx="5857800" cy="69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477" name="Google Shape;477;p41"/>
          <p:cNvSpPr txBox="1"/>
          <p:nvPr/>
        </p:nvSpPr>
        <p:spPr>
          <a:xfrm>
            <a:off x="355275" y="962800"/>
            <a:ext cx="72972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Since our training data is large in size, its difficult to perform preprocessing </a:t>
            </a:r>
            <a:r>
              <a:rPr lang="en">
                <a:solidFill>
                  <a:srgbClr val="FFFFFF"/>
                </a:solidFill>
                <a:latin typeface="Nunito"/>
                <a:ea typeface="Nunito"/>
                <a:cs typeface="Nunito"/>
                <a:sym typeface="Nunito"/>
              </a:rPr>
              <a:t>activities. So from now on we’ll work with only a subset of data. Since our test data contains dates ranging from 01/01/2019-15/08/2019, we’ll try to build our model only with the previous year data where date ranging from 01/01/2018-15/08/2018.</a:t>
            </a:r>
            <a:endParaRPr>
              <a:solidFill>
                <a:srgbClr val="FFFFFF"/>
              </a:solidFill>
              <a:latin typeface="Nunito"/>
              <a:ea typeface="Nunito"/>
              <a:cs typeface="Nunito"/>
              <a:sym typeface="Nunito"/>
            </a:endParaRPr>
          </a:p>
          <a:p>
            <a:pPr indent="0" lvl="0" marL="457200" rtl="0" algn="l">
              <a:lnSpc>
                <a:spcPct val="115000"/>
              </a:lnSpc>
              <a:spcBef>
                <a:spcPts val="0"/>
              </a:spcBef>
              <a:spcAft>
                <a:spcPts val="0"/>
              </a:spcAft>
              <a:buNone/>
            </a:pPr>
            <a:r>
              <a:t/>
            </a:r>
            <a:endParaRPr>
              <a:solidFill>
                <a:srgbClr val="FFFFFF"/>
              </a:solidFill>
              <a:latin typeface="Nunito"/>
              <a:ea typeface="Nunito"/>
              <a:cs typeface="Nunito"/>
              <a:sym typeface="Nunito"/>
            </a:endParaRPr>
          </a:p>
          <a:p>
            <a:pPr indent="-317500" lvl="0" marL="457200" rtl="0" algn="l">
              <a:lnSpc>
                <a:spcPct val="115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Although we have a time series problem, but since there are multiple instances of the same date it’s difficult to figure out the time series model/algorithm for this problem. To overcome this issue, we’ll try regression method with time features to build our models. </a:t>
            </a:r>
            <a:endParaRPr>
              <a:solidFill>
                <a:srgbClr val="FFFFFF"/>
              </a:solidFill>
              <a:latin typeface="Nunito"/>
              <a:ea typeface="Nunito"/>
              <a:cs typeface="Nunito"/>
              <a:sym typeface="Nunito"/>
            </a:endParaRPr>
          </a:p>
          <a:p>
            <a:pPr indent="0" lvl="0" marL="457200" rtl="0" algn="l">
              <a:lnSpc>
                <a:spcPct val="115000"/>
              </a:lnSpc>
              <a:spcBef>
                <a:spcPts val="0"/>
              </a:spcBef>
              <a:spcAft>
                <a:spcPts val="0"/>
              </a:spcAft>
              <a:buNone/>
            </a:pPr>
            <a:r>
              <a:t/>
            </a:r>
            <a:endParaRPr>
              <a:solidFill>
                <a:srgbClr val="FFFFFF"/>
              </a:solidFill>
              <a:latin typeface="Nunito"/>
              <a:ea typeface="Nunito"/>
              <a:cs typeface="Nunito"/>
              <a:sym typeface="Nunito"/>
            </a:endParaRPr>
          </a:p>
          <a:p>
            <a:pPr indent="-317500" lvl="0" marL="457200" rtl="0" algn="l">
              <a:lnSpc>
                <a:spcPct val="115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‘item_id’ is a categorical variable with high cardinality. And There are 4018 distinct items in test. There are 3663 distinct items in train. There are 3646 items common in train and test. There are 372 items only in test data (not in train.) These items represent about 6.01% of test data. Will have to deal with these new items. </a:t>
            </a:r>
            <a:endParaRPr>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443925" y="155500"/>
            <a:ext cx="5857800" cy="203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Sales Forecasting ?</a:t>
            </a:r>
            <a:endParaRPr/>
          </a:p>
        </p:txBody>
      </p:sp>
      <p:sp>
        <p:nvSpPr>
          <p:cNvPr id="292" name="Google Shape;292;p15"/>
          <p:cNvSpPr txBox="1"/>
          <p:nvPr/>
        </p:nvSpPr>
        <p:spPr>
          <a:xfrm>
            <a:off x="608100" y="1646925"/>
            <a:ext cx="68664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Improve on shelf availability. Avoid Backorder.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If the product is out of stock then it leads to loss.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There is also moderate amount of products that are perishable, their quality decline over time and expire after a certain date.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There is huge </a:t>
            </a:r>
            <a:r>
              <a:rPr lang="en" sz="1600">
                <a:solidFill>
                  <a:schemeClr val="lt1"/>
                </a:solidFill>
                <a:latin typeface="Nunito"/>
                <a:ea typeface="Nunito"/>
                <a:cs typeface="Nunito"/>
                <a:sym typeface="Nunito"/>
              </a:rPr>
              <a:t>competition. To keep up with the fluctuating customer demand we need robust supply chain management. </a:t>
            </a:r>
            <a:endParaRPr sz="1600">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2"/>
          <p:cNvSpPr txBox="1"/>
          <p:nvPr>
            <p:ph type="title"/>
          </p:nvPr>
        </p:nvSpPr>
        <p:spPr>
          <a:xfrm>
            <a:off x="355275" y="180875"/>
            <a:ext cx="5857800" cy="69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483" name="Google Shape;483;p42"/>
          <p:cNvSpPr txBox="1"/>
          <p:nvPr/>
        </p:nvSpPr>
        <p:spPr>
          <a:xfrm>
            <a:off x="355275" y="962800"/>
            <a:ext cx="7297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FFFFFF"/>
              </a:solidFill>
              <a:latin typeface="Nunito"/>
              <a:ea typeface="Nunito"/>
              <a:cs typeface="Nunito"/>
              <a:sym typeface="Nunito"/>
            </a:endParaRPr>
          </a:p>
        </p:txBody>
      </p:sp>
      <p:pic>
        <p:nvPicPr>
          <p:cNvPr id="484" name="Google Shape;484;p42"/>
          <p:cNvPicPr preferRelativeResize="0"/>
          <p:nvPr/>
        </p:nvPicPr>
        <p:blipFill>
          <a:blip r:embed="rId3">
            <a:alphaModFix/>
          </a:blip>
          <a:stretch>
            <a:fillRect/>
          </a:stretch>
        </p:blipFill>
        <p:spPr>
          <a:xfrm>
            <a:off x="355275" y="804500"/>
            <a:ext cx="4118375" cy="3212325"/>
          </a:xfrm>
          <a:prstGeom prst="rect">
            <a:avLst/>
          </a:prstGeom>
          <a:noFill/>
          <a:ln>
            <a:noFill/>
          </a:ln>
          <a:effectLst>
            <a:outerShdw blurRad="57150" rotWithShape="0" algn="bl" dir="5400000" dist="19050">
              <a:srgbClr val="FFFFFF">
                <a:alpha val="50000"/>
              </a:srgbClr>
            </a:outerShdw>
          </a:effectLst>
        </p:spPr>
      </p:pic>
      <p:pic>
        <p:nvPicPr>
          <p:cNvPr id="485" name="Google Shape;485;p42"/>
          <p:cNvPicPr preferRelativeResize="0"/>
          <p:nvPr/>
        </p:nvPicPr>
        <p:blipFill>
          <a:blip r:embed="rId4">
            <a:alphaModFix/>
          </a:blip>
          <a:stretch>
            <a:fillRect/>
          </a:stretch>
        </p:blipFill>
        <p:spPr>
          <a:xfrm>
            <a:off x="4572000" y="610875"/>
            <a:ext cx="4238226" cy="3475700"/>
          </a:xfrm>
          <a:prstGeom prst="rect">
            <a:avLst/>
          </a:prstGeom>
          <a:noFill/>
          <a:ln>
            <a:noFill/>
          </a:ln>
        </p:spPr>
      </p:pic>
      <p:sp>
        <p:nvSpPr>
          <p:cNvPr id="486" name="Google Shape;486;p42"/>
          <p:cNvSpPr txBox="1"/>
          <p:nvPr/>
        </p:nvSpPr>
        <p:spPr>
          <a:xfrm>
            <a:off x="1051500" y="4236250"/>
            <a:ext cx="28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Item distribution in train and test </a:t>
            </a:r>
            <a:endParaRPr>
              <a:solidFill>
                <a:schemeClr val="lt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3"/>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1</a:t>
            </a:r>
            <a:endParaRPr/>
          </a:p>
        </p:txBody>
      </p:sp>
      <p:sp>
        <p:nvSpPr>
          <p:cNvPr id="492" name="Google Shape;492;p43"/>
          <p:cNvSpPr txBox="1"/>
          <p:nvPr/>
        </p:nvSpPr>
        <p:spPr>
          <a:xfrm>
            <a:off x="923400" y="912125"/>
            <a:ext cx="7297200" cy="4171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Data Preprocessing: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Loading train, item_details,location_details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Merging item and location data with train using left join.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Extracting date,month,week from the date column.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Dropping date and the features with high cardinality i.e. item_id, class from the dataframe.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Removing negative unit_sales.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Label Encoding all the columns except the target </a:t>
            </a:r>
            <a:r>
              <a:rPr lang="en">
                <a:solidFill>
                  <a:srgbClr val="FFFFFF"/>
                </a:solidFill>
                <a:latin typeface="Nunito"/>
                <a:ea typeface="Nunito"/>
                <a:cs typeface="Nunito"/>
                <a:sym typeface="Nunito"/>
              </a:rPr>
              <a:t>variable.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Converting all columns into category expect the target variable.</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Splitting the data into train and validation set.</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Log transforming the target variable.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4"/>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1</a:t>
            </a:r>
            <a:endParaRPr/>
          </a:p>
        </p:txBody>
      </p:sp>
      <p:sp>
        <p:nvSpPr>
          <p:cNvPr id="498" name="Google Shape;498;p44"/>
          <p:cNvSpPr txBox="1"/>
          <p:nvPr/>
        </p:nvSpPr>
        <p:spPr>
          <a:xfrm>
            <a:off x="923400" y="912125"/>
            <a:ext cx="7297200" cy="2555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Model Building: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Applied Random Forest Regression and Gradient Boost Regression on the prepared dataset.</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Predicted on the test data. </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Results:</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graphicFrame>
        <p:nvGraphicFramePr>
          <p:cNvPr id="499" name="Google Shape;499;p44"/>
          <p:cNvGraphicFramePr/>
          <p:nvPr/>
        </p:nvGraphicFramePr>
        <p:xfrm>
          <a:off x="952500" y="2571750"/>
          <a:ext cx="3000000" cy="3000000"/>
        </p:xfrm>
        <a:graphic>
          <a:graphicData uri="http://schemas.openxmlformats.org/drawingml/2006/table">
            <a:tbl>
              <a:tblPr>
                <a:noFill/>
                <a:tableStyleId>{E6B29117-98EC-4640-91EF-AEAA787E8ECF}</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Model Performance (Mape)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Random Forest Train (Without Log)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160.17869842229744</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Random Forest Test (Without Log)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163.00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Gradient Boost Train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109.97420120515697</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Gradient boost Test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119.15</a:t>
                      </a:r>
                      <a:endParaRPr>
                        <a:solidFill>
                          <a:schemeClr val="lt1"/>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5"/>
          <p:cNvSpPr txBox="1"/>
          <p:nvPr>
            <p:ph type="title"/>
          </p:nvPr>
        </p:nvSpPr>
        <p:spPr>
          <a:xfrm>
            <a:off x="317250" y="206175"/>
            <a:ext cx="5857800" cy="71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2</a:t>
            </a:r>
            <a:endParaRPr/>
          </a:p>
        </p:txBody>
      </p:sp>
      <p:sp>
        <p:nvSpPr>
          <p:cNvPr id="505" name="Google Shape;505;p45"/>
          <p:cNvSpPr txBox="1"/>
          <p:nvPr/>
        </p:nvSpPr>
        <p:spPr>
          <a:xfrm>
            <a:off x="456075" y="1000825"/>
            <a:ext cx="7272000" cy="395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Data Preprocessing: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Loading train, item_details,location_details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Merging item and location data with train using left join.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Extracting date,month,week from the date column.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Dropping date and the features with high cardinality i.e. item_id from the dataframe.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Removing negative unit_sales.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Removed outliers using IQR.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Label Encoding all the columns except the target variable.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Converting all columns into category expect the target variable.</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Splitting the data into train and validation set.</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Log transforming the target variable. </a:t>
            </a:r>
            <a:endParaRPr>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6"/>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2</a:t>
            </a:r>
            <a:endParaRPr/>
          </a:p>
        </p:txBody>
      </p:sp>
      <p:sp>
        <p:nvSpPr>
          <p:cNvPr id="511" name="Google Shape;511;p46"/>
          <p:cNvSpPr txBox="1"/>
          <p:nvPr/>
        </p:nvSpPr>
        <p:spPr>
          <a:xfrm>
            <a:off x="923400" y="912125"/>
            <a:ext cx="7297200" cy="2555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Model Building: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Applied LGBM (Light GBM) on the prepared dataset.</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Predicted on the test data. </a:t>
            </a:r>
            <a:endParaRPr>
              <a:solidFill>
                <a:srgbClr val="FFFFFF"/>
              </a:solidFill>
              <a:latin typeface="Nunito"/>
              <a:ea typeface="Nunito"/>
              <a:cs typeface="Nunito"/>
              <a:sym typeface="Nunito"/>
            </a:endParaRPr>
          </a:p>
          <a:p>
            <a:pPr indent="0" lvl="0" marL="45720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Results:</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graphicFrame>
        <p:nvGraphicFramePr>
          <p:cNvPr id="512" name="Google Shape;512;p46"/>
          <p:cNvGraphicFramePr/>
          <p:nvPr/>
        </p:nvGraphicFramePr>
        <p:xfrm>
          <a:off x="952500" y="2571750"/>
          <a:ext cx="3000000" cy="3000000"/>
        </p:xfrm>
        <a:graphic>
          <a:graphicData uri="http://schemas.openxmlformats.org/drawingml/2006/table">
            <a:tbl>
              <a:tblPr>
                <a:noFill/>
                <a:tableStyleId>{E6B29117-98EC-4640-91EF-AEAA787E8ECF}</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Model Performance (Mape)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a:t>
                      </a:r>
                      <a:r>
                        <a:rPr lang="en">
                          <a:solidFill>
                            <a:schemeClr val="lt1"/>
                          </a:solidFill>
                        </a:rPr>
                        <a:t>Train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82.58407165058243</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a:t>
                      </a:r>
                      <a:r>
                        <a:rPr lang="en">
                          <a:solidFill>
                            <a:schemeClr val="lt1"/>
                          </a:solidFill>
                        </a:rPr>
                        <a:t>Test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86.12</a:t>
                      </a:r>
                      <a:endParaRPr>
                        <a:solidFill>
                          <a:schemeClr val="lt1"/>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2</a:t>
            </a:r>
            <a:endParaRPr/>
          </a:p>
        </p:txBody>
      </p:sp>
      <p:sp>
        <p:nvSpPr>
          <p:cNvPr id="518" name="Google Shape;518;p47"/>
          <p:cNvSpPr txBox="1"/>
          <p:nvPr/>
        </p:nvSpPr>
        <p:spPr>
          <a:xfrm>
            <a:off x="2459900" y="4358050"/>
            <a:ext cx="333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Feature Importance for Experiment 2</a:t>
            </a:r>
            <a:endParaRPr>
              <a:solidFill>
                <a:schemeClr val="lt1"/>
              </a:solidFill>
              <a:latin typeface="Nunito"/>
              <a:ea typeface="Nunito"/>
              <a:cs typeface="Nunito"/>
              <a:sym typeface="Nunito"/>
            </a:endParaRPr>
          </a:p>
        </p:txBody>
      </p:sp>
      <p:pic>
        <p:nvPicPr>
          <p:cNvPr id="519" name="Google Shape;519;p47"/>
          <p:cNvPicPr preferRelativeResize="0"/>
          <p:nvPr/>
        </p:nvPicPr>
        <p:blipFill>
          <a:blip r:embed="rId3">
            <a:alphaModFix/>
          </a:blip>
          <a:stretch>
            <a:fillRect/>
          </a:stretch>
        </p:blipFill>
        <p:spPr>
          <a:xfrm>
            <a:off x="1381250" y="935263"/>
            <a:ext cx="5489135" cy="3272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8"/>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3</a:t>
            </a:r>
            <a:endParaRPr/>
          </a:p>
        </p:txBody>
      </p:sp>
      <p:sp>
        <p:nvSpPr>
          <p:cNvPr id="525" name="Google Shape;525;p48"/>
          <p:cNvSpPr txBox="1"/>
          <p:nvPr/>
        </p:nvSpPr>
        <p:spPr>
          <a:xfrm>
            <a:off x="923400" y="912125"/>
            <a:ext cx="72972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Data Preprocessing: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Loading train, item_details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Merging item data with train using left join.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Extracting date,month,week from the date column.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Dropping date and perishable column from the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Removing negative unit_sales.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Removed outliers using IQR.</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Converting all columns into category expect the target variable.</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Splitting the data into train and validation set.</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Log transforming the target variable. </a:t>
            </a:r>
            <a:endParaRPr>
              <a:solidFill>
                <a:srgbClr val="FFFFFF"/>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9"/>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3</a:t>
            </a:r>
            <a:endParaRPr/>
          </a:p>
        </p:txBody>
      </p:sp>
      <p:sp>
        <p:nvSpPr>
          <p:cNvPr id="531" name="Google Shape;531;p49"/>
          <p:cNvSpPr txBox="1"/>
          <p:nvPr/>
        </p:nvSpPr>
        <p:spPr>
          <a:xfrm>
            <a:off x="923400" y="912125"/>
            <a:ext cx="7297200" cy="481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Model Building: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Applied LGBM (Light GBM) with </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boosting_type= 'dart', # rf,goos,gbdt </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num_leaves = 31, </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objective = 'regression_l1', # l2,mape</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max_depth = 8, #3,4,5,7</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min_data_in_leaf = 50, #10,20,20,80</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learning_rate = 0.01, # 0.1,0.05,0.001</a:t>
            </a:r>
            <a:endParaRPr>
              <a:solidFill>
                <a:srgbClr val="FFFFFF"/>
              </a:solidFill>
              <a:latin typeface="Nunito"/>
              <a:ea typeface="Nunito"/>
              <a:cs typeface="Nunito"/>
              <a:sym typeface="Nunito"/>
            </a:endParaRPr>
          </a:p>
          <a:p>
            <a:pPr indent="-317500" lvl="1" marL="914400" rtl="0" algn="l">
              <a:lnSpc>
                <a:spcPct val="150000"/>
              </a:lnSpc>
              <a:spcBef>
                <a:spcPts val="0"/>
              </a:spcBef>
              <a:spcAft>
                <a:spcPts val="0"/>
              </a:spcAft>
              <a:buClr>
                <a:srgbClr val="FFFFFF"/>
              </a:buClr>
              <a:buSzPts val="1400"/>
              <a:buFont typeface="Nunito"/>
              <a:buAutoNum type="alphaLcPeriod"/>
            </a:pPr>
            <a:r>
              <a:rPr lang="en">
                <a:solidFill>
                  <a:srgbClr val="FFFFFF"/>
                </a:solidFill>
                <a:latin typeface="Nunito"/>
                <a:ea typeface="Nunito"/>
                <a:cs typeface="Nunito"/>
                <a:sym typeface="Nunito"/>
              </a:rPr>
              <a:t>metric = 'l1' # l2,mape</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Predicted on the test data. </a:t>
            </a:r>
            <a:endParaRPr>
              <a:solidFill>
                <a:srgbClr val="FFFFFF"/>
              </a:solidFill>
              <a:latin typeface="Nunito"/>
              <a:ea typeface="Nunito"/>
              <a:cs typeface="Nunito"/>
              <a:sym typeface="Nunito"/>
            </a:endParaRPr>
          </a:p>
          <a:p>
            <a:pPr indent="0" lvl="0" marL="45720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0"/>
          <p:cNvSpPr txBox="1"/>
          <p:nvPr>
            <p:ph type="title"/>
          </p:nvPr>
        </p:nvSpPr>
        <p:spPr>
          <a:xfrm>
            <a:off x="329900" y="269525"/>
            <a:ext cx="31920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3</a:t>
            </a:r>
            <a:endParaRPr/>
          </a:p>
        </p:txBody>
      </p:sp>
      <p:sp>
        <p:nvSpPr>
          <p:cNvPr id="537" name="Google Shape;537;p50"/>
          <p:cNvSpPr txBox="1"/>
          <p:nvPr/>
        </p:nvSpPr>
        <p:spPr>
          <a:xfrm>
            <a:off x="923400" y="1418875"/>
            <a:ext cx="7297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Results:</a:t>
            </a:r>
            <a:endParaRPr>
              <a:solidFill>
                <a:srgbClr val="FFFFFF"/>
              </a:solidFill>
              <a:latin typeface="Nunito"/>
              <a:ea typeface="Nunito"/>
              <a:cs typeface="Nunito"/>
              <a:sym typeface="Nunito"/>
            </a:endParaRPr>
          </a:p>
        </p:txBody>
      </p:sp>
      <p:graphicFrame>
        <p:nvGraphicFramePr>
          <p:cNvPr id="538" name="Google Shape;538;p50"/>
          <p:cNvGraphicFramePr/>
          <p:nvPr/>
        </p:nvGraphicFramePr>
        <p:xfrm>
          <a:off x="952500" y="1912975"/>
          <a:ext cx="3000000" cy="3000000"/>
        </p:xfrm>
        <a:graphic>
          <a:graphicData uri="http://schemas.openxmlformats.org/drawingml/2006/table">
            <a:tbl>
              <a:tblPr>
                <a:noFill/>
                <a:tableStyleId>{E6B29117-98EC-4640-91EF-AEAA787E8ECF}</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Model Performance (Mape)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Train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56.40810836436047</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Test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60.24</a:t>
                      </a:r>
                      <a:endParaRPr>
                        <a:solidFill>
                          <a:schemeClr val="lt1"/>
                        </a:solidFill>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1"/>
          <p:cNvSpPr txBox="1"/>
          <p:nvPr>
            <p:ph type="title"/>
          </p:nvPr>
        </p:nvSpPr>
        <p:spPr>
          <a:xfrm>
            <a:off x="342600" y="294875"/>
            <a:ext cx="58578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4</a:t>
            </a:r>
            <a:endParaRPr/>
          </a:p>
        </p:txBody>
      </p:sp>
      <p:sp>
        <p:nvSpPr>
          <p:cNvPr id="544" name="Google Shape;544;p51"/>
          <p:cNvSpPr txBox="1"/>
          <p:nvPr/>
        </p:nvSpPr>
        <p:spPr>
          <a:xfrm>
            <a:off x="1064150" y="1026175"/>
            <a:ext cx="74364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Data Preprocessing:</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Loading train, item_details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Merging item data with train using left join.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Extracting date,month,week from the date column.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Dropping date and perishable column from the data.</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Removing negative unit_sales.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Removed outliers using IQR.</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Converting all columns into category expect the target variable.</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Log transforming the target variable. </a:t>
            </a:r>
            <a:endParaRPr>
              <a:solidFill>
                <a:srgbClr val="FFFFFF"/>
              </a:solidFill>
              <a:latin typeface="Nunito"/>
              <a:ea typeface="Nunito"/>
              <a:cs typeface="Nunito"/>
              <a:sym typeface="Nunito"/>
            </a:endParaRPr>
          </a:p>
          <a:p>
            <a:pPr indent="0" lvl="0" marL="0" rtl="0" algn="l">
              <a:lnSpc>
                <a:spcPct val="150000"/>
              </a:lnSpc>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418625" y="560900"/>
            <a:ext cx="5857800" cy="93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 Overview</a:t>
            </a:r>
            <a:endParaRPr/>
          </a:p>
        </p:txBody>
      </p:sp>
      <p:graphicFrame>
        <p:nvGraphicFramePr>
          <p:cNvPr id="298" name="Google Shape;298;p16"/>
          <p:cNvGraphicFramePr/>
          <p:nvPr/>
        </p:nvGraphicFramePr>
        <p:xfrm>
          <a:off x="952500" y="1619250"/>
          <a:ext cx="3000000" cy="3000000"/>
        </p:xfrm>
        <a:graphic>
          <a:graphicData uri="http://schemas.openxmlformats.org/drawingml/2006/table">
            <a:tbl>
              <a:tblPr>
                <a:noFill/>
                <a:tableStyleId>{E6B29117-98EC-4640-91EF-AEAA787E8ECF}</a:tableStyleId>
              </a:tblPr>
              <a:tblGrid>
                <a:gridCol w="1972550"/>
                <a:gridCol w="5266450"/>
              </a:tblGrid>
              <a:tr h="381000">
                <a:tc>
                  <a:txBody>
                    <a:bodyPr/>
                    <a:lstStyle/>
                    <a:p>
                      <a:pPr indent="0" lvl="0" marL="0" rtl="0" algn="l">
                        <a:spcBef>
                          <a:spcPts val="0"/>
                        </a:spcBef>
                        <a:spcAft>
                          <a:spcPts val="0"/>
                        </a:spcAft>
                        <a:buNone/>
                      </a:pPr>
                      <a:r>
                        <a:rPr b="1" lang="en">
                          <a:solidFill>
                            <a:srgbClr val="FFFFFF"/>
                          </a:solidFill>
                        </a:rPr>
                        <a:t>Dataset</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Features </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train.csv</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Date, locationId, item_id, unit_sales, onpromotion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train_transactions.csv</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Date, location_identifier, transactions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items.csv</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Item_id, category_of_items, class, perishable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locations.csv</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Location_id, city, state, type, cluster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test.csv</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Id, date, locationId, item_id, onpromotion </a:t>
                      </a:r>
                      <a:endParaRPr>
                        <a:solidFill>
                          <a:srgbClr val="FFFFFF"/>
                        </a:solidFill>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2"/>
          <p:cNvSpPr txBox="1"/>
          <p:nvPr>
            <p:ph type="title"/>
          </p:nvPr>
        </p:nvSpPr>
        <p:spPr>
          <a:xfrm>
            <a:off x="342575" y="282175"/>
            <a:ext cx="2862600" cy="617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Experiment 4</a:t>
            </a:r>
            <a:endParaRPr/>
          </a:p>
        </p:txBody>
      </p:sp>
      <p:sp>
        <p:nvSpPr>
          <p:cNvPr id="550" name="Google Shape;550;p52"/>
          <p:cNvSpPr txBox="1"/>
          <p:nvPr/>
        </p:nvSpPr>
        <p:spPr>
          <a:xfrm>
            <a:off x="2128350" y="1418900"/>
            <a:ext cx="7297200" cy="85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51" name="Google Shape;551;p52"/>
          <p:cNvSpPr txBox="1"/>
          <p:nvPr/>
        </p:nvSpPr>
        <p:spPr>
          <a:xfrm>
            <a:off x="923400" y="1418875"/>
            <a:ext cx="7297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FFFFFF"/>
                </a:solidFill>
                <a:latin typeface="Nunito"/>
                <a:ea typeface="Nunito"/>
                <a:cs typeface="Nunito"/>
                <a:sym typeface="Nunito"/>
              </a:rPr>
              <a:t>Results:</a:t>
            </a:r>
            <a:endParaRPr>
              <a:solidFill>
                <a:srgbClr val="FFFFFF"/>
              </a:solidFill>
              <a:latin typeface="Nunito"/>
              <a:ea typeface="Nunito"/>
              <a:cs typeface="Nunito"/>
              <a:sym typeface="Nunito"/>
            </a:endParaRPr>
          </a:p>
        </p:txBody>
      </p:sp>
      <p:graphicFrame>
        <p:nvGraphicFramePr>
          <p:cNvPr id="552" name="Google Shape;552;p52"/>
          <p:cNvGraphicFramePr/>
          <p:nvPr/>
        </p:nvGraphicFramePr>
        <p:xfrm>
          <a:off x="952500" y="1912975"/>
          <a:ext cx="3000000" cy="3000000"/>
        </p:xfrm>
        <a:graphic>
          <a:graphicData uri="http://schemas.openxmlformats.org/drawingml/2006/table">
            <a:tbl>
              <a:tblPr>
                <a:noFill/>
                <a:tableStyleId>{E6B29117-98EC-4640-91EF-AEAA787E8ECF}</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Model Performance (Mape)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Train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56.36846</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LGBM Test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59.89</a:t>
                      </a:r>
                      <a:endParaRPr>
                        <a:solidFill>
                          <a:schemeClr val="lt1"/>
                        </a:solidFill>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342575" y="358200"/>
            <a:ext cx="4091400" cy="64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Other experiments:</a:t>
            </a:r>
            <a:endParaRPr/>
          </a:p>
        </p:txBody>
      </p:sp>
      <p:sp>
        <p:nvSpPr>
          <p:cNvPr id="558" name="Google Shape;558;p53"/>
          <p:cNvSpPr txBox="1"/>
          <p:nvPr/>
        </p:nvSpPr>
        <p:spPr>
          <a:xfrm>
            <a:off x="1520250" y="1563600"/>
            <a:ext cx="58023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Categorical embeddings with single hidden layer. Test Mape - 64.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Generated nonlinear features with autoencoders and then added those feature to improve LGBM model.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LGBM model with different subset of data.</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Added new items in the train data along with 0 for unit sales. </a:t>
            </a:r>
            <a:endParaRPr>
              <a:solidFill>
                <a:schemeClr val="lt1"/>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4"/>
          <p:cNvSpPr txBox="1"/>
          <p:nvPr>
            <p:ph type="title"/>
          </p:nvPr>
        </p:nvSpPr>
        <p:spPr>
          <a:xfrm>
            <a:off x="241225" y="155500"/>
            <a:ext cx="5857800" cy="132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Answering </a:t>
            </a:r>
            <a:r>
              <a:rPr lang="en" sz="2700"/>
              <a:t>questions</a:t>
            </a:r>
            <a:r>
              <a:rPr lang="en" sz="2700"/>
              <a:t> from operations team. </a:t>
            </a:r>
            <a:endParaRPr sz="2700"/>
          </a:p>
        </p:txBody>
      </p:sp>
      <p:pic>
        <p:nvPicPr>
          <p:cNvPr id="564" name="Google Shape;564;p54"/>
          <p:cNvPicPr preferRelativeResize="0"/>
          <p:nvPr/>
        </p:nvPicPr>
        <p:blipFill>
          <a:blip r:embed="rId3">
            <a:alphaModFix/>
          </a:blip>
          <a:stretch>
            <a:fillRect/>
          </a:stretch>
        </p:blipFill>
        <p:spPr>
          <a:xfrm>
            <a:off x="488878" y="1381425"/>
            <a:ext cx="4880626" cy="2672575"/>
          </a:xfrm>
          <a:prstGeom prst="rect">
            <a:avLst/>
          </a:prstGeom>
          <a:noFill/>
          <a:ln>
            <a:noFill/>
          </a:ln>
        </p:spPr>
      </p:pic>
      <p:sp>
        <p:nvSpPr>
          <p:cNvPr id="565" name="Google Shape;565;p54"/>
          <p:cNvSpPr txBox="1"/>
          <p:nvPr/>
        </p:nvSpPr>
        <p:spPr>
          <a:xfrm>
            <a:off x="5523550" y="2736450"/>
            <a:ext cx="352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Question : Business units belonging to which cluster will see the highest amount of sales in 2019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Answer: Cluster 6 </a:t>
            </a:r>
            <a:endParaRPr>
              <a:solidFill>
                <a:schemeClr val="lt1"/>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5"/>
          <p:cNvSpPr txBox="1"/>
          <p:nvPr>
            <p:ph type="title"/>
          </p:nvPr>
        </p:nvSpPr>
        <p:spPr>
          <a:xfrm>
            <a:off x="241225" y="155500"/>
            <a:ext cx="5857800" cy="132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Answering questions from operations team. </a:t>
            </a:r>
            <a:endParaRPr sz="2700"/>
          </a:p>
        </p:txBody>
      </p:sp>
      <p:sp>
        <p:nvSpPr>
          <p:cNvPr id="571" name="Google Shape;571;p55"/>
          <p:cNvSpPr txBox="1"/>
          <p:nvPr/>
        </p:nvSpPr>
        <p:spPr>
          <a:xfrm>
            <a:off x="5523550" y="2736450"/>
            <a:ext cx="352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Question : </a:t>
            </a:r>
            <a:r>
              <a:rPr lang="en">
                <a:solidFill>
                  <a:schemeClr val="lt1"/>
                </a:solidFill>
                <a:latin typeface="Nunito"/>
                <a:ea typeface="Nunito"/>
                <a:cs typeface="Nunito"/>
                <a:sym typeface="Nunito"/>
              </a:rPr>
              <a:t>What are the top selling items in this cluster.</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Answer: These are the top selling products in that cluster. </a:t>
            </a:r>
            <a:endParaRPr>
              <a:solidFill>
                <a:schemeClr val="lt1"/>
              </a:solidFill>
              <a:latin typeface="Nunito"/>
              <a:ea typeface="Nunito"/>
              <a:cs typeface="Nunito"/>
              <a:sym typeface="Nunito"/>
            </a:endParaRPr>
          </a:p>
        </p:txBody>
      </p:sp>
      <p:pic>
        <p:nvPicPr>
          <p:cNvPr id="572" name="Google Shape;572;p55"/>
          <p:cNvPicPr preferRelativeResize="0"/>
          <p:nvPr/>
        </p:nvPicPr>
        <p:blipFill>
          <a:blip r:embed="rId3">
            <a:alphaModFix/>
          </a:blip>
          <a:stretch>
            <a:fillRect/>
          </a:stretch>
        </p:blipFill>
        <p:spPr>
          <a:xfrm>
            <a:off x="304800" y="1647450"/>
            <a:ext cx="5218751" cy="309230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6"/>
          <p:cNvSpPr txBox="1"/>
          <p:nvPr>
            <p:ph type="title"/>
          </p:nvPr>
        </p:nvSpPr>
        <p:spPr>
          <a:xfrm>
            <a:off x="988700" y="676350"/>
            <a:ext cx="3255300" cy="132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578" name="Google Shape;578;p56"/>
          <p:cNvSpPr txBox="1"/>
          <p:nvPr/>
        </p:nvSpPr>
        <p:spPr>
          <a:xfrm>
            <a:off x="988700" y="1725150"/>
            <a:ext cx="64356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Add more layers with categorical embeddings and check model performance.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Add time series related features with the </a:t>
            </a:r>
            <a:r>
              <a:rPr lang="en">
                <a:solidFill>
                  <a:schemeClr val="lt1"/>
                </a:solidFill>
                <a:latin typeface="Nunito"/>
                <a:ea typeface="Nunito"/>
                <a:cs typeface="Nunito"/>
                <a:sym typeface="Nunito"/>
              </a:rPr>
              <a:t>training</a:t>
            </a:r>
            <a:r>
              <a:rPr lang="en">
                <a:solidFill>
                  <a:schemeClr val="lt1"/>
                </a:solidFill>
                <a:latin typeface="Nunito"/>
                <a:ea typeface="Nunito"/>
                <a:cs typeface="Nunito"/>
                <a:sym typeface="Nunito"/>
              </a:rPr>
              <a:t> data and check model performance.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Handle new items in test data for more </a:t>
            </a:r>
            <a:r>
              <a:rPr lang="en">
                <a:solidFill>
                  <a:schemeClr val="lt1"/>
                </a:solidFill>
                <a:latin typeface="Nunito"/>
                <a:ea typeface="Nunito"/>
                <a:cs typeface="Nunito"/>
                <a:sym typeface="Nunito"/>
              </a:rPr>
              <a:t>explainability.</a:t>
            </a:r>
            <a:r>
              <a:rPr lang="en">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7"/>
          <p:cNvSpPr txBox="1"/>
          <p:nvPr>
            <p:ph type="title"/>
          </p:nvPr>
        </p:nvSpPr>
        <p:spPr>
          <a:xfrm>
            <a:off x="824000" y="763600"/>
            <a:ext cx="5857800" cy="6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584" name="Google Shape;584;p57"/>
          <p:cNvSpPr txBox="1"/>
          <p:nvPr/>
        </p:nvSpPr>
        <p:spPr>
          <a:xfrm>
            <a:off x="918475" y="1555300"/>
            <a:ext cx="67845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Nunito"/>
              <a:buAutoNum type="arabicPeriod"/>
            </a:pPr>
            <a:r>
              <a:rPr lang="en" u="sng">
                <a:solidFill>
                  <a:schemeClr val="lt1"/>
                </a:solidFill>
                <a:latin typeface="Nunito"/>
                <a:ea typeface="Nunito"/>
                <a:cs typeface="Nunito"/>
                <a:sym typeface="Nunito"/>
                <a:hlinkClick r:id="rId3">
                  <a:extLst>
                    <a:ext uri="{A12FA001-AC4F-418D-AE19-62706E023703}">
                      <ahyp:hlinkClr val="tx"/>
                    </a:ext>
                  </a:extLst>
                </a:hlinkClick>
              </a:rPr>
              <a:t>https://medium.com/bigdatarepublic/advanced-pandas-optimize-speed-and-memory-a654b53be6c2</a:t>
            </a:r>
            <a:endParaRPr>
              <a:solidFill>
                <a:schemeClr val="lt1"/>
              </a:solidFill>
              <a:latin typeface="Nunito"/>
              <a:ea typeface="Nunito"/>
              <a:cs typeface="Nunito"/>
              <a:sym typeface="Nunito"/>
            </a:endParaRPr>
          </a:p>
          <a:p>
            <a:pPr indent="-317500" lvl="0" marL="457200" rtl="0" algn="l">
              <a:lnSpc>
                <a:spcPct val="200000"/>
              </a:lnSpc>
              <a:spcBef>
                <a:spcPts val="0"/>
              </a:spcBef>
              <a:spcAft>
                <a:spcPts val="0"/>
              </a:spcAft>
              <a:buClr>
                <a:schemeClr val="lt1"/>
              </a:buClr>
              <a:buSzPts val="1400"/>
              <a:buFont typeface="Nunito"/>
              <a:buAutoNum type="arabicPeriod"/>
            </a:pPr>
            <a:r>
              <a:rPr lang="en" u="sng">
                <a:solidFill>
                  <a:schemeClr val="lt1"/>
                </a:solidFill>
                <a:latin typeface="Nunito"/>
                <a:ea typeface="Nunito"/>
                <a:cs typeface="Nunito"/>
                <a:sym typeface="Nunito"/>
                <a:hlinkClick r:id="rId4">
                  <a:extLst>
                    <a:ext uri="{A12FA001-AC4F-418D-AE19-62706E023703}">
                      <ahyp:hlinkClr val="tx"/>
                    </a:ext>
                  </a:extLst>
                </a:hlinkClick>
              </a:rPr>
              <a:t>https://towardsdatascience.com/understanding-lightgbm-parameters-and-how-to-tune-them-6764e20c6e5b?gi=e8c09744e86d</a:t>
            </a:r>
            <a:r>
              <a:rPr lang="en">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317500" lvl="0" marL="457200" rtl="0" algn="l">
              <a:lnSpc>
                <a:spcPct val="200000"/>
              </a:lnSpc>
              <a:spcBef>
                <a:spcPts val="0"/>
              </a:spcBef>
              <a:spcAft>
                <a:spcPts val="0"/>
              </a:spcAft>
              <a:buClr>
                <a:schemeClr val="lt1"/>
              </a:buClr>
              <a:buSzPts val="1400"/>
              <a:buFont typeface="Nunito"/>
              <a:buAutoNum type="arabicPeriod"/>
            </a:pPr>
            <a:r>
              <a:rPr lang="en" u="sng">
                <a:solidFill>
                  <a:schemeClr val="lt1"/>
                </a:solidFill>
                <a:latin typeface="Nunito"/>
                <a:ea typeface="Nunito"/>
                <a:cs typeface="Nunito"/>
                <a:sym typeface="Nunito"/>
                <a:hlinkClick r:id="rId5">
                  <a:extLst>
                    <a:ext uri="{A12FA001-AC4F-418D-AE19-62706E023703}">
                      <ahyp:hlinkClr val="tx"/>
                    </a:ext>
                  </a:extLst>
                </a:hlinkClick>
              </a:rPr>
              <a:t>https://www.fast.ai/2018/04/29/categorical-embeddings/</a:t>
            </a:r>
            <a:endParaRPr>
              <a:solidFill>
                <a:schemeClr val="lt1"/>
              </a:solidFill>
              <a:latin typeface="Nunito"/>
              <a:ea typeface="Nunito"/>
              <a:cs typeface="Nunito"/>
              <a:sym typeface="Nunito"/>
            </a:endParaRPr>
          </a:p>
          <a:p>
            <a:pPr indent="-317500" lvl="0" marL="457200" rtl="0" algn="l">
              <a:lnSpc>
                <a:spcPct val="200000"/>
              </a:lnSpc>
              <a:spcBef>
                <a:spcPts val="0"/>
              </a:spcBef>
              <a:spcAft>
                <a:spcPts val="0"/>
              </a:spcAft>
              <a:buClr>
                <a:schemeClr val="lt1"/>
              </a:buClr>
              <a:buSzPts val="1400"/>
              <a:buFont typeface="Nunito"/>
              <a:buAutoNum type="arabicPeriod"/>
            </a:pPr>
            <a:r>
              <a:rPr lang="en" u="sng">
                <a:solidFill>
                  <a:schemeClr val="lt1"/>
                </a:solidFill>
                <a:latin typeface="Nunito"/>
                <a:ea typeface="Nunito"/>
                <a:cs typeface="Nunito"/>
                <a:sym typeface="Nunito"/>
                <a:hlinkClick r:id="rId6">
                  <a:extLst>
                    <a:ext uri="{A12FA001-AC4F-418D-AE19-62706E023703}">
                      <ahyp:hlinkClr val="tx"/>
                    </a:ext>
                  </a:extLst>
                </a:hlinkClick>
              </a:rPr>
              <a:t>https://lightgbm.readthedocs.io/en/latest/Parameters.html</a:t>
            </a:r>
            <a:r>
              <a:rPr lang="en">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317500" lvl="0" marL="457200" rtl="0" algn="l">
              <a:lnSpc>
                <a:spcPct val="200000"/>
              </a:lnSpc>
              <a:spcBef>
                <a:spcPts val="0"/>
              </a:spcBef>
              <a:spcAft>
                <a:spcPts val="0"/>
              </a:spcAft>
              <a:buClr>
                <a:schemeClr val="lt1"/>
              </a:buClr>
              <a:buSzPts val="1400"/>
              <a:buFont typeface="Nunito"/>
              <a:buAutoNum type="arabicPeriod"/>
            </a:pPr>
            <a:r>
              <a:rPr lang="en" u="sng">
                <a:solidFill>
                  <a:schemeClr val="lt1"/>
                </a:solidFill>
                <a:latin typeface="Nunito"/>
                <a:ea typeface="Nunito"/>
                <a:cs typeface="Nunito"/>
                <a:sym typeface="Nunito"/>
                <a:hlinkClick r:id="rId7">
                  <a:extLst>
                    <a:ext uri="{A12FA001-AC4F-418D-AE19-62706E023703}">
                      <ahyp:hlinkClr val="tx"/>
                    </a:ext>
                  </a:extLst>
                </a:hlinkClick>
              </a:rPr>
              <a:t>https://arxiv.org/abs/1505.01866</a:t>
            </a:r>
            <a:r>
              <a:rPr lang="en">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8"/>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590" name="Google Shape;590;p5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Ayan Maity </a:t>
            </a:r>
            <a:endParaRPr/>
          </a:p>
          <a:p>
            <a:pPr indent="0" lvl="0" marL="0" rtl="0" algn="ctr">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317275" y="332875"/>
            <a:ext cx="5447100" cy="2061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Classifying the problem statement.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p17"/>
          <p:cNvSpPr txBox="1"/>
          <p:nvPr/>
        </p:nvSpPr>
        <p:spPr>
          <a:xfrm>
            <a:off x="848800" y="1748275"/>
            <a:ext cx="7297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Forecast no of sales for a given item for the dates given in test.csv. </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are looking at a Time Series data at an item and location level. </a:t>
            </a:r>
            <a:endParaRPr>
              <a:solidFill>
                <a:schemeClr val="lt1"/>
              </a:solidFill>
              <a:latin typeface="Nunito"/>
              <a:ea typeface="Nunito"/>
              <a:cs typeface="Nunito"/>
              <a:sym typeface="Nunito"/>
            </a:endParaRPr>
          </a:p>
        </p:txBody>
      </p:sp>
      <p:sp>
        <p:nvSpPr>
          <p:cNvPr id="305" name="Google Shape;305;p17"/>
          <p:cNvSpPr txBox="1"/>
          <p:nvPr/>
        </p:nvSpPr>
        <p:spPr>
          <a:xfrm>
            <a:off x="317275" y="2571750"/>
            <a:ext cx="7297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Maven Pro"/>
                <a:ea typeface="Maven Pro"/>
                <a:cs typeface="Maven Pro"/>
                <a:sym typeface="Maven Pro"/>
              </a:rPr>
              <a:t>Error Metric </a:t>
            </a:r>
            <a:endParaRPr sz="1000">
              <a:latin typeface="Nunito"/>
              <a:ea typeface="Nunito"/>
              <a:cs typeface="Nunito"/>
              <a:sym typeface="Nunito"/>
            </a:endParaRPr>
          </a:p>
        </p:txBody>
      </p:sp>
      <p:sp>
        <p:nvSpPr>
          <p:cNvPr id="306" name="Google Shape;306;p17"/>
          <p:cNvSpPr txBox="1"/>
          <p:nvPr/>
        </p:nvSpPr>
        <p:spPr>
          <a:xfrm>
            <a:off x="848800" y="3248850"/>
            <a:ext cx="7297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MAPE ( Mean Absolute Percentage Error )</a:t>
            </a:r>
            <a:endParaRPr>
              <a:solidFill>
                <a:schemeClr val="lt1"/>
              </a:solidFill>
              <a:latin typeface="Nunito"/>
              <a:ea typeface="Nunito"/>
              <a:cs typeface="Nunito"/>
              <a:sym typeface="Nunito"/>
            </a:endParaRPr>
          </a:p>
        </p:txBody>
      </p:sp>
      <p:pic>
        <p:nvPicPr>
          <p:cNvPr id="307" name="Google Shape;307;p17"/>
          <p:cNvPicPr preferRelativeResize="0"/>
          <p:nvPr/>
        </p:nvPicPr>
        <p:blipFill>
          <a:blip r:embed="rId3">
            <a:alphaModFix/>
          </a:blip>
          <a:stretch>
            <a:fillRect/>
          </a:stretch>
        </p:blipFill>
        <p:spPr>
          <a:xfrm>
            <a:off x="700775" y="3758150"/>
            <a:ext cx="7593251" cy="110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Data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405925" y="104825"/>
            <a:ext cx="5857800" cy="94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t>
            </a:r>
            <a:r>
              <a:rPr lang="en"/>
              <a:t>rain.csv </a:t>
            </a:r>
            <a:endParaRPr/>
          </a:p>
        </p:txBody>
      </p:sp>
      <p:pic>
        <p:nvPicPr>
          <p:cNvPr id="318" name="Google Shape;318;p19"/>
          <p:cNvPicPr preferRelativeResize="0"/>
          <p:nvPr/>
        </p:nvPicPr>
        <p:blipFill>
          <a:blip r:embed="rId3">
            <a:alphaModFix/>
          </a:blip>
          <a:stretch>
            <a:fillRect/>
          </a:stretch>
        </p:blipFill>
        <p:spPr>
          <a:xfrm>
            <a:off x="1127900" y="1051625"/>
            <a:ext cx="5943600" cy="2781300"/>
          </a:xfrm>
          <a:prstGeom prst="rect">
            <a:avLst/>
          </a:prstGeom>
          <a:noFill/>
          <a:ln>
            <a:noFill/>
          </a:ln>
        </p:spPr>
      </p:pic>
      <p:sp>
        <p:nvSpPr>
          <p:cNvPr id="319" name="Google Shape;319;p19"/>
          <p:cNvSpPr txBox="1"/>
          <p:nvPr/>
        </p:nvSpPr>
        <p:spPr>
          <a:xfrm>
            <a:off x="527125" y="4041300"/>
            <a:ext cx="7297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Training data includes unit sales by date, location_id and item_id. An additional onpromotion column is there to indicate that the given product sold was in a promotion or discount. </a:t>
            </a:r>
            <a:endParaRPr sz="16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405925" y="104825"/>
            <a:ext cx="5857800" cy="94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train.csv </a:t>
            </a:r>
            <a:endParaRPr/>
          </a:p>
        </p:txBody>
      </p:sp>
      <p:sp>
        <p:nvSpPr>
          <p:cNvPr id="325" name="Google Shape;325;p20"/>
          <p:cNvSpPr txBox="1"/>
          <p:nvPr/>
        </p:nvSpPr>
        <p:spPr>
          <a:xfrm>
            <a:off x="975500" y="1317550"/>
            <a:ext cx="72972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There are 101688779 rows and 5 columns in the train data.</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 target feature (unit_sales) can be integer ( 2 bottles of soft drink ) or float ( 200g flour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There are negative values in the target feature, which may indicate return of that particular item.</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There are missing values in the onpromotion column. </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We have data for past 4 years starting from 01/01/2015 - 31/12/2018. </a:t>
            </a:r>
            <a:endParaRPr sz="16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idx="4294967295" type="title"/>
          </p:nvPr>
        </p:nvSpPr>
        <p:spPr>
          <a:xfrm>
            <a:off x="7031150" y="729150"/>
            <a:ext cx="2014200" cy="8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lt1"/>
                </a:solidFill>
              </a:rPr>
              <a:t>Total Sales over time (daily).</a:t>
            </a:r>
            <a:endParaRPr sz="1800">
              <a:solidFill>
                <a:schemeClr val="lt1"/>
              </a:solidFill>
            </a:endParaRPr>
          </a:p>
        </p:txBody>
      </p:sp>
      <p:pic>
        <p:nvPicPr>
          <p:cNvPr id="331" name="Google Shape;331;p21"/>
          <p:cNvPicPr preferRelativeResize="0"/>
          <p:nvPr/>
        </p:nvPicPr>
        <p:blipFill>
          <a:blip r:embed="rId3">
            <a:alphaModFix/>
          </a:blip>
          <a:stretch>
            <a:fillRect/>
          </a:stretch>
        </p:blipFill>
        <p:spPr>
          <a:xfrm>
            <a:off x="165475" y="197035"/>
            <a:ext cx="6787925" cy="2287600"/>
          </a:xfrm>
          <a:prstGeom prst="rect">
            <a:avLst/>
          </a:prstGeom>
          <a:noFill/>
          <a:ln>
            <a:noFill/>
          </a:ln>
        </p:spPr>
      </p:pic>
      <p:sp>
        <p:nvSpPr>
          <p:cNvPr id="332" name="Google Shape;332;p21"/>
          <p:cNvSpPr txBox="1"/>
          <p:nvPr/>
        </p:nvSpPr>
        <p:spPr>
          <a:xfrm>
            <a:off x="2255025" y="3597925"/>
            <a:ext cx="7297200" cy="85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3" name="Google Shape;333;p21"/>
          <p:cNvPicPr preferRelativeResize="0"/>
          <p:nvPr/>
        </p:nvPicPr>
        <p:blipFill>
          <a:blip r:embed="rId4">
            <a:alphaModFix/>
          </a:blip>
          <a:stretch>
            <a:fillRect/>
          </a:stretch>
        </p:blipFill>
        <p:spPr>
          <a:xfrm>
            <a:off x="1908800" y="2635099"/>
            <a:ext cx="6957251" cy="2362725"/>
          </a:xfrm>
          <a:prstGeom prst="rect">
            <a:avLst/>
          </a:prstGeom>
          <a:noFill/>
          <a:ln>
            <a:noFill/>
          </a:ln>
        </p:spPr>
      </p:pic>
      <p:sp>
        <p:nvSpPr>
          <p:cNvPr id="334" name="Google Shape;334;p21"/>
          <p:cNvSpPr txBox="1"/>
          <p:nvPr/>
        </p:nvSpPr>
        <p:spPr>
          <a:xfrm>
            <a:off x="278700" y="3027825"/>
            <a:ext cx="152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800">
                <a:solidFill>
                  <a:schemeClr val="lt1"/>
                </a:solidFill>
                <a:latin typeface="Maven Pro"/>
                <a:ea typeface="Maven Pro"/>
                <a:cs typeface="Maven Pro"/>
                <a:sym typeface="Maven Pro"/>
              </a:rPr>
              <a:t>Average Sales over time (Daily)</a:t>
            </a:r>
            <a:endParaRPr b="1" sz="1800">
              <a:solidFill>
                <a:schemeClr val="lt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