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embeddings/oleObject1.bin" ContentType="application/vnd.openxmlformats-officedocument.oleObject"/>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53"/>
  </p:notesMasterIdLst>
  <p:handoutMasterIdLst>
    <p:handoutMasterId r:id="rId54"/>
  </p:handoutMasterIdLst>
  <p:sldIdLst>
    <p:sldId id="256" r:id="rId2"/>
    <p:sldId id="257" r:id="rId3"/>
    <p:sldId id="258" r:id="rId4"/>
    <p:sldId id="259" r:id="rId5"/>
    <p:sldId id="260" r:id="rId6"/>
    <p:sldId id="262" r:id="rId7"/>
    <p:sldId id="263" r:id="rId8"/>
    <p:sldId id="264" r:id="rId9"/>
    <p:sldId id="265" r:id="rId10"/>
    <p:sldId id="310" r:id="rId11"/>
    <p:sldId id="266" r:id="rId12"/>
    <p:sldId id="311" r:id="rId13"/>
    <p:sldId id="268" r:id="rId14"/>
    <p:sldId id="269" r:id="rId15"/>
    <p:sldId id="270" r:id="rId16"/>
    <p:sldId id="271" r:id="rId17"/>
    <p:sldId id="272" r:id="rId18"/>
    <p:sldId id="273" r:id="rId19"/>
    <p:sldId id="274" r:id="rId20"/>
    <p:sldId id="275" r:id="rId21"/>
    <p:sldId id="277" r:id="rId22"/>
    <p:sldId id="276" r:id="rId23"/>
    <p:sldId id="278" r:id="rId24"/>
    <p:sldId id="279" r:id="rId25"/>
    <p:sldId id="280" r:id="rId26"/>
    <p:sldId id="281" r:id="rId27"/>
    <p:sldId id="282" r:id="rId28"/>
    <p:sldId id="283" r:id="rId29"/>
    <p:sldId id="285" r:id="rId30"/>
    <p:sldId id="286" r:id="rId31"/>
    <p:sldId id="287" r:id="rId32"/>
    <p:sldId id="288"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8" r:id="rId51"/>
    <p:sldId id="312" r:id="rId52"/>
  </p:sldIdLst>
  <p:sldSz cx="9144000" cy="6858000" type="screen4x3"/>
  <p:notesSz cx="7315200" cy="9601200"/>
  <p:custDataLst>
    <p:tags r:id="rId56"/>
  </p:custDataLst>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clrMode="bw" frameSlides="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FF66"/>
    <a:srgbClr val="FFFF99"/>
    <a:srgbClr val="FFCC00"/>
    <a:srgbClr val="CC6600"/>
    <a:srgbClr val="996633"/>
    <a:srgbClr val="993300"/>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380" autoAdjust="0"/>
  </p:normalViewPr>
  <p:slideViewPr>
    <p:cSldViewPr>
      <p:cViewPr varScale="1">
        <p:scale>
          <a:sx n="80" d="100"/>
          <a:sy n="80" d="100"/>
        </p:scale>
        <p:origin x="-888" y="-112"/>
      </p:cViewPr>
      <p:guideLst>
        <p:guide orient="horz" pos="2160"/>
        <p:guide pos="2880"/>
      </p:guideLst>
    </p:cSldViewPr>
  </p:slideViewPr>
  <p:outlineViewPr>
    <p:cViewPr>
      <p:scale>
        <a:sx n="33" d="100"/>
        <a:sy n="33" d="100"/>
      </p:scale>
      <p:origin x="0" y="14022"/>
    </p:cViewPr>
  </p:outlineViewPr>
  <p:notesTextViewPr>
    <p:cViewPr>
      <p:scale>
        <a:sx n="100" d="100"/>
        <a:sy n="100" d="100"/>
      </p:scale>
      <p:origin x="0" y="0"/>
    </p:cViewPr>
  </p:notesTextViewPr>
  <p:sorterViewPr>
    <p:cViewPr>
      <p:scale>
        <a:sx n="100" d="100"/>
        <a:sy n="100" d="100"/>
      </p:scale>
      <p:origin x="0" y="217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notesMaster" Target="notesMasters/notesMaster1.xml"/><Relationship Id="rId54" Type="http://schemas.openxmlformats.org/officeDocument/2006/relationships/handoutMaster" Target="handoutMasters/handoutMaster1.xml"/><Relationship Id="rId55" Type="http://schemas.openxmlformats.org/officeDocument/2006/relationships/printerSettings" Target="printerSettings/printerSettings1.bin"/><Relationship Id="rId56" Type="http://schemas.openxmlformats.org/officeDocument/2006/relationships/tags" Target="tags/tag1.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22"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defTabSz="966788" eaLnBrk="1" hangingPunct="1">
              <a:defRPr kumimoji="1" sz="1200">
                <a:latin typeface="Helvetica" charset="0"/>
              </a:defRPr>
            </a:lvl1pPr>
          </a:lstStyle>
          <a:p>
            <a:pPr>
              <a:defRPr/>
            </a:pPr>
            <a:endParaRPr lang="en-US"/>
          </a:p>
        </p:txBody>
      </p:sp>
      <p:sp>
        <p:nvSpPr>
          <p:cNvPr id="389123" name="Rectangle 3"/>
          <p:cNvSpPr>
            <a:spLocks noGrp="1" noChangeArrowheads="1"/>
          </p:cNvSpPr>
          <p:nvPr>
            <p:ph type="dt" sz="quarter" idx="1"/>
          </p:nvPr>
        </p:nvSpPr>
        <p:spPr bwMode="auto">
          <a:xfrm>
            <a:off x="4144963" y="0"/>
            <a:ext cx="3170237" cy="4810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788" eaLnBrk="1" hangingPunct="1">
              <a:defRPr kumimoji="1" sz="1200">
                <a:latin typeface="Helvetica" charset="0"/>
              </a:defRPr>
            </a:lvl1pPr>
          </a:lstStyle>
          <a:p>
            <a:pPr>
              <a:defRPr/>
            </a:pPr>
            <a:endParaRPr lang="en-US"/>
          </a:p>
        </p:txBody>
      </p:sp>
      <p:sp>
        <p:nvSpPr>
          <p:cNvPr id="389124" name="Rectangle 4"/>
          <p:cNvSpPr>
            <a:spLocks noGrp="1" noChangeArrowheads="1"/>
          </p:cNvSpPr>
          <p:nvPr>
            <p:ph type="ftr" sz="quarter" idx="2"/>
          </p:nvPr>
        </p:nvSpPr>
        <p:spPr bwMode="auto">
          <a:xfrm>
            <a:off x="0" y="9120188"/>
            <a:ext cx="3170238" cy="481012"/>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defTabSz="966788" eaLnBrk="1" hangingPunct="1">
              <a:defRPr kumimoji="1" sz="1200">
                <a:latin typeface="Helvetica" charset="0"/>
              </a:defRPr>
            </a:lvl1pPr>
          </a:lstStyle>
          <a:p>
            <a:pPr>
              <a:defRPr/>
            </a:pPr>
            <a:endParaRPr lang="en-US"/>
          </a:p>
        </p:txBody>
      </p:sp>
      <p:sp>
        <p:nvSpPr>
          <p:cNvPr id="389125" name="Rectangle 5"/>
          <p:cNvSpPr>
            <a:spLocks noGrp="1" noChangeArrowheads="1"/>
          </p:cNvSpPr>
          <p:nvPr>
            <p:ph type="sldNum" sz="quarter" idx="3"/>
          </p:nvPr>
        </p:nvSpPr>
        <p:spPr bwMode="auto">
          <a:xfrm>
            <a:off x="4144963" y="9120188"/>
            <a:ext cx="3170237" cy="481012"/>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788" eaLnBrk="1" hangingPunct="1">
              <a:defRPr kumimoji="1" sz="1200">
                <a:latin typeface="Helvetica" charset="0"/>
              </a:defRPr>
            </a:lvl1pPr>
          </a:lstStyle>
          <a:p>
            <a:pPr>
              <a:defRPr/>
            </a:pPr>
            <a:fld id="{2D8FF57E-879D-0049-99B7-1324F02CEAA8}" type="slidenum">
              <a:rPr lang="en-US"/>
              <a:pPr>
                <a:defRPr/>
              </a:pPr>
              <a:t>‹#›</a:t>
            </a:fld>
            <a:endParaRPr lang="en-US"/>
          </a:p>
        </p:txBody>
      </p:sp>
    </p:spTree>
    <p:extLst>
      <p:ext uri="{BB962C8B-B14F-4D97-AF65-F5344CB8AC3E}">
        <p14:creationId xmlns:p14="http://schemas.microsoft.com/office/powerpoint/2010/main" val="18449757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p:cNvSpPr>
            <a:spLocks noGrp="1" noChangeArrowheads="1"/>
          </p:cNvSpPr>
          <p:nvPr>
            <p:ph type="hdr" sz="quarter"/>
          </p:nvPr>
        </p:nvSpPr>
        <p:spPr bwMode="auto">
          <a:xfrm>
            <a:off x="0" y="0"/>
            <a:ext cx="3170238" cy="481013"/>
          </a:xfrm>
          <a:prstGeom prst="rect">
            <a:avLst/>
          </a:prstGeom>
          <a:noFill/>
          <a:ln w="9525">
            <a:noFill/>
            <a:miter lim="800000"/>
            <a:headEnd/>
            <a:tailEnd/>
          </a:ln>
        </p:spPr>
        <p:txBody>
          <a:bodyPr vert="horz" wrap="square" lIns="96653" tIns="48327" rIns="96653" bIns="48327" numCol="1" anchor="t" anchorCtr="0" compatLnSpc="1">
            <a:prstTxWarp prst="textNoShape">
              <a:avLst/>
            </a:prstTxWarp>
          </a:bodyPr>
          <a:lstStyle>
            <a:lvl1pPr defTabSz="966788">
              <a:defRPr sz="1200">
                <a:latin typeface="Times New Roman" pitchFamily="18" charset="0"/>
              </a:defRPr>
            </a:lvl1pPr>
          </a:lstStyle>
          <a:p>
            <a:pPr>
              <a:defRPr/>
            </a:pPr>
            <a:endParaRPr lang="en-US"/>
          </a:p>
        </p:txBody>
      </p:sp>
      <p:sp>
        <p:nvSpPr>
          <p:cNvPr id="15363" name="Rectangle 9"/>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2058" name="Rectangle 10"/>
          <p:cNvSpPr>
            <a:spLocks noGrp="1" noChangeArrowheads="1"/>
          </p:cNvSpPr>
          <p:nvPr>
            <p:ph type="body" sz="quarter" idx="3"/>
          </p:nvPr>
        </p:nvSpPr>
        <p:spPr bwMode="auto">
          <a:xfrm>
            <a:off x="976313" y="4560888"/>
            <a:ext cx="5362575" cy="4321175"/>
          </a:xfrm>
          <a:prstGeom prst="rect">
            <a:avLst/>
          </a:prstGeom>
          <a:noFill/>
          <a:ln w="9525">
            <a:noFill/>
            <a:miter lim="800000"/>
            <a:headEnd/>
            <a:tailEnd/>
          </a:ln>
        </p:spPr>
        <p:txBody>
          <a:bodyPr vert="horz" wrap="square" lIns="96653" tIns="48327" rIns="96653" bIns="4832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9" name="Rectangle 11"/>
          <p:cNvSpPr>
            <a:spLocks noGrp="1" noChangeArrowheads="1"/>
          </p:cNvSpPr>
          <p:nvPr>
            <p:ph type="dt" idx="1"/>
          </p:nvPr>
        </p:nvSpPr>
        <p:spPr bwMode="auto">
          <a:xfrm>
            <a:off x="4144963" y="0"/>
            <a:ext cx="3170237" cy="481013"/>
          </a:xfrm>
          <a:prstGeom prst="rect">
            <a:avLst/>
          </a:prstGeom>
          <a:noFill/>
          <a:ln w="9525">
            <a:noFill/>
            <a:miter lim="800000"/>
            <a:headEnd/>
            <a:tailEnd/>
          </a:ln>
        </p:spPr>
        <p:txBody>
          <a:bodyPr vert="horz" wrap="square" lIns="96653" tIns="48327" rIns="96653" bIns="48327" numCol="1" anchor="t" anchorCtr="0" compatLnSpc="1">
            <a:prstTxWarp prst="textNoShape">
              <a:avLst/>
            </a:prstTxWarp>
          </a:bodyPr>
          <a:lstStyle>
            <a:lvl1pPr algn="r" defTabSz="966788">
              <a:defRPr sz="1200">
                <a:latin typeface="Times New Roman" pitchFamily="18" charset="0"/>
              </a:defRPr>
            </a:lvl1pPr>
          </a:lstStyle>
          <a:p>
            <a:pPr>
              <a:defRPr/>
            </a:pPr>
            <a:endParaRPr lang="en-US"/>
          </a:p>
        </p:txBody>
      </p:sp>
      <p:sp>
        <p:nvSpPr>
          <p:cNvPr id="2060" name="Rectangle 12"/>
          <p:cNvSpPr>
            <a:spLocks noGrp="1" noChangeArrowheads="1"/>
          </p:cNvSpPr>
          <p:nvPr>
            <p:ph type="ftr" sz="quarter" idx="4"/>
          </p:nvPr>
        </p:nvSpPr>
        <p:spPr bwMode="auto">
          <a:xfrm>
            <a:off x="0" y="9120188"/>
            <a:ext cx="3170238" cy="481012"/>
          </a:xfrm>
          <a:prstGeom prst="rect">
            <a:avLst/>
          </a:prstGeom>
          <a:noFill/>
          <a:ln w="9525">
            <a:noFill/>
            <a:miter lim="800000"/>
            <a:headEnd/>
            <a:tailEnd/>
          </a:ln>
        </p:spPr>
        <p:txBody>
          <a:bodyPr vert="horz" wrap="square" lIns="96653" tIns="48327" rIns="96653" bIns="48327" numCol="1" anchor="b" anchorCtr="0" compatLnSpc="1">
            <a:prstTxWarp prst="textNoShape">
              <a:avLst/>
            </a:prstTxWarp>
          </a:bodyPr>
          <a:lstStyle>
            <a:lvl1pPr defTabSz="966788">
              <a:defRPr sz="1200">
                <a:latin typeface="Times New Roman" pitchFamily="18" charset="0"/>
              </a:defRPr>
            </a:lvl1pPr>
          </a:lstStyle>
          <a:p>
            <a:pPr>
              <a:defRPr/>
            </a:pPr>
            <a:endParaRPr lang="en-US"/>
          </a:p>
        </p:txBody>
      </p:sp>
      <p:sp>
        <p:nvSpPr>
          <p:cNvPr id="2061" name="Rectangle 13"/>
          <p:cNvSpPr>
            <a:spLocks noGrp="1" noChangeArrowheads="1"/>
          </p:cNvSpPr>
          <p:nvPr>
            <p:ph type="sldNum" sz="quarter" idx="5"/>
          </p:nvPr>
        </p:nvSpPr>
        <p:spPr bwMode="auto">
          <a:xfrm>
            <a:off x="4144963" y="9120188"/>
            <a:ext cx="3170237" cy="481012"/>
          </a:xfrm>
          <a:prstGeom prst="rect">
            <a:avLst/>
          </a:prstGeom>
          <a:noFill/>
          <a:ln w="9525">
            <a:noFill/>
            <a:miter lim="800000"/>
            <a:headEnd/>
            <a:tailEnd/>
          </a:ln>
        </p:spPr>
        <p:txBody>
          <a:bodyPr vert="horz" wrap="square" lIns="96653" tIns="48327" rIns="96653" bIns="48327" numCol="1" anchor="b" anchorCtr="0" compatLnSpc="1">
            <a:prstTxWarp prst="textNoShape">
              <a:avLst/>
            </a:prstTxWarp>
          </a:bodyPr>
          <a:lstStyle>
            <a:lvl1pPr algn="r" defTabSz="966788">
              <a:defRPr sz="1200">
                <a:latin typeface="Times New Roman" charset="0"/>
              </a:defRPr>
            </a:lvl1pPr>
          </a:lstStyle>
          <a:p>
            <a:pPr>
              <a:defRPr/>
            </a:pPr>
            <a:fld id="{669A72A9-B2D5-0E4A-AB30-11E2549D9B83}" type="slidenum">
              <a:rPr lang="en-US"/>
              <a:pPr>
                <a:defRPr/>
              </a:pPr>
              <a:t>‹#›</a:t>
            </a:fld>
            <a:endParaRPr lang="en-US"/>
          </a:p>
        </p:txBody>
      </p:sp>
    </p:spTree>
    <p:extLst>
      <p:ext uri="{BB962C8B-B14F-4D97-AF65-F5344CB8AC3E}">
        <p14:creationId xmlns:p14="http://schemas.microsoft.com/office/powerpoint/2010/main" val="13660647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3"/>
          <p:cNvSpPr>
            <a:spLocks noGrp="1" noChangeArrowheads="1"/>
          </p:cNvSpPr>
          <p:nvPr>
            <p:ph type="sldNum" sz="quarter" idx="5"/>
          </p:nvPr>
        </p:nvSpPr>
        <p:spPr>
          <a:noFill/>
        </p:spPr>
        <p:txBody>
          <a:bodyPr/>
          <a:lstStyle/>
          <a:p>
            <a:fld id="{7AAFD824-D26D-1E47-8D29-CC3ABC20797A}" type="slidenum">
              <a:rPr lang="en-US"/>
              <a:pPr/>
              <a:t>1</a:t>
            </a:fld>
            <a:endParaRPr lang="en-US"/>
          </a:p>
        </p:txBody>
      </p:sp>
      <p:sp>
        <p:nvSpPr>
          <p:cNvPr id="17411" name="Rectangle 2"/>
          <p:cNvSpPr>
            <a:spLocks noGrp="1" noRot="1" noChangeAspect="1" noChangeArrowheads="1" noTextEdit="1"/>
          </p:cNvSpPr>
          <p:nvPr>
            <p:ph type="sldImg"/>
          </p:nvPr>
        </p:nvSpPr>
        <p:spPr>
          <a:xfrm>
            <a:off x="1258888" y="719138"/>
            <a:ext cx="4800600" cy="3600450"/>
          </a:xfrm>
          <a:ln/>
        </p:spPr>
      </p:sp>
      <p:sp>
        <p:nvSpPr>
          <p:cNvPr id="17412" name="Rectangle 3"/>
          <p:cNvSpPr>
            <a:spLocks noGrp="1" noChangeArrowheads="1"/>
          </p:cNvSpPr>
          <p:nvPr>
            <p:ph type="body" idx="1"/>
          </p:nvPr>
        </p:nvSpPr>
        <p:spPr>
          <a:xfrm>
            <a:off x="977900" y="4560888"/>
            <a:ext cx="5359400" cy="4321175"/>
          </a:xfrm>
          <a:noFill/>
          <a:ln/>
        </p:spPr>
        <p:txBody>
          <a:bodyPr lIns="95524" tIns="47761" rIns="95524" bIns="47761"/>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3"/>
          <p:cNvSpPr>
            <a:spLocks noGrp="1" noChangeArrowheads="1"/>
          </p:cNvSpPr>
          <p:nvPr>
            <p:ph type="sldNum" sz="quarter" idx="5"/>
          </p:nvPr>
        </p:nvSpPr>
        <p:spPr>
          <a:noFill/>
        </p:spPr>
        <p:txBody>
          <a:bodyPr/>
          <a:lstStyle/>
          <a:p>
            <a:fld id="{E6536C42-464C-D44E-BD38-A2C86DE11693}" type="slidenum">
              <a:rPr lang="en-US"/>
              <a:pPr/>
              <a:t>11</a:t>
            </a:fld>
            <a:endParaRPr lang="en-US"/>
          </a:p>
        </p:txBody>
      </p:sp>
      <p:sp>
        <p:nvSpPr>
          <p:cNvPr id="36867" name="Rectangle 2"/>
          <p:cNvSpPr>
            <a:spLocks noGrp="1" noRot="1" noChangeAspect="1" noChangeArrowheads="1" noTextEdit="1"/>
          </p:cNvSpPr>
          <p:nvPr>
            <p:ph type="sldImg"/>
          </p:nvPr>
        </p:nvSpPr>
        <p:spPr>
          <a:xfrm>
            <a:off x="1258888" y="720725"/>
            <a:ext cx="4797425" cy="3598863"/>
          </a:xfrm>
          <a:ln/>
        </p:spPr>
      </p:sp>
      <p:sp>
        <p:nvSpPr>
          <p:cNvPr id="36868" name="Rectangle 3"/>
          <p:cNvSpPr>
            <a:spLocks noGrp="1" noChangeArrowheads="1"/>
          </p:cNvSpPr>
          <p:nvPr>
            <p:ph type="body" idx="1"/>
          </p:nvPr>
        </p:nvSpPr>
        <p:spPr>
          <a:xfrm>
            <a:off x="976313" y="4559300"/>
            <a:ext cx="5362575" cy="4321175"/>
          </a:xfrm>
          <a:noFill/>
          <a:ln/>
        </p:spPr>
        <p:txBody>
          <a:bodyPr lIns="95524" tIns="47761" rIns="95524" bIns="47761"/>
          <a:lstStyle/>
          <a:p>
            <a:r>
              <a:rPr lang="en-US"/>
              <a:t>Key idea:  As part of the MSE, this is not a training course. It is a course focused on improving the long term capabilities and intellectual capacity (ability to think) in software engineering.</a:t>
            </a:r>
          </a:p>
          <a:p>
            <a:endParaRPr lang="en-US"/>
          </a:p>
          <a:p>
            <a:r>
              <a:rPr lang="en-US"/>
              <a:t>Not trying to teach you how to do something per se, trying to teach you how to think (analogy to the “teach a man to fish” parable).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3"/>
          <p:cNvSpPr>
            <a:spLocks noGrp="1" noChangeArrowheads="1"/>
          </p:cNvSpPr>
          <p:nvPr>
            <p:ph type="sldNum" sz="quarter" idx="5"/>
          </p:nvPr>
        </p:nvSpPr>
        <p:spPr>
          <a:noFill/>
        </p:spPr>
        <p:txBody>
          <a:bodyPr/>
          <a:lstStyle/>
          <a:p>
            <a:fld id="{C18E33BF-50B3-EE4A-B28F-ADF63F63CC27}" type="slidenum">
              <a:rPr lang="en-US"/>
              <a:pPr/>
              <a:t>13</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3"/>
          <p:cNvSpPr>
            <a:spLocks noGrp="1" noChangeArrowheads="1"/>
          </p:cNvSpPr>
          <p:nvPr>
            <p:ph type="sldNum" sz="quarter" idx="5"/>
          </p:nvPr>
        </p:nvSpPr>
        <p:spPr>
          <a:noFill/>
        </p:spPr>
        <p:txBody>
          <a:bodyPr/>
          <a:lstStyle/>
          <a:p>
            <a:fld id="{F34C36A6-1D58-904F-A89A-D9BECE77DF6D}" type="slidenum">
              <a:rPr lang="en-US"/>
              <a:pPr/>
              <a:t>14</a:t>
            </a:fld>
            <a:endParaRPr lang="en-US"/>
          </a:p>
        </p:txBody>
      </p:sp>
      <p:sp>
        <p:nvSpPr>
          <p:cNvPr id="41987" name="Rectangle 2"/>
          <p:cNvSpPr>
            <a:spLocks noGrp="1" noRot="1" noChangeAspect="1" noChangeArrowheads="1" noTextEdit="1"/>
          </p:cNvSpPr>
          <p:nvPr>
            <p:ph type="sldImg"/>
          </p:nvPr>
        </p:nvSpPr>
        <p:spPr>
          <a:xfrm>
            <a:off x="1258888" y="719138"/>
            <a:ext cx="4800600" cy="3600450"/>
          </a:xfrm>
          <a:ln/>
        </p:spPr>
      </p:sp>
      <p:sp>
        <p:nvSpPr>
          <p:cNvPr id="41988" name="Rectangle 3"/>
          <p:cNvSpPr>
            <a:spLocks noGrp="1" noChangeArrowheads="1"/>
          </p:cNvSpPr>
          <p:nvPr>
            <p:ph type="body" idx="1"/>
          </p:nvPr>
        </p:nvSpPr>
        <p:spPr>
          <a:xfrm>
            <a:off x="977900" y="4560888"/>
            <a:ext cx="5359400" cy="4321175"/>
          </a:xfrm>
          <a:noFill/>
          <a:ln/>
        </p:spPr>
        <p:txBody>
          <a:bodyPr lIns="96615" tIns="48307" rIns="96615" bIns="48307"/>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3"/>
          <p:cNvSpPr>
            <a:spLocks noGrp="1" noChangeArrowheads="1"/>
          </p:cNvSpPr>
          <p:nvPr>
            <p:ph type="sldNum" sz="quarter" idx="5"/>
          </p:nvPr>
        </p:nvSpPr>
        <p:spPr>
          <a:noFill/>
        </p:spPr>
        <p:txBody>
          <a:bodyPr/>
          <a:lstStyle/>
          <a:p>
            <a:fld id="{4B07D652-526D-284D-9C50-7C09511F362D}" type="slidenum">
              <a:rPr lang="en-US"/>
              <a:pPr/>
              <a:t>15</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3"/>
          <p:cNvSpPr>
            <a:spLocks noGrp="1" noChangeArrowheads="1"/>
          </p:cNvSpPr>
          <p:nvPr>
            <p:ph type="sldNum" sz="quarter" idx="5"/>
          </p:nvPr>
        </p:nvSpPr>
        <p:spPr>
          <a:noFill/>
        </p:spPr>
        <p:txBody>
          <a:bodyPr/>
          <a:lstStyle/>
          <a:p>
            <a:fld id="{07F13FF0-4674-D94A-99A9-5033DC212E9D}" type="slidenum">
              <a:rPr lang="en-US"/>
              <a:pPr/>
              <a:t>16</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3"/>
          <p:cNvSpPr>
            <a:spLocks noGrp="1" noChangeArrowheads="1"/>
          </p:cNvSpPr>
          <p:nvPr>
            <p:ph type="sldNum" sz="quarter" idx="5"/>
          </p:nvPr>
        </p:nvSpPr>
        <p:spPr>
          <a:noFill/>
        </p:spPr>
        <p:txBody>
          <a:bodyPr/>
          <a:lstStyle/>
          <a:p>
            <a:fld id="{11A107A6-377C-6E49-AEFE-5D8DFDEBB6B5}" type="slidenum">
              <a:rPr lang="en-US"/>
              <a:pPr/>
              <a:t>17</a:t>
            </a:fld>
            <a:endParaRPr lang="en-US"/>
          </a:p>
        </p:txBody>
      </p:sp>
      <p:sp>
        <p:nvSpPr>
          <p:cNvPr id="48131" name="Rectangle 2"/>
          <p:cNvSpPr>
            <a:spLocks noGrp="1" noRot="1" noChangeAspect="1" noChangeArrowheads="1" noTextEdit="1"/>
          </p:cNvSpPr>
          <p:nvPr>
            <p:ph type="sldImg"/>
          </p:nvPr>
        </p:nvSpPr>
        <p:spPr>
          <a:xfrm>
            <a:off x="1258888" y="719138"/>
            <a:ext cx="4800600" cy="3600450"/>
          </a:xfrm>
          <a:ln/>
        </p:spPr>
      </p:sp>
      <p:sp>
        <p:nvSpPr>
          <p:cNvPr id="48132" name="Rectangle 3"/>
          <p:cNvSpPr>
            <a:spLocks noGrp="1" noChangeArrowheads="1"/>
          </p:cNvSpPr>
          <p:nvPr>
            <p:ph type="body" idx="1"/>
          </p:nvPr>
        </p:nvSpPr>
        <p:spPr>
          <a:xfrm>
            <a:off x="977900" y="4560888"/>
            <a:ext cx="5359400" cy="4321175"/>
          </a:xfrm>
          <a:noFill/>
          <a:ln/>
        </p:spPr>
        <p:txBody>
          <a:bodyPr lIns="96615" tIns="48307" rIns="96615" bIns="48307"/>
          <a:lstStyle/>
          <a:p>
            <a:r>
              <a:rPr lang="en-US"/>
              <a:t>Proportionate: costs are out of proportion to complexity, value of software</a:t>
            </a:r>
          </a:p>
          <a:p>
            <a:r>
              <a:rPr lang="en-US"/>
              <a:t>Hand crafted =&gt; has the virtues and drawbacks of hand-made products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3"/>
          <p:cNvSpPr>
            <a:spLocks noGrp="1" noChangeArrowheads="1"/>
          </p:cNvSpPr>
          <p:nvPr>
            <p:ph type="sldNum" sz="quarter" idx="5"/>
          </p:nvPr>
        </p:nvSpPr>
        <p:spPr>
          <a:noFill/>
        </p:spPr>
        <p:txBody>
          <a:bodyPr/>
          <a:lstStyle/>
          <a:p>
            <a:fld id="{C72776D3-C5E8-6249-97E1-B67DF8F4052A}" type="slidenum">
              <a:rPr lang="en-US"/>
              <a:pPr/>
              <a:t>18</a:t>
            </a:fld>
            <a:endParaRPr lang="en-US"/>
          </a:p>
        </p:txBody>
      </p:sp>
      <p:sp>
        <p:nvSpPr>
          <p:cNvPr id="50179" name="Rectangle 2"/>
          <p:cNvSpPr>
            <a:spLocks noGrp="1" noRot="1" noChangeAspect="1" noChangeArrowheads="1" noTextEdit="1"/>
          </p:cNvSpPr>
          <p:nvPr>
            <p:ph type="sldImg"/>
          </p:nvPr>
        </p:nvSpPr>
        <p:spPr>
          <a:xfrm>
            <a:off x="1258888" y="719138"/>
            <a:ext cx="4800600" cy="3600450"/>
          </a:xfrm>
          <a:ln/>
        </p:spPr>
      </p:sp>
      <p:sp>
        <p:nvSpPr>
          <p:cNvPr id="50180" name="Rectangle 3"/>
          <p:cNvSpPr>
            <a:spLocks noGrp="1" noChangeArrowheads="1"/>
          </p:cNvSpPr>
          <p:nvPr>
            <p:ph type="body" idx="1"/>
          </p:nvPr>
        </p:nvSpPr>
        <p:spPr>
          <a:xfrm>
            <a:off x="977900" y="4560888"/>
            <a:ext cx="5359400" cy="4321175"/>
          </a:xfrm>
          <a:noFill/>
          <a:ln/>
        </p:spPr>
        <p:txBody>
          <a:bodyPr lIns="95348" tIns="47674" rIns="95348" bIns="47674"/>
          <a:lstStyle/>
          <a:p>
            <a:pPr marL="228600" indent="-228600"/>
            <a:r>
              <a:rPr lang="en-US"/>
              <a:t>Key Ideas:</a:t>
            </a:r>
          </a:p>
          <a:p>
            <a:pPr marL="228600" indent="-228600">
              <a:buFontTx/>
              <a:buAutoNum type="arabicParenR"/>
            </a:pPr>
            <a:r>
              <a:rPr lang="en-US"/>
              <a:t> Brooks notes that there are a number of “essential difficulties” that prevent us from vastly increasing software productivity.</a:t>
            </a:r>
          </a:p>
          <a:p>
            <a:pPr marL="228600" indent="-228600">
              <a:buFontTx/>
              <a:buAutoNum type="arabicParenR"/>
            </a:pPr>
            <a:r>
              <a:rPr lang="en-US"/>
              <a:t> The greatest majority of SE work has addressed accidental difficulties – this is at the point of diminishing returns.</a:t>
            </a:r>
          </a:p>
          <a:p>
            <a:pPr marL="228600" indent="-228600">
              <a:buFontTx/>
              <a:buAutoNum type="arabicParenR"/>
            </a:pPr>
            <a:r>
              <a:rPr lang="en-US"/>
              <a:t> What’s hard about software is building and communicating the conceptual structures – we must make this process faster, easier, and more reliable to resolve the crisis.</a:t>
            </a:r>
          </a:p>
          <a:p>
            <a:pPr marL="228600" indent="-228600">
              <a:buFontTx/>
              <a:buAutoNum type="arabicParenR"/>
            </a:pPr>
            <a:r>
              <a:rPr lang="en-US"/>
              <a:t> One way of doing this is to reuse rather than re-build the conceptual structures (requirements, design, processes)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3"/>
          <p:cNvSpPr>
            <a:spLocks noGrp="1" noChangeArrowheads="1"/>
          </p:cNvSpPr>
          <p:nvPr>
            <p:ph type="sldNum" sz="quarter" idx="5"/>
          </p:nvPr>
        </p:nvSpPr>
        <p:spPr>
          <a:noFill/>
        </p:spPr>
        <p:txBody>
          <a:bodyPr/>
          <a:lstStyle/>
          <a:p>
            <a:fld id="{A1AD5005-F103-104A-820B-65DF30E4B7BA}" type="slidenum">
              <a:rPr lang="en-US"/>
              <a:pPr/>
              <a:t>19</a:t>
            </a:fld>
            <a:endParaRPr lang="en-US"/>
          </a:p>
        </p:txBody>
      </p:sp>
      <p:sp>
        <p:nvSpPr>
          <p:cNvPr id="52227" name="Rectangle 2"/>
          <p:cNvSpPr>
            <a:spLocks noGrp="1" noRot="1" noChangeAspect="1" noChangeArrowheads="1" noTextEdit="1"/>
          </p:cNvSpPr>
          <p:nvPr>
            <p:ph type="sldImg"/>
          </p:nvPr>
        </p:nvSpPr>
        <p:spPr>
          <a:xfrm>
            <a:off x="1258888" y="719138"/>
            <a:ext cx="4800600" cy="3600450"/>
          </a:xfrm>
          <a:ln/>
        </p:spPr>
      </p:sp>
      <p:sp>
        <p:nvSpPr>
          <p:cNvPr id="52228" name="Rectangle 3"/>
          <p:cNvSpPr>
            <a:spLocks noGrp="1" noChangeArrowheads="1"/>
          </p:cNvSpPr>
          <p:nvPr>
            <p:ph type="body" idx="1"/>
          </p:nvPr>
        </p:nvSpPr>
        <p:spPr>
          <a:xfrm>
            <a:off x="977900" y="4560888"/>
            <a:ext cx="5359400" cy="4321175"/>
          </a:xfrm>
          <a:noFill/>
          <a:ln/>
        </p:spPr>
        <p:txBody>
          <a:bodyPr lIns="96615" tIns="48307" rIns="96615" bIns="48307"/>
          <a:lstStyle/>
          <a:p>
            <a:r>
              <a:rPr lang="en-US"/>
              <a:t>Key idea: Pre-industrial processes work fine (actually have advantages) for small products. The problem is that it takes a lot of coordination to manage the interfaces when components must work together. The number of possible interfaces rises non-linearly with the number of components (work assignments) leading to massive control problems.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3"/>
          <p:cNvSpPr>
            <a:spLocks noGrp="1" noChangeArrowheads="1"/>
          </p:cNvSpPr>
          <p:nvPr>
            <p:ph type="sldNum" sz="quarter" idx="5"/>
          </p:nvPr>
        </p:nvSpPr>
        <p:spPr>
          <a:noFill/>
        </p:spPr>
        <p:txBody>
          <a:bodyPr/>
          <a:lstStyle/>
          <a:p>
            <a:fld id="{D1DE2752-A3F3-0145-9FCA-3FA5FABD475D}" type="slidenum">
              <a:rPr lang="en-US"/>
              <a:pPr/>
              <a:t>20</a:t>
            </a:fld>
            <a:endParaRPr lang="en-US"/>
          </a:p>
        </p:txBody>
      </p:sp>
      <p:sp>
        <p:nvSpPr>
          <p:cNvPr id="54275" name="Rectangle 2"/>
          <p:cNvSpPr>
            <a:spLocks noGrp="1" noRot="1" noChangeAspect="1" noChangeArrowheads="1" noTextEdit="1"/>
          </p:cNvSpPr>
          <p:nvPr>
            <p:ph type="sldImg"/>
          </p:nvPr>
        </p:nvSpPr>
        <p:spPr>
          <a:xfrm>
            <a:off x="1258888" y="719138"/>
            <a:ext cx="4800600" cy="3600450"/>
          </a:xfrm>
          <a:ln/>
        </p:spPr>
      </p:sp>
      <p:sp>
        <p:nvSpPr>
          <p:cNvPr id="54276" name="Rectangle 3"/>
          <p:cNvSpPr>
            <a:spLocks noGrp="1" noChangeArrowheads="1"/>
          </p:cNvSpPr>
          <p:nvPr>
            <p:ph type="body" idx="1"/>
          </p:nvPr>
        </p:nvSpPr>
        <p:spPr>
          <a:xfrm>
            <a:off x="977900" y="4560888"/>
            <a:ext cx="5359400" cy="4321175"/>
          </a:xfrm>
          <a:noFill/>
          <a:ln/>
        </p:spPr>
        <p:txBody>
          <a:bodyPr lIns="96615" tIns="48307" rIns="96615" bIns="48307"/>
          <a:lstStyle/>
          <a:p>
            <a:r>
              <a:rPr lang="en-US"/>
              <a:t>Problem: the view looking outside the life-cycle is looking through a glass darkly. There are implicit handoffs here in the requirements and “maintenance” side that are very poorly communicated and completely lack the necessary feedback.</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3"/>
          <p:cNvSpPr>
            <a:spLocks noGrp="1" noChangeArrowheads="1"/>
          </p:cNvSpPr>
          <p:nvPr>
            <p:ph type="sldNum" sz="quarter" idx="5"/>
          </p:nvPr>
        </p:nvSpPr>
        <p:spPr>
          <a:noFill/>
        </p:spPr>
        <p:txBody>
          <a:bodyPr/>
          <a:lstStyle/>
          <a:p>
            <a:fld id="{B348055F-F2F0-0742-AA09-8B550CCEE1A0}" type="slidenum">
              <a:rPr lang="en-US"/>
              <a:pPr/>
              <a:t>21</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3"/>
          <p:cNvSpPr>
            <a:spLocks noGrp="1" noChangeArrowheads="1"/>
          </p:cNvSpPr>
          <p:nvPr>
            <p:ph type="sldNum" sz="quarter" idx="5"/>
          </p:nvPr>
        </p:nvSpPr>
        <p:spPr>
          <a:noFill/>
        </p:spPr>
        <p:txBody>
          <a:bodyPr/>
          <a:lstStyle/>
          <a:p>
            <a:fld id="{57EE6E80-58FA-4248-9799-4FA4C5EBC8D0}" type="slidenum">
              <a:rPr lang="en-US"/>
              <a:pPr/>
              <a:t>2</a:t>
            </a:fld>
            <a:endParaRPr lang="en-US"/>
          </a:p>
        </p:txBody>
      </p:sp>
      <p:sp>
        <p:nvSpPr>
          <p:cNvPr id="19459" name="Rectangle 2"/>
          <p:cNvSpPr>
            <a:spLocks noGrp="1" noRot="1" noChangeAspect="1" noChangeArrowheads="1" noTextEdit="1"/>
          </p:cNvSpPr>
          <p:nvPr>
            <p:ph type="sldImg"/>
          </p:nvPr>
        </p:nvSpPr>
        <p:spPr>
          <a:xfrm>
            <a:off x="1258888" y="720725"/>
            <a:ext cx="4797425" cy="3598863"/>
          </a:xfrm>
          <a:ln/>
        </p:spPr>
      </p:sp>
      <p:sp>
        <p:nvSpPr>
          <p:cNvPr id="19460" name="Rectangle 3"/>
          <p:cNvSpPr>
            <a:spLocks noGrp="1" noChangeArrowheads="1"/>
          </p:cNvSpPr>
          <p:nvPr>
            <p:ph type="body" idx="1"/>
          </p:nvPr>
        </p:nvSpPr>
        <p:spPr>
          <a:xfrm>
            <a:off x="976313" y="4559300"/>
            <a:ext cx="5362575" cy="4321175"/>
          </a:xfrm>
          <a:noFill/>
          <a:ln/>
        </p:spPr>
        <p:txBody>
          <a:bodyPr lIns="95524" tIns="47761" rIns="95524" bIns="47761"/>
          <a:lstStyle/>
          <a:p>
            <a:r>
              <a:rPr lang="en-US"/>
              <a:t>Use bullet #2 here to describe the relationship of this course with the other courses in the curriculum.</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3"/>
          <p:cNvSpPr>
            <a:spLocks noGrp="1" noChangeArrowheads="1"/>
          </p:cNvSpPr>
          <p:nvPr>
            <p:ph type="sldNum" sz="quarter" idx="5"/>
          </p:nvPr>
        </p:nvSpPr>
        <p:spPr>
          <a:noFill/>
        </p:spPr>
        <p:txBody>
          <a:bodyPr/>
          <a:lstStyle/>
          <a:p>
            <a:fld id="{CCE28650-BC2B-B04B-A148-13483131B497}" type="slidenum">
              <a:rPr lang="en-US"/>
              <a:pPr/>
              <a:t>22</a:t>
            </a:fld>
            <a:endParaRPr lang="en-US"/>
          </a:p>
        </p:txBody>
      </p:sp>
      <p:sp>
        <p:nvSpPr>
          <p:cNvPr id="58371" name="Rectangle 2"/>
          <p:cNvSpPr>
            <a:spLocks noGrp="1" noRot="1" noChangeAspect="1" noChangeArrowheads="1" noTextEdit="1"/>
          </p:cNvSpPr>
          <p:nvPr>
            <p:ph type="sldImg"/>
          </p:nvPr>
        </p:nvSpPr>
        <p:spPr>
          <a:xfrm>
            <a:off x="1258888" y="720725"/>
            <a:ext cx="4797425" cy="3598863"/>
          </a:xfrm>
          <a:ln/>
        </p:spPr>
      </p:sp>
      <p:sp>
        <p:nvSpPr>
          <p:cNvPr id="58372" name="Rectangle 3"/>
          <p:cNvSpPr>
            <a:spLocks noGrp="1" noChangeArrowheads="1"/>
          </p:cNvSpPr>
          <p:nvPr>
            <p:ph type="body" idx="1"/>
          </p:nvPr>
        </p:nvSpPr>
        <p:spPr>
          <a:xfrm>
            <a:off x="976313" y="4559300"/>
            <a:ext cx="5362575" cy="4321175"/>
          </a:xfrm>
          <a:noFill/>
          <a:ln/>
        </p:spPr>
        <p:txBody>
          <a:bodyPr lIns="95348" tIns="47674" rIns="95348" bIns="47674"/>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3"/>
          <p:cNvSpPr>
            <a:spLocks noGrp="1" noChangeArrowheads="1"/>
          </p:cNvSpPr>
          <p:nvPr>
            <p:ph type="sldNum" sz="quarter" idx="5"/>
          </p:nvPr>
        </p:nvSpPr>
        <p:spPr>
          <a:noFill/>
        </p:spPr>
        <p:txBody>
          <a:bodyPr/>
          <a:lstStyle/>
          <a:p>
            <a:fld id="{4EF6F95B-5474-9B4A-A243-B78758660D0F}" type="slidenum">
              <a:rPr lang="en-US"/>
              <a:pPr/>
              <a:t>23</a:t>
            </a:fld>
            <a:endParaRPr lang="en-US"/>
          </a:p>
        </p:txBody>
      </p:sp>
      <p:sp>
        <p:nvSpPr>
          <p:cNvPr id="60419" name="Rectangle 2"/>
          <p:cNvSpPr>
            <a:spLocks noGrp="1" noRot="1" noChangeAspect="1" noChangeArrowheads="1" noTextEdit="1"/>
          </p:cNvSpPr>
          <p:nvPr>
            <p:ph type="sldImg"/>
          </p:nvPr>
        </p:nvSpPr>
        <p:spPr>
          <a:xfrm>
            <a:off x="1258888" y="720725"/>
            <a:ext cx="4797425" cy="3598863"/>
          </a:xfrm>
          <a:ln/>
        </p:spPr>
      </p:sp>
      <p:sp>
        <p:nvSpPr>
          <p:cNvPr id="60420" name="Rectangle 3"/>
          <p:cNvSpPr>
            <a:spLocks noGrp="1" noChangeArrowheads="1"/>
          </p:cNvSpPr>
          <p:nvPr>
            <p:ph type="body" idx="1"/>
          </p:nvPr>
        </p:nvSpPr>
        <p:spPr>
          <a:xfrm>
            <a:off x="976313" y="4559300"/>
            <a:ext cx="5362575" cy="4321175"/>
          </a:xfrm>
          <a:noFill/>
          <a:ln/>
        </p:spPr>
        <p:txBody>
          <a:bodyPr lIns="96615" tIns="48307" rIns="96615" bIns="48307"/>
          <a:lstStyle/>
          <a:p>
            <a:r>
              <a:rPr lang="en-US"/>
              <a:t>Implication is that the development process over time looks like this, i.e., we pretty much start over each time. This doesn’t mean that people do not carry forward experience or occasionally reuse things but that it is not an organized activity (part of a formalized process). Pretty inefficient.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3"/>
          <p:cNvSpPr>
            <a:spLocks noGrp="1" noChangeArrowheads="1"/>
          </p:cNvSpPr>
          <p:nvPr>
            <p:ph type="sldNum" sz="quarter" idx="5"/>
          </p:nvPr>
        </p:nvSpPr>
        <p:spPr>
          <a:noFill/>
        </p:spPr>
        <p:txBody>
          <a:bodyPr/>
          <a:lstStyle/>
          <a:p>
            <a:fld id="{76CED35B-25A8-584A-824A-86D820BE955F}" type="slidenum">
              <a:rPr lang="en-US"/>
              <a:pPr/>
              <a:t>24</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3"/>
          <p:cNvSpPr>
            <a:spLocks noGrp="1" noChangeArrowheads="1"/>
          </p:cNvSpPr>
          <p:nvPr>
            <p:ph type="sldNum" sz="quarter" idx="5"/>
          </p:nvPr>
        </p:nvSpPr>
        <p:spPr>
          <a:noFill/>
        </p:spPr>
        <p:txBody>
          <a:bodyPr/>
          <a:lstStyle/>
          <a:p>
            <a:fld id="{259F0729-3C1E-464D-B0E6-6835F4E7E637}" type="slidenum">
              <a:rPr lang="en-US"/>
              <a:pPr/>
              <a:t>25</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3"/>
          <p:cNvSpPr>
            <a:spLocks noGrp="1" noChangeArrowheads="1"/>
          </p:cNvSpPr>
          <p:nvPr>
            <p:ph type="sldNum" sz="quarter" idx="5"/>
          </p:nvPr>
        </p:nvSpPr>
        <p:spPr>
          <a:noFill/>
        </p:spPr>
        <p:txBody>
          <a:bodyPr/>
          <a:lstStyle/>
          <a:p>
            <a:fld id="{5D55FB50-0B21-2340-8731-FA51700B251B}" type="slidenum">
              <a:rPr lang="en-US"/>
              <a:pPr/>
              <a:t>26</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3"/>
          <p:cNvSpPr>
            <a:spLocks noGrp="1" noChangeArrowheads="1"/>
          </p:cNvSpPr>
          <p:nvPr>
            <p:ph type="sldNum" sz="quarter" idx="5"/>
          </p:nvPr>
        </p:nvSpPr>
        <p:spPr>
          <a:noFill/>
        </p:spPr>
        <p:txBody>
          <a:bodyPr/>
          <a:lstStyle/>
          <a:p>
            <a:fld id="{4071B18A-F29D-2449-BB08-52D5F2D55280}" type="slidenum">
              <a:rPr lang="en-US"/>
              <a:pPr/>
              <a:t>27</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3"/>
          <p:cNvSpPr>
            <a:spLocks noGrp="1" noChangeArrowheads="1"/>
          </p:cNvSpPr>
          <p:nvPr>
            <p:ph type="sldNum" sz="quarter" idx="5"/>
          </p:nvPr>
        </p:nvSpPr>
        <p:spPr>
          <a:noFill/>
        </p:spPr>
        <p:txBody>
          <a:bodyPr/>
          <a:lstStyle/>
          <a:p>
            <a:fld id="{8B4A8493-BCC8-A940-842B-3449060ADAA4}" type="slidenum">
              <a:rPr lang="en-US"/>
              <a:pPr/>
              <a:t>28</a:t>
            </a:fld>
            <a:endParaRPr lang="en-US"/>
          </a:p>
        </p:txBody>
      </p:sp>
      <p:sp>
        <p:nvSpPr>
          <p:cNvPr id="70659" name="Rectangle 2"/>
          <p:cNvSpPr>
            <a:spLocks noGrp="1" noRot="1" noChangeAspect="1" noChangeArrowheads="1" noTextEdit="1"/>
          </p:cNvSpPr>
          <p:nvPr>
            <p:ph type="sldImg"/>
          </p:nvPr>
        </p:nvSpPr>
        <p:spPr>
          <a:xfrm>
            <a:off x="1258888" y="719138"/>
            <a:ext cx="4800600" cy="3600450"/>
          </a:xfrm>
          <a:ln/>
        </p:spPr>
      </p:sp>
      <p:sp>
        <p:nvSpPr>
          <p:cNvPr id="70660" name="Rectangle 3"/>
          <p:cNvSpPr>
            <a:spLocks noGrp="1" noChangeArrowheads="1"/>
          </p:cNvSpPr>
          <p:nvPr>
            <p:ph type="body" idx="1"/>
          </p:nvPr>
        </p:nvSpPr>
        <p:spPr>
          <a:noFill/>
          <a:ln/>
        </p:spPr>
        <p:txBody>
          <a:bodyPr lIns="95348" tIns="47674" rIns="95348" bIns="47674"/>
          <a:lstStyle/>
          <a:p>
            <a:r>
              <a:rPr lang="en-US"/>
              <a:t>Why isn’t more stuff reused? Conceptual structures not designed for reuse/change.</a:t>
            </a:r>
          </a:p>
          <a:p>
            <a:r>
              <a:rPr lang="en-US"/>
              <a:t>Industrial revolution has yet to happen. No interchangeable parts.</a:t>
            </a:r>
          </a:p>
          <a:p>
            <a:r>
              <a:rPr lang="en-US"/>
              <a:t>Basic idea is that there is a lot of stuff that could be reused but it can’t happen under the current paradigm, need to change the process (to view multiple systems).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3"/>
          <p:cNvSpPr>
            <a:spLocks noGrp="1" noChangeArrowheads="1"/>
          </p:cNvSpPr>
          <p:nvPr>
            <p:ph type="sldNum" sz="quarter" idx="5"/>
          </p:nvPr>
        </p:nvSpPr>
        <p:spPr>
          <a:noFill/>
        </p:spPr>
        <p:txBody>
          <a:bodyPr/>
          <a:lstStyle/>
          <a:p>
            <a:fld id="{9200E74E-2FDC-FA49-9052-E15185087E5C}" type="slidenum">
              <a:rPr lang="en-US"/>
              <a:pPr/>
              <a:t>29</a:t>
            </a:fld>
            <a:endParaRPr lang="en-US"/>
          </a:p>
        </p:txBody>
      </p:sp>
      <p:sp>
        <p:nvSpPr>
          <p:cNvPr id="72707" name="Rectangle 2"/>
          <p:cNvSpPr>
            <a:spLocks noGrp="1" noRot="1" noChangeAspect="1" noChangeArrowheads="1" noTextEdit="1"/>
          </p:cNvSpPr>
          <p:nvPr>
            <p:ph type="sldImg"/>
          </p:nvPr>
        </p:nvSpPr>
        <p:spPr>
          <a:xfrm>
            <a:off x="1258888" y="719138"/>
            <a:ext cx="4800600" cy="3600450"/>
          </a:xfrm>
          <a:ln/>
        </p:spPr>
      </p:sp>
      <p:sp>
        <p:nvSpPr>
          <p:cNvPr id="72708" name="Rectangle 3"/>
          <p:cNvSpPr>
            <a:spLocks noGrp="1" noChangeArrowheads="1"/>
          </p:cNvSpPr>
          <p:nvPr>
            <p:ph type="body" idx="1"/>
          </p:nvPr>
        </p:nvSpPr>
        <p:spPr>
          <a:xfrm>
            <a:off x="977900" y="4560888"/>
            <a:ext cx="5359400" cy="4321175"/>
          </a:xfrm>
          <a:noFill/>
          <a:ln/>
        </p:spPr>
        <p:txBody>
          <a:bodyPr lIns="96615" tIns="48307" rIns="96615" bIns="48307"/>
          <a:lstStyle/>
          <a:p>
            <a:r>
              <a:rPr lang="en-US"/>
              <a:t>Characterized by investment phase and payback phase.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3"/>
          <p:cNvSpPr>
            <a:spLocks noGrp="1" noChangeArrowheads="1"/>
          </p:cNvSpPr>
          <p:nvPr>
            <p:ph type="sldNum" sz="quarter" idx="5"/>
          </p:nvPr>
        </p:nvSpPr>
        <p:spPr>
          <a:noFill/>
        </p:spPr>
        <p:txBody>
          <a:bodyPr/>
          <a:lstStyle/>
          <a:p>
            <a:fld id="{123C7A07-A150-BC4D-A7B4-DED2CEB1341B}" type="slidenum">
              <a:rPr lang="en-US"/>
              <a:pPr/>
              <a:t>30</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3"/>
          <p:cNvSpPr>
            <a:spLocks noGrp="1" noChangeArrowheads="1"/>
          </p:cNvSpPr>
          <p:nvPr>
            <p:ph type="sldNum" sz="quarter" idx="5"/>
          </p:nvPr>
        </p:nvSpPr>
        <p:spPr>
          <a:noFill/>
        </p:spPr>
        <p:txBody>
          <a:bodyPr/>
          <a:lstStyle/>
          <a:p>
            <a:fld id="{6BB45432-1CCC-3348-95BF-58557E0A70AB}" type="slidenum">
              <a:rPr lang="en-US"/>
              <a:pPr/>
              <a:t>31</a:t>
            </a:fld>
            <a:endParaRPr lang="en-US"/>
          </a:p>
        </p:txBody>
      </p:sp>
      <p:sp>
        <p:nvSpPr>
          <p:cNvPr id="76803" name="Rectangle 2"/>
          <p:cNvSpPr>
            <a:spLocks noGrp="1" noRot="1" noChangeAspect="1" noChangeArrowheads="1" noTextEdit="1"/>
          </p:cNvSpPr>
          <p:nvPr>
            <p:ph type="sldImg"/>
          </p:nvPr>
        </p:nvSpPr>
        <p:spPr>
          <a:xfrm>
            <a:off x="1258888" y="720725"/>
            <a:ext cx="4797425" cy="3598863"/>
          </a:xfrm>
          <a:ln/>
        </p:spPr>
      </p:sp>
      <p:sp>
        <p:nvSpPr>
          <p:cNvPr id="76804" name="Rectangle 3"/>
          <p:cNvSpPr>
            <a:spLocks noGrp="1" noChangeArrowheads="1"/>
          </p:cNvSpPr>
          <p:nvPr>
            <p:ph type="body" idx="1"/>
          </p:nvPr>
        </p:nvSpPr>
        <p:spPr>
          <a:xfrm>
            <a:off x="976313" y="4559300"/>
            <a:ext cx="5362575" cy="4321175"/>
          </a:xfrm>
          <a:noFill/>
          <a:ln/>
        </p:spPr>
        <p:txBody>
          <a:bodyPr lIns="95348" tIns="47674" rIns="95348" bIns="47674"/>
          <a:lstStyle/>
          <a:p>
            <a:r>
              <a:rPr lang="en-US"/>
              <a:t>Implication is that the development process over time looks like this, i.e., we pretty much start over each time. This doesn’t mean that people do not carry forward experience or occasionally reuse things but that it is not an organized activity (part of a formalized process). Pretty inefficient.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3"/>
          <p:cNvSpPr>
            <a:spLocks noGrp="1" noChangeArrowheads="1"/>
          </p:cNvSpPr>
          <p:nvPr>
            <p:ph type="sldNum" sz="quarter" idx="5"/>
          </p:nvPr>
        </p:nvSpPr>
        <p:spPr>
          <a:noFill/>
        </p:spPr>
        <p:txBody>
          <a:bodyPr/>
          <a:lstStyle/>
          <a:p>
            <a:fld id="{A66807D4-3FC2-1B4B-B838-B816BEF8FC39}" type="slidenum">
              <a:rPr lang="en-US"/>
              <a:pPr/>
              <a:t>3</a:t>
            </a:fld>
            <a:endParaRPr lang="en-US"/>
          </a:p>
        </p:txBody>
      </p:sp>
      <p:sp>
        <p:nvSpPr>
          <p:cNvPr id="21507" name="Rectangle 2"/>
          <p:cNvSpPr>
            <a:spLocks noGrp="1" noRot="1" noChangeAspect="1" noChangeArrowheads="1" noTextEdit="1"/>
          </p:cNvSpPr>
          <p:nvPr>
            <p:ph type="sldImg"/>
          </p:nvPr>
        </p:nvSpPr>
        <p:spPr>
          <a:xfrm>
            <a:off x="1258888" y="720725"/>
            <a:ext cx="4797425" cy="3598863"/>
          </a:xfrm>
          <a:ln/>
        </p:spPr>
      </p:sp>
      <p:sp>
        <p:nvSpPr>
          <p:cNvPr id="21508" name="Rectangle 3"/>
          <p:cNvSpPr>
            <a:spLocks noGrp="1" noChangeArrowheads="1"/>
          </p:cNvSpPr>
          <p:nvPr>
            <p:ph type="body" idx="1"/>
          </p:nvPr>
        </p:nvSpPr>
        <p:spPr>
          <a:xfrm>
            <a:off x="976313" y="4559300"/>
            <a:ext cx="5362575" cy="4321175"/>
          </a:xfrm>
          <a:noFill/>
          <a:ln/>
        </p:spPr>
        <p:txBody>
          <a:bodyPr lIns="95524" tIns="47761" rIns="95524" bIns="47761"/>
          <a:lstStyle/>
          <a:p>
            <a:r>
              <a:rPr lang="en-US"/>
              <a:t>Explain our availability</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3"/>
          <p:cNvSpPr>
            <a:spLocks noGrp="1" noChangeArrowheads="1"/>
          </p:cNvSpPr>
          <p:nvPr>
            <p:ph type="sldNum" sz="quarter" idx="5"/>
          </p:nvPr>
        </p:nvSpPr>
        <p:spPr>
          <a:noFill/>
        </p:spPr>
        <p:txBody>
          <a:bodyPr/>
          <a:lstStyle/>
          <a:p>
            <a:fld id="{29FE1194-2230-874D-8ED4-94CC1AC7E194}" type="slidenum">
              <a:rPr lang="en-US"/>
              <a:pPr/>
              <a:t>32</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3"/>
          <p:cNvSpPr>
            <a:spLocks noGrp="1" noChangeArrowheads="1"/>
          </p:cNvSpPr>
          <p:nvPr>
            <p:ph type="sldNum" sz="quarter" idx="5"/>
          </p:nvPr>
        </p:nvSpPr>
        <p:spPr>
          <a:noFill/>
        </p:spPr>
        <p:txBody>
          <a:bodyPr/>
          <a:lstStyle/>
          <a:p>
            <a:fld id="{4FF78DB3-CECC-E740-9C3F-73D463776664}" type="slidenum">
              <a:rPr lang="en-US"/>
              <a:pPr/>
              <a:t>33</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3"/>
          <p:cNvSpPr>
            <a:spLocks noGrp="1" noChangeArrowheads="1"/>
          </p:cNvSpPr>
          <p:nvPr>
            <p:ph type="sldNum" sz="quarter" idx="5"/>
          </p:nvPr>
        </p:nvSpPr>
        <p:spPr>
          <a:noFill/>
        </p:spPr>
        <p:txBody>
          <a:bodyPr/>
          <a:lstStyle/>
          <a:p>
            <a:fld id="{FAA4EBFC-FD29-E044-B074-4FADAD663ADE}" type="slidenum">
              <a:rPr lang="en-US"/>
              <a:pPr/>
              <a:t>34</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3"/>
          <p:cNvSpPr>
            <a:spLocks noGrp="1" noChangeArrowheads="1"/>
          </p:cNvSpPr>
          <p:nvPr>
            <p:ph type="sldNum" sz="quarter" idx="5"/>
          </p:nvPr>
        </p:nvSpPr>
        <p:spPr>
          <a:noFill/>
        </p:spPr>
        <p:txBody>
          <a:bodyPr/>
          <a:lstStyle/>
          <a:p>
            <a:fld id="{9C477521-62F1-5847-8C1D-8911C05F8019}" type="slidenum">
              <a:rPr lang="en-US"/>
              <a:pPr/>
              <a:t>35</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r>
              <a:rPr lang="en-US"/>
              <a:t>Pragmatic definition</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3"/>
          <p:cNvSpPr>
            <a:spLocks noGrp="1" noChangeArrowheads="1"/>
          </p:cNvSpPr>
          <p:nvPr>
            <p:ph type="sldNum" sz="quarter" idx="5"/>
          </p:nvPr>
        </p:nvSpPr>
        <p:spPr>
          <a:noFill/>
        </p:spPr>
        <p:txBody>
          <a:bodyPr/>
          <a:lstStyle/>
          <a:p>
            <a:fld id="{78251096-FFA7-7644-947B-F9A081791CA1}" type="slidenum">
              <a:rPr lang="en-US"/>
              <a:pPr/>
              <a:t>36</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r>
              <a:rPr lang="en-US"/>
              <a:t>Does not require but can use new technologies.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3"/>
          <p:cNvSpPr>
            <a:spLocks noGrp="1" noChangeArrowheads="1"/>
          </p:cNvSpPr>
          <p:nvPr>
            <p:ph type="sldNum" sz="quarter" idx="5"/>
          </p:nvPr>
        </p:nvSpPr>
        <p:spPr>
          <a:noFill/>
        </p:spPr>
        <p:txBody>
          <a:bodyPr/>
          <a:lstStyle/>
          <a:p>
            <a:fld id="{555AD260-AB7A-D344-BBF5-DBA9125532F3}" type="slidenum">
              <a:rPr lang="en-US"/>
              <a:pPr/>
              <a:t>37</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3"/>
          <p:cNvSpPr>
            <a:spLocks noGrp="1" noChangeArrowheads="1"/>
          </p:cNvSpPr>
          <p:nvPr>
            <p:ph type="sldNum" sz="quarter" idx="5"/>
          </p:nvPr>
        </p:nvSpPr>
        <p:spPr>
          <a:noFill/>
        </p:spPr>
        <p:txBody>
          <a:bodyPr/>
          <a:lstStyle/>
          <a:p>
            <a:fld id="{D10A3601-FB83-6644-A58F-80B8A7FAB9FF}" type="slidenum">
              <a:rPr lang="en-US"/>
              <a:pPr/>
              <a:t>38</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3"/>
          <p:cNvSpPr>
            <a:spLocks noGrp="1" noChangeArrowheads="1"/>
          </p:cNvSpPr>
          <p:nvPr>
            <p:ph type="sldNum" sz="quarter" idx="5"/>
          </p:nvPr>
        </p:nvSpPr>
        <p:spPr>
          <a:noFill/>
        </p:spPr>
        <p:txBody>
          <a:bodyPr/>
          <a:lstStyle/>
          <a:p>
            <a:fld id="{617FAAFC-29AE-1348-ACE2-A0217B164453}" type="slidenum">
              <a:rPr lang="en-US"/>
              <a:pPr/>
              <a:t>39</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3"/>
          <p:cNvSpPr>
            <a:spLocks noGrp="1" noChangeArrowheads="1"/>
          </p:cNvSpPr>
          <p:nvPr>
            <p:ph type="sldNum" sz="quarter" idx="5"/>
          </p:nvPr>
        </p:nvSpPr>
        <p:spPr>
          <a:noFill/>
        </p:spPr>
        <p:txBody>
          <a:bodyPr/>
          <a:lstStyle/>
          <a:p>
            <a:fld id="{6BA8DC74-91D8-5C46-BF9E-9AF0E5586014}" type="slidenum">
              <a:rPr lang="en-US"/>
              <a:pPr/>
              <a:t>40</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3"/>
          <p:cNvSpPr>
            <a:spLocks noGrp="1" noChangeArrowheads="1"/>
          </p:cNvSpPr>
          <p:nvPr>
            <p:ph type="sldNum" sz="quarter" idx="5"/>
          </p:nvPr>
        </p:nvSpPr>
        <p:spPr>
          <a:noFill/>
        </p:spPr>
        <p:txBody>
          <a:bodyPr/>
          <a:lstStyle/>
          <a:p>
            <a:fld id="{6CC01D0C-C4A1-B343-B41E-CF2E6287CFF5}" type="slidenum">
              <a:rPr lang="en-US"/>
              <a:pPr/>
              <a:t>41</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3"/>
          <p:cNvSpPr>
            <a:spLocks noGrp="1" noChangeArrowheads="1"/>
          </p:cNvSpPr>
          <p:nvPr>
            <p:ph type="sldNum" sz="quarter" idx="5"/>
          </p:nvPr>
        </p:nvSpPr>
        <p:spPr>
          <a:noFill/>
        </p:spPr>
        <p:txBody>
          <a:bodyPr/>
          <a:lstStyle/>
          <a:p>
            <a:fld id="{F3365367-7208-6547-94FA-E48660A271AC}" type="slidenum">
              <a:rPr lang="en-US"/>
              <a:pPr/>
              <a:t>4</a:t>
            </a:fld>
            <a:endParaRPr lang="en-US"/>
          </a:p>
        </p:txBody>
      </p:sp>
      <p:sp>
        <p:nvSpPr>
          <p:cNvPr id="23555" name="Rectangle 2"/>
          <p:cNvSpPr>
            <a:spLocks noGrp="1" noRot="1" noChangeAspect="1" noChangeArrowheads="1" noTextEdit="1"/>
          </p:cNvSpPr>
          <p:nvPr>
            <p:ph type="sldImg"/>
          </p:nvPr>
        </p:nvSpPr>
        <p:spPr>
          <a:xfrm>
            <a:off x="1258888" y="720725"/>
            <a:ext cx="4797425" cy="3598863"/>
          </a:xfrm>
          <a:ln/>
        </p:spPr>
      </p:sp>
      <p:sp>
        <p:nvSpPr>
          <p:cNvPr id="23556" name="Rectangle 3"/>
          <p:cNvSpPr>
            <a:spLocks noGrp="1" noChangeArrowheads="1"/>
          </p:cNvSpPr>
          <p:nvPr>
            <p:ph type="body" idx="1"/>
          </p:nvPr>
        </p:nvSpPr>
        <p:spPr>
          <a:xfrm>
            <a:off x="976313" y="4559300"/>
            <a:ext cx="5362575" cy="4321175"/>
          </a:xfrm>
          <a:noFill/>
          <a:ln/>
        </p:spPr>
        <p:txBody>
          <a:bodyPr lIns="95524" tIns="47761" rIns="95524" bIns="47761"/>
          <a:lstStyle/>
          <a:p>
            <a:r>
              <a:rPr lang="en-US"/>
              <a:t>Stress the “approximate” here.</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3"/>
          <p:cNvSpPr>
            <a:spLocks noGrp="1" noChangeArrowheads="1"/>
          </p:cNvSpPr>
          <p:nvPr>
            <p:ph type="sldNum" sz="quarter" idx="5"/>
          </p:nvPr>
        </p:nvSpPr>
        <p:spPr>
          <a:noFill/>
        </p:spPr>
        <p:txBody>
          <a:bodyPr/>
          <a:lstStyle/>
          <a:p>
            <a:fld id="{960BACF2-A6F0-D743-ADE5-133F2A5DCC76}" type="slidenum">
              <a:rPr lang="en-US"/>
              <a:pPr/>
              <a:t>42</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3"/>
          <p:cNvSpPr>
            <a:spLocks noGrp="1" noChangeArrowheads="1"/>
          </p:cNvSpPr>
          <p:nvPr>
            <p:ph type="sldNum" sz="quarter" idx="5"/>
          </p:nvPr>
        </p:nvSpPr>
        <p:spPr>
          <a:noFill/>
        </p:spPr>
        <p:txBody>
          <a:bodyPr/>
          <a:lstStyle/>
          <a:p>
            <a:fld id="{35F1CDF1-621F-684C-ABF8-F7FBFA1EE541}" type="slidenum">
              <a:rPr lang="en-US"/>
              <a:pPr/>
              <a:t>43</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3"/>
          <p:cNvSpPr>
            <a:spLocks noGrp="1" noChangeArrowheads="1"/>
          </p:cNvSpPr>
          <p:nvPr>
            <p:ph type="sldNum" sz="quarter" idx="5"/>
          </p:nvPr>
        </p:nvSpPr>
        <p:spPr>
          <a:noFill/>
        </p:spPr>
        <p:txBody>
          <a:bodyPr/>
          <a:lstStyle/>
          <a:p>
            <a:fld id="{69970368-456E-A648-838D-734F0F4D3370}" type="slidenum">
              <a:rPr lang="en-US"/>
              <a:pPr/>
              <a:t>44</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3"/>
          <p:cNvSpPr>
            <a:spLocks noGrp="1" noChangeArrowheads="1"/>
          </p:cNvSpPr>
          <p:nvPr>
            <p:ph type="sldNum" sz="quarter" idx="5"/>
          </p:nvPr>
        </p:nvSpPr>
        <p:spPr>
          <a:noFill/>
        </p:spPr>
        <p:txBody>
          <a:bodyPr/>
          <a:lstStyle/>
          <a:p>
            <a:fld id="{D677B475-85B0-A648-844A-EAFD6795203E}" type="slidenum">
              <a:rPr lang="en-US"/>
              <a:pPr/>
              <a:t>45</a:t>
            </a:fld>
            <a:endParaRPr 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3"/>
          <p:cNvSpPr>
            <a:spLocks noGrp="1" noChangeArrowheads="1"/>
          </p:cNvSpPr>
          <p:nvPr>
            <p:ph type="sldNum" sz="quarter" idx="5"/>
          </p:nvPr>
        </p:nvSpPr>
        <p:spPr>
          <a:noFill/>
        </p:spPr>
        <p:txBody>
          <a:bodyPr/>
          <a:lstStyle/>
          <a:p>
            <a:fld id="{DDC476B9-6F39-1F46-9156-364EA91126DF}" type="slidenum">
              <a:rPr lang="en-US"/>
              <a:pPr/>
              <a:t>46</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3"/>
          <p:cNvSpPr>
            <a:spLocks noGrp="1" noChangeArrowheads="1"/>
          </p:cNvSpPr>
          <p:nvPr>
            <p:ph type="sldNum" sz="quarter" idx="5"/>
          </p:nvPr>
        </p:nvSpPr>
        <p:spPr>
          <a:noFill/>
        </p:spPr>
        <p:txBody>
          <a:bodyPr/>
          <a:lstStyle/>
          <a:p>
            <a:fld id="{4A172802-38E8-5C44-B8CD-F9D5F2FAE29A}" type="slidenum">
              <a:rPr lang="en-US"/>
              <a:pPr/>
              <a:t>47</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3"/>
          <p:cNvSpPr>
            <a:spLocks noGrp="1" noChangeArrowheads="1"/>
          </p:cNvSpPr>
          <p:nvPr>
            <p:ph type="sldNum" sz="quarter" idx="5"/>
          </p:nvPr>
        </p:nvSpPr>
        <p:spPr>
          <a:noFill/>
        </p:spPr>
        <p:txBody>
          <a:bodyPr/>
          <a:lstStyle/>
          <a:p>
            <a:fld id="{31C798EB-BBBC-CF4D-84CD-1F71FF4D951D}" type="slidenum">
              <a:rPr lang="en-US"/>
              <a:pPr/>
              <a:t>48</a:t>
            </a:fld>
            <a:endParaRPr lang="en-US"/>
          </a:p>
        </p:txBody>
      </p:sp>
      <p:sp>
        <p:nvSpPr>
          <p:cNvPr id="111619" name="Rectangle 2"/>
          <p:cNvSpPr>
            <a:spLocks noGrp="1" noRot="1" noChangeAspect="1" noChangeArrowheads="1" noTextEdit="1"/>
          </p:cNvSpPr>
          <p:nvPr>
            <p:ph type="sldImg"/>
          </p:nvPr>
        </p:nvSpPr>
        <p:spPr>
          <a:xfrm>
            <a:off x="1258888" y="719138"/>
            <a:ext cx="4800600" cy="3600450"/>
          </a:xfrm>
          <a:ln/>
        </p:spPr>
      </p:sp>
      <p:sp>
        <p:nvSpPr>
          <p:cNvPr id="111620" name="Rectangle 3"/>
          <p:cNvSpPr>
            <a:spLocks noGrp="1" noChangeArrowheads="1"/>
          </p:cNvSpPr>
          <p:nvPr>
            <p:ph type="body" idx="1"/>
          </p:nvPr>
        </p:nvSpPr>
        <p:spPr>
          <a:xfrm>
            <a:off x="977900" y="4560888"/>
            <a:ext cx="5359400" cy="4321175"/>
          </a:xfrm>
          <a:noFill/>
          <a:ln/>
        </p:spPr>
        <p:txBody>
          <a:bodyPr lIns="95348" tIns="47674" rIns="95348" bIns="47674"/>
          <a:lstStyle/>
          <a:p>
            <a:r>
              <a:rPr lang="en-US"/>
              <a:t>Solution was to reuse as much as possible (the “conceptual structures”)</a:t>
            </a:r>
          </a:p>
          <a:p>
            <a:r>
              <a:rPr lang="en-US"/>
              <a:t>Had to change:</a:t>
            </a:r>
          </a:p>
          <a:p>
            <a:r>
              <a:rPr lang="en-US"/>
              <a:t>	- View of products</a:t>
            </a:r>
          </a:p>
          <a:p>
            <a:r>
              <a:rPr lang="en-US"/>
              <a:t>	- Processes</a:t>
            </a:r>
          </a:p>
          <a:p>
            <a:r>
              <a:rPr lang="en-US"/>
              <a:t>	- Organizational structure</a:t>
            </a:r>
          </a:p>
          <a:p>
            <a:r>
              <a:rPr lang="en-US"/>
              <a:t>	- Objectives, drivers, and measures of success are different</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13"/>
          <p:cNvSpPr>
            <a:spLocks noGrp="1" noChangeArrowheads="1"/>
          </p:cNvSpPr>
          <p:nvPr>
            <p:ph type="sldNum" sz="quarter" idx="5"/>
          </p:nvPr>
        </p:nvSpPr>
        <p:spPr>
          <a:noFill/>
        </p:spPr>
        <p:txBody>
          <a:bodyPr/>
          <a:lstStyle/>
          <a:p>
            <a:fld id="{75778FCA-1E2A-4B46-A39C-32FC0BF1E275}" type="slidenum">
              <a:rPr lang="en-US"/>
              <a:pPr/>
              <a:t>49</a:t>
            </a:fld>
            <a:endParaRPr lang="en-US"/>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13"/>
          <p:cNvSpPr>
            <a:spLocks noGrp="1" noChangeArrowheads="1"/>
          </p:cNvSpPr>
          <p:nvPr>
            <p:ph type="sldNum" sz="quarter" idx="5"/>
          </p:nvPr>
        </p:nvSpPr>
        <p:spPr>
          <a:noFill/>
        </p:spPr>
        <p:txBody>
          <a:bodyPr/>
          <a:lstStyle/>
          <a:p>
            <a:fld id="{67BB33EF-4F8F-BA4B-99C8-448AB189CA16}" type="slidenum">
              <a:rPr lang="en-US"/>
              <a:pPr/>
              <a:t>50</a:t>
            </a:fld>
            <a:endParaRPr lang="en-US"/>
          </a:p>
        </p:txBody>
      </p:sp>
      <p:sp>
        <p:nvSpPr>
          <p:cNvPr id="115715" name="Rectangle 2"/>
          <p:cNvSpPr>
            <a:spLocks noGrp="1" noRot="1" noChangeAspect="1" noChangeArrowheads="1" noTextEdit="1"/>
          </p:cNvSpPr>
          <p:nvPr>
            <p:ph type="sldImg"/>
          </p:nvPr>
        </p:nvSpPr>
        <p:spPr>
          <a:xfrm>
            <a:off x="1258888" y="720725"/>
            <a:ext cx="4797425" cy="3598863"/>
          </a:xfrm>
          <a:ln/>
        </p:spPr>
      </p:sp>
      <p:sp>
        <p:nvSpPr>
          <p:cNvPr id="115716" name="Rectangle 3"/>
          <p:cNvSpPr>
            <a:spLocks noGrp="1" noChangeArrowheads="1"/>
          </p:cNvSpPr>
          <p:nvPr>
            <p:ph type="body" idx="1"/>
          </p:nvPr>
        </p:nvSpPr>
        <p:spPr>
          <a:xfrm>
            <a:off x="976313" y="4559300"/>
            <a:ext cx="5362575" cy="4321175"/>
          </a:xfrm>
          <a:noFill/>
          <a:ln/>
        </p:spPr>
        <p:txBody>
          <a:bodyPr lIns="95524" tIns="47761" rIns="95524" bIns="47761"/>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3"/>
          <p:cNvSpPr>
            <a:spLocks noGrp="1" noChangeArrowheads="1"/>
          </p:cNvSpPr>
          <p:nvPr>
            <p:ph type="sldNum" sz="quarter" idx="5"/>
          </p:nvPr>
        </p:nvSpPr>
        <p:spPr>
          <a:noFill/>
        </p:spPr>
        <p:txBody>
          <a:bodyPr/>
          <a:lstStyle/>
          <a:p>
            <a:fld id="{85B1C5F8-48E5-5741-9C16-1EA9255C50B1}" type="slidenum">
              <a:rPr lang="en-US"/>
              <a:pPr/>
              <a:t>5</a:t>
            </a:fld>
            <a:endParaRPr lang="en-US"/>
          </a:p>
        </p:txBody>
      </p:sp>
      <p:sp>
        <p:nvSpPr>
          <p:cNvPr id="25603" name="Rectangle 2"/>
          <p:cNvSpPr>
            <a:spLocks noGrp="1" noRot="1" noChangeAspect="1" noChangeArrowheads="1" noTextEdit="1"/>
          </p:cNvSpPr>
          <p:nvPr>
            <p:ph type="sldImg"/>
          </p:nvPr>
        </p:nvSpPr>
        <p:spPr>
          <a:xfrm>
            <a:off x="1258888" y="720725"/>
            <a:ext cx="4797425" cy="3598863"/>
          </a:xfrm>
          <a:ln/>
        </p:spPr>
      </p:sp>
      <p:sp>
        <p:nvSpPr>
          <p:cNvPr id="25604" name="Rectangle 3"/>
          <p:cNvSpPr>
            <a:spLocks noGrp="1" noChangeArrowheads="1"/>
          </p:cNvSpPr>
          <p:nvPr>
            <p:ph type="body" idx="1"/>
          </p:nvPr>
        </p:nvSpPr>
        <p:spPr>
          <a:xfrm>
            <a:off x="976313" y="4559300"/>
            <a:ext cx="5362575" cy="4321175"/>
          </a:xfrm>
          <a:noFill/>
          <a:ln/>
        </p:spPr>
        <p:txBody>
          <a:bodyPr lIns="95524" tIns="47761" rIns="95524" bIns="47761"/>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3"/>
          <p:cNvSpPr>
            <a:spLocks noGrp="1" noChangeArrowheads="1"/>
          </p:cNvSpPr>
          <p:nvPr>
            <p:ph type="sldNum" sz="quarter" idx="5"/>
          </p:nvPr>
        </p:nvSpPr>
        <p:spPr>
          <a:noFill/>
        </p:spPr>
        <p:txBody>
          <a:bodyPr/>
          <a:lstStyle/>
          <a:p>
            <a:fld id="{80D6FC35-09DD-4646-AEE7-F88E0940C7CB}" type="slidenum">
              <a:rPr lang="en-US"/>
              <a:pPr/>
              <a:t>6</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r>
              <a:rPr lang="en-US"/>
              <a:t>Software engineering and SE management inherently cannot be treated as distinct concerns. Control requires understanding the technical issues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3"/>
          <p:cNvSpPr>
            <a:spLocks noGrp="1" noChangeArrowheads="1"/>
          </p:cNvSpPr>
          <p:nvPr>
            <p:ph type="sldNum" sz="quarter" idx="5"/>
          </p:nvPr>
        </p:nvSpPr>
        <p:spPr>
          <a:noFill/>
        </p:spPr>
        <p:txBody>
          <a:bodyPr/>
          <a:lstStyle/>
          <a:p>
            <a:fld id="{CA93D28C-3906-F34A-8603-8049E375CCEA}" type="slidenum">
              <a:rPr lang="en-US"/>
              <a:pPr/>
              <a:t>7</a:t>
            </a:fld>
            <a:endParaRPr lang="en-US"/>
          </a:p>
        </p:txBody>
      </p:sp>
      <p:sp>
        <p:nvSpPr>
          <p:cNvPr id="29699" name="Rectangle 2"/>
          <p:cNvSpPr>
            <a:spLocks noGrp="1" noRot="1" noChangeAspect="1" noChangeArrowheads="1" noTextEdit="1"/>
          </p:cNvSpPr>
          <p:nvPr>
            <p:ph type="sldImg"/>
          </p:nvPr>
        </p:nvSpPr>
        <p:spPr>
          <a:xfrm>
            <a:off x="1258888" y="720725"/>
            <a:ext cx="4797425" cy="3598863"/>
          </a:xfrm>
          <a:ln/>
        </p:spPr>
      </p:sp>
      <p:sp>
        <p:nvSpPr>
          <p:cNvPr id="29700" name="Rectangle 3"/>
          <p:cNvSpPr>
            <a:spLocks noGrp="1" noChangeArrowheads="1"/>
          </p:cNvSpPr>
          <p:nvPr>
            <p:ph type="body" idx="1"/>
          </p:nvPr>
        </p:nvSpPr>
        <p:spPr>
          <a:xfrm>
            <a:off x="976313" y="4559300"/>
            <a:ext cx="5362575" cy="4321175"/>
          </a:xfrm>
          <a:noFill/>
          <a:ln/>
        </p:spPr>
        <p:txBody>
          <a:bodyPr lIns="95524" tIns="47761" rIns="95524" bIns="47761"/>
          <a:lstStyle/>
          <a:p>
            <a:r>
              <a:rPr lang="en-US"/>
              <a:t>Overall: What good is it? </a:t>
            </a:r>
          </a:p>
          <a:p>
            <a:r>
              <a:rPr lang="en-US"/>
              <a:t>Two learning objectives:</a:t>
            </a:r>
          </a:p>
          <a:p>
            <a:r>
              <a:rPr lang="en-US"/>
              <a:t>1) Give knowledge you can apply at work.</a:t>
            </a:r>
          </a:p>
          <a:p>
            <a:r>
              <a:rPr lang="en-US"/>
              <a:t>2) Provide a broad base of understanding for long term career growth.</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3"/>
          <p:cNvSpPr>
            <a:spLocks noGrp="1" noChangeArrowheads="1"/>
          </p:cNvSpPr>
          <p:nvPr>
            <p:ph type="sldNum" sz="quarter" idx="5"/>
          </p:nvPr>
        </p:nvSpPr>
        <p:spPr>
          <a:noFill/>
        </p:spPr>
        <p:txBody>
          <a:bodyPr/>
          <a:lstStyle/>
          <a:p>
            <a:fld id="{9D88FEDC-FA23-A744-95D9-F9C98FBAEBBA}" type="slidenum">
              <a:rPr lang="en-US"/>
              <a:pPr/>
              <a:t>8</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3"/>
          <p:cNvSpPr>
            <a:spLocks noGrp="1" noChangeArrowheads="1"/>
          </p:cNvSpPr>
          <p:nvPr>
            <p:ph type="sldNum" sz="quarter" idx="5"/>
          </p:nvPr>
        </p:nvSpPr>
        <p:spPr>
          <a:noFill/>
        </p:spPr>
        <p:txBody>
          <a:bodyPr/>
          <a:lstStyle/>
          <a:p>
            <a:fld id="{E21A95F8-ABEC-9A4D-B4F5-F67BB13CF457}" type="slidenum">
              <a:rPr lang="en-US"/>
              <a:pPr/>
              <a:t>9</a:t>
            </a:fld>
            <a:endParaRPr lang="en-US"/>
          </a:p>
        </p:txBody>
      </p:sp>
      <p:sp>
        <p:nvSpPr>
          <p:cNvPr id="33795" name="Rectangle 2"/>
          <p:cNvSpPr>
            <a:spLocks noGrp="1" noRot="1" noChangeAspect="1" noChangeArrowheads="1" noTextEdit="1"/>
          </p:cNvSpPr>
          <p:nvPr>
            <p:ph type="sldImg"/>
          </p:nvPr>
        </p:nvSpPr>
        <p:spPr>
          <a:xfrm>
            <a:off x="1258888" y="720725"/>
            <a:ext cx="4797425" cy="3598863"/>
          </a:xfrm>
          <a:ln/>
        </p:spPr>
      </p:sp>
      <p:sp>
        <p:nvSpPr>
          <p:cNvPr id="33796" name="Rectangle 3"/>
          <p:cNvSpPr>
            <a:spLocks noGrp="1" noChangeArrowheads="1"/>
          </p:cNvSpPr>
          <p:nvPr>
            <p:ph type="body" idx="1"/>
          </p:nvPr>
        </p:nvSpPr>
        <p:spPr>
          <a:xfrm>
            <a:off x="976313" y="4559300"/>
            <a:ext cx="5362575" cy="4321175"/>
          </a:xfrm>
          <a:noFill/>
          <a:ln/>
        </p:spPr>
        <p:txBody>
          <a:bodyPr lIns="95524" tIns="47761" rIns="95524" bIns="47761"/>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6413"/>
            <a:chOff x="0" y="0"/>
            <a:chExt cx="5760" cy="4319"/>
          </a:xfrm>
        </p:grpSpPr>
        <p:sp>
          <p:nvSpPr>
            <p:cNvPr id="5"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pPr>
                <a:defRPr/>
              </a:pPr>
              <a:endParaRPr lang="en-US"/>
            </a:p>
          </p:txBody>
        </p:sp>
        <p:sp>
          <p:nvSpPr>
            <p:cNvPr id="6"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defRPr/>
              </a:pPr>
              <a:endParaRPr lang="en-US"/>
            </a:p>
          </p:txBody>
        </p:sp>
        <p:sp>
          <p:nvSpPr>
            <p:cNvPr id="7"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pPr>
                <a:defRPr/>
              </a:pPr>
              <a:endParaRPr lang="en-US"/>
            </a:p>
          </p:txBody>
        </p:sp>
        <p:sp>
          <p:nvSpPr>
            <p:cNvPr id="8" name="Freeform 6"/>
            <p:cNvSpPr>
              <a:spLocks/>
            </p:cNvSpPr>
            <p:nvPr/>
          </p:nvSpPr>
          <p:spPr bwMode="hidden">
            <a:xfrm>
              <a:off x="4038" y="3577"/>
              <a:ext cx="1720" cy="65"/>
            </a:xfrm>
            <a:custGeom>
              <a:avLst/>
              <a:gdLst/>
              <a:ahLst/>
              <a:cxnLst>
                <a:cxn ang="0">
                  <a:pos x="1722" y="66"/>
                </a:cxn>
                <a:cxn ang="0">
                  <a:pos x="1722" y="60"/>
                </a:cxn>
                <a:cxn ang="0">
                  <a:pos x="0" y="0"/>
                </a:cxn>
                <a:cxn ang="0">
                  <a:pos x="0" y="48"/>
                </a:cxn>
                <a:cxn ang="0">
                  <a:pos x="1722" y="66"/>
                </a:cxn>
                <a:cxn ang="0">
                  <a:pos x="1722" y="66"/>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w="9525">
              <a:noFill/>
              <a:round/>
              <a:headEnd/>
              <a:tailEnd/>
            </a:ln>
          </p:spPr>
          <p:txBody>
            <a:bodyPr/>
            <a:lstStyle/>
            <a:p>
              <a:pPr>
                <a:defRPr/>
              </a:pPr>
              <a:endParaRPr lang="en-US"/>
            </a:p>
          </p:txBody>
        </p:sp>
        <p:sp>
          <p:nvSpPr>
            <p:cNvPr id="9"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pPr>
                <a:defRPr/>
              </a:pPr>
              <a:endParaRPr lang="en-US"/>
            </a:p>
          </p:txBody>
        </p:sp>
        <p:sp>
          <p:nvSpPr>
            <p:cNvPr id="10" name="Freeform 8"/>
            <p:cNvSpPr>
              <a:spLocks/>
            </p:cNvSpPr>
            <p:nvPr/>
          </p:nvSpPr>
          <p:spPr bwMode="hidden">
            <a:xfrm>
              <a:off x="4784" y="3702"/>
              <a:ext cx="974" cy="101"/>
            </a:xfrm>
            <a:custGeom>
              <a:avLst/>
              <a:gdLst/>
              <a:ahLst/>
              <a:cxnLst>
                <a:cxn ang="0">
                  <a:pos x="975" y="48"/>
                </a:cxn>
                <a:cxn ang="0">
                  <a:pos x="975" y="0"/>
                </a:cxn>
                <a:cxn ang="0">
                  <a:pos x="0" y="24"/>
                </a:cxn>
                <a:cxn ang="0">
                  <a:pos x="0" y="101"/>
                </a:cxn>
                <a:cxn ang="0">
                  <a:pos x="975" y="48"/>
                </a:cxn>
                <a:cxn ang="0">
                  <a:pos x="975" y="48"/>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w="9525">
              <a:noFill/>
              <a:round/>
              <a:headEnd/>
              <a:tailEnd/>
            </a:ln>
          </p:spPr>
          <p:txBody>
            <a:bodyPr/>
            <a:lstStyle/>
            <a:p>
              <a:pPr>
                <a:defRPr/>
              </a:pPr>
              <a:endParaRPr lang="en-US"/>
            </a:p>
          </p:txBody>
        </p:sp>
        <p:sp>
          <p:nvSpPr>
            <p:cNvPr id="11" name="Freeform 9"/>
            <p:cNvSpPr>
              <a:spLocks/>
            </p:cNvSpPr>
            <p:nvPr/>
          </p:nvSpPr>
          <p:spPr bwMode="hidden">
            <a:xfrm>
              <a:off x="3619" y="3815"/>
              <a:ext cx="2139" cy="198"/>
            </a:xfrm>
            <a:custGeom>
              <a:avLst/>
              <a:gdLst/>
              <a:ahLst/>
              <a:cxnLst>
                <a:cxn ang="0">
                  <a:pos x="2141" y="0"/>
                </a:cxn>
                <a:cxn ang="0">
                  <a:pos x="0" y="156"/>
                </a:cxn>
                <a:cxn ang="0">
                  <a:pos x="0" y="198"/>
                </a:cxn>
                <a:cxn ang="0">
                  <a:pos x="2141" y="0"/>
                </a:cxn>
                <a:cxn ang="0">
                  <a:pos x="2141" y="0"/>
                </a:cxn>
              </a:cxnLst>
              <a:rect l="0" t="0" r="r" b="b"/>
              <a:pathLst>
                <a:path w="2141" h="198">
                  <a:moveTo>
                    <a:pt x="2141" y="0"/>
                  </a:moveTo>
                  <a:lnTo>
                    <a:pt x="0" y="156"/>
                  </a:lnTo>
                  <a:lnTo>
                    <a:pt x="0" y="198"/>
                  </a:lnTo>
                  <a:lnTo>
                    <a:pt x="2141" y="0"/>
                  </a:lnTo>
                  <a:lnTo>
                    <a:pt x="2141" y="0"/>
                  </a:lnTo>
                  <a:close/>
                </a:path>
              </a:pathLst>
            </a:custGeom>
            <a:solidFill>
              <a:schemeClr val="bg1"/>
            </a:solidFill>
            <a:ln w="9525">
              <a:noFill/>
              <a:round/>
              <a:headEnd/>
              <a:tailEnd/>
            </a:ln>
          </p:spPr>
          <p:txBody>
            <a:bodyPr/>
            <a:lstStyle/>
            <a:p>
              <a:pPr>
                <a:defRPr/>
              </a:pPr>
              <a:endParaRPr lang="en-US"/>
            </a:p>
          </p:txBody>
        </p:sp>
        <p:sp>
          <p:nvSpPr>
            <p:cNvPr id="12"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defRPr/>
              </a:pPr>
              <a:endParaRPr lang="en-US"/>
            </a:p>
          </p:txBody>
        </p:sp>
        <p:sp>
          <p:nvSpPr>
            <p:cNvPr id="13" name="Freeform 11"/>
            <p:cNvSpPr>
              <a:spLocks/>
            </p:cNvSpPr>
            <p:nvPr/>
          </p:nvSpPr>
          <p:spPr bwMode="hidden">
            <a:xfrm>
              <a:off x="2097" y="4043"/>
              <a:ext cx="2514" cy="276"/>
            </a:xfrm>
            <a:custGeom>
              <a:avLst/>
              <a:gdLst/>
              <a:ahLst/>
              <a:cxnLst>
                <a:cxn ang="0">
                  <a:pos x="2182" y="276"/>
                </a:cxn>
                <a:cxn ang="0">
                  <a:pos x="2517" y="204"/>
                </a:cxn>
                <a:cxn ang="0">
                  <a:pos x="2260" y="0"/>
                </a:cxn>
                <a:cxn ang="0">
                  <a:pos x="0" y="276"/>
                </a:cxn>
                <a:cxn ang="0">
                  <a:pos x="2182" y="276"/>
                </a:cxn>
                <a:cxn ang="0">
                  <a:pos x="2182" y="276"/>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w="9525">
              <a:noFill/>
              <a:round/>
              <a:headEnd/>
              <a:tailEnd/>
            </a:ln>
          </p:spPr>
          <p:txBody>
            <a:bodyPr/>
            <a:lstStyle/>
            <a:p>
              <a:pPr>
                <a:defRPr/>
              </a:pPr>
              <a:endParaRPr lang="en-US"/>
            </a:p>
          </p:txBody>
        </p:sp>
        <p:sp>
          <p:nvSpPr>
            <p:cNvPr id="14"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pPr>
                <a:defRPr/>
              </a:pPr>
              <a:endParaRPr lang="en-US"/>
            </a:p>
          </p:txBody>
        </p:sp>
        <p:sp>
          <p:nvSpPr>
            <p:cNvPr id="15" name="Freeform 13"/>
            <p:cNvSpPr>
              <a:spLocks/>
            </p:cNvSpPr>
            <p:nvPr/>
          </p:nvSpPr>
          <p:spPr bwMode="hidden">
            <a:xfrm>
              <a:off x="5030" y="3151"/>
              <a:ext cx="728" cy="240"/>
            </a:xfrm>
            <a:custGeom>
              <a:avLst/>
              <a:gdLst/>
              <a:ahLst/>
              <a:cxnLst>
                <a:cxn ang="0">
                  <a:pos x="729" y="240"/>
                </a:cxn>
                <a:cxn ang="0">
                  <a:pos x="0" y="0"/>
                </a:cxn>
                <a:cxn ang="0">
                  <a:pos x="0" y="6"/>
                </a:cxn>
                <a:cxn ang="0">
                  <a:pos x="729" y="240"/>
                </a:cxn>
                <a:cxn ang="0">
                  <a:pos x="729" y="240"/>
                </a:cxn>
              </a:cxnLst>
              <a:rect l="0" t="0" r="r" b="b"/>
              <a:pathLst>
                <a:path w="729" h="240">
                  <a:moveTo>
                    <a:pt x="729" y="240"/>
                  </a:moveTo>
                  <a:lnTo>
                    <a:pt x="0" y="0"/>
                  </a:lnTo>
                  <a:lnTo>
                    <a:pt x="0" y="6"/>
                  </a:lnTo>
                  <a:lnTo>
                    <a:pt x="729" y="240"/>
                  </a:lnTo>
                  <a:lnTo>
                    <a:pt x="729" y="240"/>
                  </a:lnTo>
                  <a:close/>
                </a:path>
              </a:pathLst>
            </a:custGeom>
            <a:solidFill>
              <a:schemeClr val="bg1"/>
            </a:solidFill>
            <a:ln w="9525">
              <a:noFill/>
              <a:round/>
              <a:headEnd/>
              <a:tailEnd/>
            </a:ln>
          </p:spPr>
          <p:txBody>
            <a:bodyPr/>
            <a:lstStyle/>
            <a:p>
              <a:pPr>
                <a:defRPr/>
              </a:pPr>
              <a:endParaRPr lang="en-US"/>
            </a:p>
          </p:txBody>
        </p:sp>
        <p:sp>
          <p:nvSpPr>
            <p:cNvPr id="16"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pPr>
                <a:defRPr/>
              </a:pPr>
              <a:endParaRPr lang="en-US"/>
            </a:p>
          </p:txBody>
        </p:sp>
        <p:sp>
          <p:nvSpPr>
            <p:cNvPr id="17" name="Freeform 15"/>
            <p:cNvSpPr>
              <a:spLocks/>
            </p:cNvSpPr>
            <p:nvPr/>
          </p:nvSpPr>
          <p:spPr bwMode="hidden">
            <a:xfrm>
              <a:off x="5030" y="3049"/>
              <a:ext cx="728" cy="318"/>
            </a:xfrm>
            <a:custGeom>
              <a:avLst/>
              <a:gdLst/>
              <a:ahLst/>
              <a:cxnLst>
                <a:cxn ang="0">
                  <a:pos x="729" y="318"/>
                </a:cxn>
                <a:cxn ang="0">
                  <a:pos x="729" y="312"/>
                </a:cxn>
                <a:cxn ang="0">
                  <a:pos x="0" y="0"/>
                </a:cxn>
                <a:cxn ang="0">
                  <a:pos x="0" y="54"/>
                </a:cxn>
                <a:cxn ang="0">
                  <a:pos x="729" y="318"/>
                </a:cxn>
                <a:cxn ang="0">
                  <a:pos x="729" y="318"/>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w="9525">
              <a:noFill/>
              <a:round/>
              <a:headEnd/>
              <a:tailEnd/>
            </a:ln>
          </p:spPr>
          <p:txBody>
            <a:bodyPr/>
            <a:lstStyle/>
            <a:p>
              <a:pPr>
                <a:defRPr/>
              </a:pPr>
              <a:endParaRPr lang="en-US"/>
            </a:p>
          </p:txBody>
        </p:sp>
        <p:sp>
          <p:nvSpPr>
            <p:cNvPr id="18"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pPr>
                <a:defRPr/>
              </a:pPr>
              <a:endParaRPr lang="en-US"/>
            </a:p>
          </p:txBody>
        </p:sp>
        <p:sp>
          <p:nvSpPr>
            <p:cNvPr id="19"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pPr>
                <a:defRPr/>
              </a:pPr>
              <a:endParaRPr lang="en-US"/>
            </a:p>
          </p:txBody>
        </p:sp>
        <p:sp>
          <p:nvSpPr>
            <p:cNvPr id="20"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pPr>
                <a:defRPr/>
              </a:pPr>
              <a:endParaRPr lang="en-US"/>
            </a:p>
          </p:txBody>
        </p:sp>
        <p:sp>
          <p:nvSpPr>
            <p:cNvPr id="21" name="Freeform 19"/>
            <p:cNvSpPr>
              <a:spLocks/>
            </p:cNvSpPr>
            <p:nvPr/>
          </p:nvSpPr>
          <p:spPr bwMode="hidden">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w="9525">
              <a:noFill/>
              <a:round/>
              <a:headEnd/>
              <a:tailEnd/>
            </a:ln>
          </p:spPr>
          <p:txBody>
            <a:bodyPr/>
            <a:lstStyle/>
            <a:p>
              <a:pPr>
                <a:defRPr/>
              </a:pPr>
              <a:endParaRPr lang="en-US"/>
            </a:p>
          </p:txBody>
        </p:sp>
        <p:sp>
          <p:nvSpPr>
            <p:cNvPr id="22"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pPr>
                <a:defRPr/>
              </a:pPr>
              <a:endParaRPr lang="en-US"/>
            </a:p>
          </p:txBody>
        </p:sp>
        <p:sp>
          <p:nvSpPr>
            <p:cNvPr id="23" name="Freeform 21"/>
            <p:cNvSpPr>
              <a:spLocks/>
            </p:cNvSpPr>
            <p:nvPr/>
          </p:nvSpPr>
          <p:spPr bwMode="hidden">
            <a:xfrm>
              <a:off x="5626" y="2534"/>
              <a:ext cx="132" cy="132"/>
            </a:xfrm>
            <a:custGeom>
              <a:avLst/>
              <a:gdLst/>
              <a:ahLst/>
              <a:cxnLst>
                <a:cxn ang="0">
                  <a:pos x="132" y="132"/>
                </a:cxn>
                <a:cxn ang="0">
                  <a:pos x="0" y="0"/>
                </a:cxn>
                <a:cxn ang="0">
                  <a:pos x="0" y="0"/>
                </a:cxn>
                <a:cxn ang="0">
                  <a:pos x="132" y="132"/>
                </a:cxn>
                <a:cxn ang="0">
                  <a:pos x="132" y="132"/>
                </a:cxn>
              </a:cxnLst>
              <a:rect l="0" t="0" r="r" b="b"/>
              <a:pathLst>
                <a:path w="132" h="132">
                  <a:moveTo>
                    <a:pt x="132" y="132"/>
                  </a:moveTo>
                  <a:lnTo>
                    <a:pt x="0" y="0"/>
                  </a:lnTo>
                  <a:lnTo>
                    <a:pt x="0" y="0"/>
                  </a:lnTo>
                  <a:lnTo>
                    <a:pt x="132" y="132"/>
                  </a:lnTo>
                  <a:lnTo>
                    <a:pt x="132" y="132"/>
                  </a:lnTo>
                  <a:close/>
                </a:path>
              </a:pathLst>
            </a:custGeom>
            <a:solidFill>
              <a:srgbClr val="FF9999"/>
            </a:solidFill>
            <a:ln w="9525">
              <a:noFill/>
              <a:round/>
              <a:headEnd/>
              <a:tailEnd/>
            </a:ln>
          </p:spPr>
          <p:txBody>
            <a:bodyPr/>
            <a:lstStyle/>
            <a:p>
              <a:pPr>
                <a:defRPr/>
              </a:pPr>
              <a:endParaRPr lang="en-US"/>
            </a:p>
          </p:txBody>
        </p:sp>
        <p:sp>
          <p:nvSpPr>
            <p:cNvPr id="24"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pPr>
                <a:defRPr/>
              </a:pPr>
              <a:endParaRPr lang="en-US"/>
            </a:p>
          </p:txBody>
        </p:sp>
        <p:sp>
          <p:nvSpPr>
            <p:cNvPr id="25"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pPr>
                <a:defRPr/>
              </a:pPr>
              <a:endParaRPr lang="en-US"/>
            </a:p>
          </p:txBody>
        </p:sp>
        <p:sp>
          <p:nvSpPr>
            <p:cNvPr id="26"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pPr>
                <a:defRPr/>
              </a:pPr>
              <a:endParaRPr lang="en-US"/>
            </a:p>
          </p:txBody>
        </p:sp>
        <p:sp>
          <p:nvSpPr>
            <p:cNvPr id="27" name="Freeform 25"/>
            <p:cNvSpPr>
              <a:spLocks/>
            </p:cNvSpPr>
            <p:nvPr/>
          </p:nvSpPr>
          <p:spPr bwMode="hidden">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w="9525">
              <a:noFill/>
              <a:round/>
              <a:headEnd/>
              <a:tailEnd/>
            </a:ln>
          </p:spPr>
          <p:txBody>
            <a:bodyPr/>
            <a:lstStyle/>
            <a:p>
              <a:pPr>
                <a:defRPr/>
              </a:pPr>
              <a:endParaRPr lang="en-US"/>
            </a:p>
          </p:txBody>
        </p:sp>
        <p:sp>
          <p:nvSpPr>
            <p:cNvPr id="28"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pPr>
                <a:defRPr/>
              </a:pPr>
              <a:endParaRPr lang="en-US"/>
            </a:p>
          </p:txBody>
        </p:sp>
        <p:sp>
          <p:nvSpPr>
            <p:cNvPr id="29"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defRPr/>
              </a:pPr>
              <a:endParaRPr lang="en-US"/>
            </a:p>
          </p:txBody>
        </p:sp>
        <p:sp>
          <p:nvSpPr>
            <p:cNvPr id="30" name="Freeform 28"/>
            <p:cNvSpPr>
              <a:spLocks/>
            </p:cNvSpPr>
            <p:nvPr/>
          </p:nvSpPr>
          <p:spPr bwMode="hidden">
            <a:xfrm>
              <a:off x="5698" y="653"/>
              <a:ext cx="60" cy="311"/>
            </a:xfrm>
            <a:custGeom>
              <a:avLst/>
              <a:gdLst/>
              <a:ahLst/>
              <a:cxnLst>
                <a:cxn ang="0">
                  <a:pos x="0" y="144"/>
                </a:cxn>
                <a:cxn ang="0">
                  <a:pos x="60" y="312"/>
                </a:cxn>
                <a:cxn ang="0">
                  <a:pos x="60" y="6"/>
                </a:cxn>
                <a:cxn ang="0">
                  <a:pos x="54" y="0"/>
                </a:cxn>
                <a:cxn ang="0">
                  <a:pos x="0" y="144"/>
                </a:cxn>
                <a:cxn ang="0">
                  <a:pos x="0" y="144"/>
                </a:cxn>
              </a:cxnLst>
              <a:rect l="0" t="0" r="r" b="b"/>
              <a:pathLst>
                <a:path w="60" h="312">
                  <a:moveTo>
                    <a:pt x="0" y="144"/>
                  </a:moveTo>
                  <a:lnTo>
                    <a:pt x="60" y="312"/>
                  </a:lnTo>
                  <a:lnTo>
                    <a:pt x="60" y="6"/>
                  </a:lnTo>
                  <a:lnTo>
                    <a:pt x="54" y="0"/>
                  </a:lnTo>
                  <a:lnTo>
                    <a:pt x="0" y="144"/>
                  </a:lnTo>
                  <a:lnTo>
                    <a:pt x="0" y="144"/>
                  </a:lnTo>
                  <a:close/>
                </a:path>
              </a:pathLst>
            </a:custGeom>
            <a:solidFill>
              <a:schemeClr val="bg2"/>
            </a:solidFill>
            <a:ln w="9525">
              <a:noFill/>
              <a:round/>
              <a:headEnd/>
              <a:tailEnd/>
            </a:ln>
          </p:spPr>
          <p:txBody>
            <a:bodyPr/>
            <a:lstStyle/>
            <a:p>
              <a:pPr>
                <a:defRPr/>
              </a:pPr>
              <a:endParaRPr lang="en-US"/>
            </a:p>
          </p:txBody>
        </p:sp>
        <p:sp>
          <p:nvSpPr>
            <p:cNvPr id="31"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pPr>
                <a:defRPr/>
              </a:pPr>
              <a:endParaRPr lang="en-US"/>
            </a:p>
          </p:txBody>
        </p:sp>
        <p:sp>
          <p:nvSpPr>
            <p:cNvPr id="32" name="Freeform 30"/>
            <p:cNvSpPr>
              <a:spLocks/>
            </p:cNvSpPr>
            <p:nvPr/>
          </p:nvSpPr>
          <p:spPr bwMode="hidden">
            <a:xfrm>
              <a:off x="5754" y="3483"/>
              <a:ext cx="6" cy="6"/>
            </a:xfrm>
            <a:custGeom>
              <a:avLst/>
              <a:gdLst/>
              <a:ahLst/>
              <a:cxnLst>
                <a:cxn ang="0">
                  <a:pos x="6" y="6"/>
                </a:cxn>
                <a:cxn ang="0">
                  <a:pos x="0" y="0"/>
                </a:cxn>
                <a:cxn ang="0">
                  <a:pos x="0" y="6"/>
                </a:cxn>
                <a:cxn ang="0">
                  <a:pos x="6" y="6"/>
                </a:cxn>
                <a:cxn ang="0">
                  <a:pos x="6" y="6"/>
                </a:cxn>
              </a:cxnLst>
              <a:rect l="0" t="0" r="r" b="b"/>
              <a:pathLst>
                <a:path w="6" h="6">
                  <a:moveTo>
                    <a:pt x="6" y="6"/>
                  </a:moveTo>
                  <a:lnTo>
                    <a:pt x="0" y="0"/>
                  </a:lnTo>
                  <a:lnTo>
                    <a:pt x="0" y="6"/>
                  </a:lnTo>
                  <a:lnTo>
                    <a:pt x="6" y="6"/>
                  </a:lnTo>
                  <a:lnTo>
                    <a:pt x="6" y="6"/>
                  </a:lnTo>
                  <a:close/>
                </a:path>
              </a:pathLst>
            </a:custGeom>
            <a:solidFill>
              <a:srgbClr val="18FF00"/>
            </a:solidFill>
            <a:ln w="9525">
              <a:noFill/>
              <a:round/>
              <a:headEnd/>
              <a:tailEnd/>
            </a:ln>
          </p:spPr>
          <p:txBody>
            <a:bodyPr/>
            <a:lstStyle/>
            <a:p>
              <a:pPr>
                <a:defRPr/>
              </a:pPr>
              <a:endParaRPr lang="en-US"/>
            </a:p>
          </p:txBody>
        </p:sp>
        <p:sp>
          <p:nvSpPr>
            <p:cNvPr id="33"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defRPr/>
              </a:pPr>
              <a:endParaRPr lang="en-US"/>
            </a:p>
          </p:txBody>
        </p:sp>
        <p:sp>
          <p:nvSpPr>
            <p:cNvPr id="34"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pPr>
                <a:defRPr/>
              </a:pPr>
              <a:endParaRPr lang="en-US"/>
            </a:p>
          </p:txBody>
        </p:sp>
        <p:sp>
          <p:nvSpPr>
            <p:cNvPr id="35"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pPr>
                <a:defRPr/>
              </a:pPr>
              <a:endParaRPr lang="en-US"/>
            </a:p>
          </p:txBody>
        </p:sp>
        <p:sp>
          <p:nvSpPr>
            <p:cNvPr id="36"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en-US"/>
            </a:p>
          </p:txBody>
        </p:sp>
        <p:sp>
          <p:nvSpPr>
            <p:cNvPr id="37"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defRPr/>
              </a:pPr>
              <a:endParaRPr lang="en-US"/>
            </a:p>
          </p:txBody>
        </p:sp>
        <p:sp>
          <p:nvSpPr>
            <p:cNvPr id="38"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pPr>
                <a:defRPr/>
              </a:pPr>
              <a:endParaRPr lang="en-US"/>
            </a:p>
          </p:txBody>
        </p:sp>
        <p:sp>
          <p:nvSpPr>
            <p:cNvPr id="39"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pPr>
                <a:defRPr/>
              </a:pPr>
              <a:endParaRPr lang="en-US"/>
            </a:p>
          </p:txBody>
        </p:sp>
        <p:sp>
          <p:nvSpPr>
            <p:cNvPr id="40"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pPr>
                <a:defRPr/>
              </a:pPr>
              <a:endParaRPr lang="en-US"/>
            </a:p>
          </p:txBody>
        </p:sp>
        <p:grpSp>
          <p:nvGrpSpPr>
            <p:cNvPr id="41" name="Group 39"/>
            <p:cNvGrpSpPr>
              <a:grpSpLocks/>
            </p:cNvGrpSpPr>
            <p:nvPr userDrawn="1"/>
          </p:nvGrpSpPr>
          <p:grpSpPr bwMode="auto">
            <a:xfrm>
              <a:off x="0" y="1632"/>
              <a:ext cx="5758" cy="1858"/>
              <a:chOff x="0" y="1632"/>
              <a:chExt cx="5758" cy="1858"/>
            </a:xfrm>
          </p:grpSpPr>
          <p:sp>
            <p:nvSpPr>
              <p:cNvPr id="42"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defRPr/>
                </a:pPr>
                <a:endParaRPr lang="en-US"/>
              </a:p>
            </p:txBody>
          </p:sp>
          <p:sp>
            <p:nvSpPr>
              <p:cNvPr id="43"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pPr>
                  <a:defRPr/>
                </a:pPr>
                <a:endParaRPr lang="en-US"/>
              </a:p>
            </p:txBody>
          </p:sp>
        </p:grpSp>
      </p:grpSp>
      <p:sp>
        <p:nvSpPr>
          <p:cNvPr id="645162" name="Rectangle 42"/>
          <p:cNvSpPr>
            <a:spLocks noGrp="1" noChangeArrowheads="1"/>
          </p:cNvSpPr>
          <p:nvPr>
            <p:ph type="ctrTitle" sz="quarter"/>
          </p:nvPr>
        </p:nvSpPr>
        <p:spPr>
          <a:xfrm>
            <a:off x="457200" y="1600200"/>
            <a:ext cx="8229600" cy="1828800"/>
          </a:xfrm>
        </p:spPr>
        <p:txBody>
          <a:bodyPr/>
          <a:lstStyle>
            <a:lvl1pPr>
              <a:defRPr sz="4800"/>
            </a:lvl1pPr>
          </a:lstStyle>
          <a:p>
            <a:r>
              <a:rPr lang="en-US"/>
              <a:t>Click to edit Master title style</a:t>
            </a:r>
          </a:p>
        </p:txBody>
      </p:sp>
      <p:sp>
        <p:nvSpPr>
          <p:cNvPr id="645163" name="Rectangle 4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sz="3600"/>
            </a:lvl1pPr>
          </a:lstStyle>
          <a:p>
            <a:r>
              <a:rPr lang="en-US"/>
              <a:t>Click to edit Master subtitle style</a:t>
            </a:r>
          </a:p>
        </p:txBody>
      </p:sp>
      <p:sp>
        <p:nvSpPr>
          <p:cNvPr id="44" name="Rectangle 44"/>
          <p:cNvSpPr>
            <a:spLocks noGrp="1" noChangeArrowheads="1"/>
          </p:cNvSpPr>
          <p:nvPr>
            <p:ph type="dt" sz="quarter" idx="10"/>
          </p:nvPr>
        </p:nvSpPr>
        <p:spPr/>
        <p:txBody>
          <a:bodyPr/>
          <a:lstStyle>
            <a:lvl1pPr>
              <a:defRPr/>
            </a:lvl1pPr>
          </a:lstStyle>
          <a:p>
            <a:pPr>
              <a:defRPr/>
            </a:pPr>
            <a:endParaRPr lang="en-US"/>
          </a:p>
        </p:txBody>
      </p:sp>
      <p:sp>
        <p:nvSpPr>
          <p:cNvPr id="45" name="Rectangle 45"/>
          <p:cNvSpPr>
            <a:spLocks noGrp="1" noChangeArrowheads="1"/>
          </p:cNvSpPr>
          <p:nvPr>
            <p:ph type="ftr" sz="quarter" idx="11"/>
          </p:nvPr>
        </p:nvSpPr>
        <p:spPr/>
        <p:txBody>
          <a:bodyPr/>
          <a:lstStyle>
            <a:lvl1pPr>
              <a:defRPr/>
            </a:lvl1pPr>
          </a:lstStyle>
          <a:p>
            <a:pPr>
              <a:defRPr/>
            </a:pPr>
            <a:endParaRPr lang="en-US"/>
          </a:p>
        </p:txBody>
      </p:sp>
      <p:sp>
        <p:nvSpPr>
          <p:cNvPr id="46" name="Rectangle 46"/>
          <p:cNvSpPr>
            <a:spLocks noGrp="1" noChangeArrowheads="1"/>
          </p:cNvSpPr>
          <p:nvPr>
            <p:ph type="sldNum" sz="quarter" idx="12"/>
          </p:nvPr>
        </p:nvSpPr>
        <p:spPr/>
        <p:txBody>
          <a:bodyPr/>
          <a:lstStyle>
            <a:lvl1pPr>
              <a:defRPr/>
            </a:lvl1pPr>
          </a:lstStyle>
          <a:p>
            <a:pPr>
              <a:defRPr/>
            </a:pPr>
            <a:fld id="{7EA6E83A-E030-664D-BD38-55F773CD685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dt" sz="half" idx="10"/>
          </p:nvPr>
        </p:nvSpPr>
        <p:spPr>
          <a:ln/>
        </p:spPr>
        <p:txBody>
          <a:bodyPr/>
          <a:lstStyle>
            <a:lvl1pPr>
              <a:defRPr/>
            </a:lvl1pPr>
          </a:lstStyle>
          <a:p>
            <a:pPr>
              <a:defRPr/>
            </a:pPr>
            <a:endParaRPr lang="en-US"/>
          </a:p>
        </p:txBody>
      </p:sp>
      <p:sp>
        <p:nvSpPr>
          <p:cNvPr id="5" name="Rectangle 45"/>
          <p:cNvSpPr>
            <a:spLocks noGrp="1" noChangeArrowheads="1"/>
          </p:cNvSpPr>
          <p:nvPr>
            <p:ph type="ftr" sz="quarter" idx="11"/>
          </p:nvPr>
        </p:nvSpPr>
        <p:spPr>
          <a:ln/>
        </p:spPr>
        <p:txBody>
          <a:bodyPr/>
          <a:lstStyle>
            <a:lvl1pPr>
              <a:defRPr/>
            </a:lvl1pPr>
          </a:lstStyle>
          <a:p>
            <a:pPr>
              <a:defRPr/>
            </a:pPr>
            <a:endParaRPr lang="en-US"/>
          </a:p>
        </p:txBody>
      </p:sp>
      <p:sp>
        <p:nvSpPr>
          <p:cNvPr id="6" name="Rectangle 46"/>
          <p:cNvSpPr>
            <a:spLocks noGrp="1" noChangeArrowheads="1"/>
          </p:cNvSpPr>
          <p:nvPr>
            <p:ph type="sldNum" sz="quarter" idx="12"/>
          </p:nvPr>
        </p:nvSpPr>
        <p:spPr>
          <a:ln/>
        </p:spPr>
        <p:txBody>
          <a:bodyPr/>
          <a:lstStyle>
            <a:lvl1pPr>
              <a:defRPr/>
            </a:lvl1pPr>
          </a:lstStyle>
          <a:p>
            <a:pPr>
              <a:defRPr/>
            </a:pPr>
            <a:fld id="{A1C03C41-0B6A-A145-B3D6-E9DDB1E7027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dt" sz="half" idx="10"/>
          </p:nvPr>
        </p:nvSpPr>
        <p:spPr>
          <a:ln/>
        </p:spPr>
        <p:txBody>
          <a:bodyPr/>
          <a:lstStyle>
            <a:lvl1pPr>
              <a:defRPr/>
            </a:lvl1pPr>
          </a:lstStyle>
          <a:p>
            <a:pPr>
              <a:defRPr/>
            </a:pPr>
            <a:endParaRPr lang="en-US"/>
          </a:p>
        </p:txBody>
      </p:sp>
      <p:sp>
        <p:nvSpPr>
          <p:cNvPr id="5" name="Rectangle 45"/>
          <p:cNvSpPr>
            <a:spLocks noGrp="1" noChangeArrowheads="1"/>
          </p:cNvSpPr>
          <p:nvPr>
            <p:ph type="ftr" sz="quarter" idx="11"/>
          </p:nvPr>
        </p:nvSpPr>
        <p:spPr>
          <a:ln/>
        </p:spPr>
        <p:txBody>
          <a:bodyPr/>
          <a:lstStyle>
            <a:lvl1pPr>
              <a:defRPr/>
            </a:lvl1pPr>
          </a:lstStyle>
          <a:p>
            <a:pPr>
              <a:defRPr/>
            </a:pPr>
            <a:endParaRPr lang="en-US"/>
          </a:p>
        </p:txBody>
      </p:sp>
      <p:sp>
        <p:nvSpPr>
          <p:cNvPr id="6" name="Rectangle 46"/>
          <p:cNvSpPr>
            <a:spLocks noGrp="1" noChangeArrowheads="1"/>
          </p:cNvSpPr>
          <p:nvPr>
            <p:ph type="sldNum" sz="quarter" idx="12"/>
          </p:nvPr>
        </p:nvSpPr>
        <p:spPr>
          <a:ln/>
        </p:spPr>
        <p:txBody>
          <a:bodyPr/>
          <a:lstStyle>
            <a:lvl1pPr>
              <a:defRPr/>
            </a:lvl1pPr>
          </a:lstStyle>
          <a:p>
            <a:pPr>
              <a:defRPr/>
            </a:pPr>
            <a:fld id="{5CA2AD58-A5FE-E64D-A6B9-3A323C941A98}"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530725"/>
          </a:xfrm>
        </p:spPr>
        <p:txBody>
          <a:bodyPr/>
          <a:lstStyle/>
          <a:p>
            <a:pPr lvl="0"/>
            <a:endParaRPr lang="en-US" noProof="0" smtClean="0"/>
          </a:p>
        </p:txBody>
      </p:sp>
      <p:sp>
        <p:nvSpPr>
          <p:cNvPr id="4" name="Rectangle 44"/>
          <p:cNvSpPr>
            <a:spLocks noGrp="1" noChangeArrowheads="1"/>
          </p:cNvSpPr>
          <p:nvPr>
            <p:ph type="dt" sz="half" idx="10"/>
          </p:nvPr>
        </p:nvSpPr>
        <p:spPr>
          <a:ln/>
        </p:spPr>
        <p:txBody>
          <a:bodyPr/>
          <a:lstStyle>
            <a:lvl1pPr>
              <a:defRPr/>
            </a:lvl1pPr>
          </a:lstStyle>
          <a:p>
            <a:pPr>
              <a:defRPr/>
            </a:pPr>
            <a:endParaRPr lang="en-US"/>
          </a:p>
        </p:txBody>
      </p:sp>
      <p:sp>
        <p:nvSpPr>
          <p:cNvPr id="5" name="Rectangle 45"/>
          <p:cNvSpPr>
            <a:spLocks noGrp="1" noChangeArrowheads="1"/>
          </p:cNvSpPr>
          <p:nvPr>
            <p:ph type="ftr" sz="quarter" idx="11"/>
          </p:nvPr>
        </p:nvSpPr>
        <p:spPr>
          <a:ln/>
        </p:spPr>
        <p:txBody>
          <a:bodyPr/>
          <a:lstStyle>
            <a:lvl1pPr>
              <a:defRPr/>
            </a:lvl1pPr>
          </a:lstStyle>
          <a:p>
            <a:pPr>
              <a:defRPr/>
            </a:pPr>
            <a:endParaRPr lang="en-US"/>
          </a:p>
        </p:txBody>
      </p:sp>
      <p:sp>
        <p:nvSpPr>
          <p:cNvPr id="6" name="Rectangle 46"/>
          <p:cNvSpPr>
            <a:spLocks noGrp="1" noChangeArrowheads="1"/>
          </p:cNvSpPr>
          <p:nvPr>
            <p:ph type="sldNum" sz="quarter" idx="12"/>
          </p:nvPr>
        </p:nvSpPr>
        <p:spPr>
          <a:ln/>
        </p:spPr>
        <p:txBody>
          <a:bodyPr/>
          <a:lstStyle>
            <a:lvl1pPr>
              <a:defRPr/>
            </a:lvl1pPr>
          </a:lstStyle>
          <a:p>
            <a:pPr>
              <a:defRPr/>
            </a:pPr>
            <a:fld id="{21548FF1-4D4A-D745-858A-AF0C04E8B95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dt" sz="half" idx="10"/>
          </p:nvPr>
        </p:nvSpPr>
        <p:spPr>
          <a:ln/>
        </p:spPr>
        <p:txBody>
          <a:bodyPr/>
          <a:lstStyle>
            <a:lvl1pPr>
              <a:defRPr/>
            </a:lvl1pPr>
          </a:lstStyle>
          <a:p>
            <a:pPr>
              <a:defRPr/>
            </a:pPr>
            <a:endParaRPr lang="en-US"/>
          </a:p>
        </p:txBody>
      </p:sp>
      <p:sp>
        <p:nvSpPr>
          <p:cNvPr id="5" name="Rectangle 45"/>
          <p:cNvSpPr>
            <a:spLocks noGrp="1" noChangeArrowheads="1"/>
          </p:cNvSpPr>
          <p:nvPr>
            <p:ph type="ftr" sz="quarter" idx="11"/>
          </p:nvPr>
        </p:nvSpPr>
        <p:spPr>
          <a:ln/>
        </p:spPr>
        <p:txBody>
          <a:bodyPr/>
          <a:lstStyle>
            <a:lvl1pPr>
              <a:defRPr/>
            </a:lvl1pPr>
          </a:lstStyle>
          <a:p>
            <a:pPr>
              <a:defRPr/>
            </a:pPr>
            <a:endParaRPr lang="en-US"/>
          </a:p>
        </p:txBody>
      </p:sp>
      <p:sp>
        <p:nvSpPr>
          <p:cNvPr id="6" name="Rectangle 46"/>
          <p:cNvSpPr>
            <a:spLocks noGrp="1" noChangeArrowheads="1"/>
          </p:cNvSpPr>
          <p:nvPr>
            <p:ph type="sldNum" sz="quarter" idx="12"/>
          </p:nvPr>
        </p:nvSpPr>
        <p:spPr>
          <a:ln/>
        </p:spPr>
        <p:txBody>
          <a:bodyPr/>
          <a:lstStyle>
            <a:lvl1pPr>
              <a:defRPr/>
            </a:lvl1pPr>
          </a:lstStyle>
          <a:p>
            <a:pPr>
              <a:defRPr/>
            </a:pPr>
            <a:fld id="{AB3643DC-E000-9147-AD52-D37AE67F484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4"/>
          <p:cNvSpPr>
            <a:spLocks noGrp="1" noChangeArrowheads="1"/>
          </p:cNvSpPr>
          <p:nvPr>
            <p:ph type="dt" sz="half" idx="10"/>
          </p:nvPr>
        </p:nvSpPr>
        <p:spPr>
          <a:ln/>
        </p:spPr>
        <p:txBody>
          <a:bodyPr/>
          <a:lstStyle>
            <a:lvl1pPr>
              <a:defRPr/>
            </a:lvl1pPr>
          </a:lstStyle>
          <a:p>
            <a:pPr>
              <a:defRPr/>
            </a:pPr>
            <a:endParaRPr lang="en-US"/>
          </a:p>
        </p:txBody>
      </p:sp>
      <p:sp>
        <p:nvSpPr>
          <p:cNvPr id="5" name="Rectangle 45"/>
          <p:cNvSpPr>
            <a:spLocks noGrp="1" noChangeArrowheads="1"/>
          </p:cNvSpPr>
          <p:nvPr>
            <p:ph type="ftr" sz="quarter" idx="11"/>
          </p:nvPr>
        </p:nvSpPr>
        <p:spPr>
          <a:ln/>
        </p:spPr>
        <p:txBody>
          <a:bodyPr/>
          <a:lstStyle>
            <a:lvl1pPr>
              <a:defRPr/>
            </a:lvl1pPr>
          </a:lstStyle>
          <a:p>
            <a:pPr>
              <a:defRPr/>
            </a:pPr>
            <a:endParaRPr lang="en-US"/>
          </a:p>
        </p:txBody>
      </p:sp>
      <p:sp>
        <p:nvSpPr>
          <p:cNvPr id="6" name="Rectangle 46"/>
          <p:cNvSpPr>
            <a:spLocks noGrp="1" noChangeArrowheads="1"/>
          </p:cNvSpPr>
          <p:nvPr>
            <p:ph type="sldNum" sz="quarter" idx="12"/>
          </p:nvPr>
        </p:nvSpPr>
        <p:spPr>
          <a:ln/>
        </p:spPr>
        <p:txBody>
          <a:bodyPr/>
          <a:lstStyle>
            <a:lvl1pPr>
              <a:defRPr/>
            </a:lvl1pPr>
          </a:lstStyle>
          <a:p>
            <a:pPr>
              <a:defRPr/>
            </a:pPr>
            <a:fld id="{5E4FC744-1CD8-A642-A53B-822F5D695B7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4"/>
          <p:cNvSpPr>
            <a:spLocks noGrp="1" noChangeArrowheads="1"/>
          </p:cNvSpPr>
          <p:nvPr>
            <p:ph type="dt" sz="half" idx="10"/>
          </p:nvPr>
        </p:nvSpPr>
        <p:spPr>
          <a:ln/>
        </p:spPr>
        <p:txBody>
          <a:bodyPr/>
          <a:lstStyle>
            <a:lvl1pPr>
              <a:defRPr/>
            </a:lvl1pPr>
          </a:lstStyle>
          <a:p>
            <a:pPr>
              <a:defRPr/>
            </a:pPr>
            <a:endParaRPr lang="en-US"/>
          </a:p>
        </p:txBody>
      </p:sp>
      <p:sp>
        <p:nvSpPr>
          <p:cNvPr id="6" name="Rectangle 45"/>
          <p:cNvSpPr>
            <a:spLocks noGrp="1" noChangeArrowheads="1"/>
          </p:cNvSpPr>
          <p:nvPr>
            <p:ph type="ftr" sz="quarter" idx="11"/>
          </p:nvPr>
        </p:nvSpPr>
        <p:spPr>
          <a:ln/>
        </p:spPr>
        <p:txBody>
          <a:bodyPr/>
          <a:lstStyle>
            <a:lvl1pPr>
              <a:defRPr/>
            </a:lvl1pPr>
          </a:lstStyle>
          <a:p>
            <a:pPr>
              <a:defRPr/>
            </a:pPr>
            <a:endParaRPr lang="en-US"/>
          </a:p>
        </p:txBody>
      </p:sp>
      <p:sp>
        <p:nvSpPr>
          <p:cNvPr id="7" name="Rectangle 46"/>
          <p:cNvSpPr>
            <a:spLocks noGrp="1" noChangeArrowheads="1"/>
          </p:cNvSpPr>
          <p:nvPr>
            <p:ph type="sldNum" sz="quarter" idx="12"/>
          </p:nvPr>
        </p:nvSpPr>
        <p:spPr>
          <a:ln/>
        </p:spPr>
        <p:txBody>
          <a:bodyPr/>
          <a:lstStyle>
            <a:lvl1pPr>
              <a:defRPr/>
            </a:lvl1pPr>
          </a:lstStyle>
          <a:p>
            <a:pPr>
              <a:defRPr/>
            </a:pPr>
            <a:fld id="{D933E6DA-7D67-8747-A619-527A7A9383B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4"/>
          <p:cNvSpPr>
            <a:spLocks noGrp="1" noChangeArrowheads="1"/>
          </p:cNvSpPr>
          <p:nvPr>
            <p:ph type="dt" sz="half" idx="10"/>
          </p:nvPr>
        </p:nvSpPr>
        <p:spPr>
          <a:ln/>
        </p:spPr>
        <p:txBody>
          <a:bodyPr/>
          <a:lstStyle>
            <a:lvl1pPr>
              <a:defRPr/>
            </a:lvl1pPr>
          </a:lstStyle>
          <a:p>
            <a:pPr>
              <a:defRPr/>
            </a:pPr>
            <a:endParaRPr lang="en-US"/>
          </a:p>
        </p:txBody>
      </p:sp>
      <p:sp>
        <p:nvSpPr>
          <p:cNvPr id="8" name="Rectangle 45"/>
          <p:cNvSpPr>
            <a:spLocks noGrp="1" noChangeArrowheads="1"/>
          </p:cNvSpPr>
          <p:nvPr>
            <p:ph type="ftr" sz="quarter" idx="11"/>
          </p:nvPr>
        </p:nvSpPr>
        <p:spPr>
          <a:ln/>
        </p:spPr>
        <p:txBody>
          <a:bodyPr/>
          <a:lstStyle>
            <a:lvl1pPr>
              <a:defRPr/>
            </a:lvl1pPr>
          </a:lstStyle>
          <a:p>
            <a:pPr>
              <a:defRPr/>
            </a:pPr>
            <a:endParaRPr lang="en-US"/>
          </a:p>
        </p:txBody>
      </p:sp>
      <p:sp>
        <p:nvSpPr>
          <p:cNvPr id="9" name="Rectangle 46"/>
          <p:cNvSpPr>
            <a:spLocks noGrp="1" noChangeArrowheads="1"/>
          </p:cNvSpPr>
          <p:nvPr>
            <p:ph type="sldNum" sz="quarter" idx="12"/>
          </p:nvPr>
        </p:nvSpPr>
        <p:spPr>
          <a:ln/>
        </p:spPr>
        <p:txBody>
          <a:bodyPr/>
          <a:lstStyle>
            <a:lvl1pPr>
              <a:defRPr/>
            </a:lvl1pPr>
          </a:lstStyle>
          <a:p>
            <a:pPr>
              <a:defRPr/>
            </a:pPr>
            <a:fld id="{60CF3BFD-0B02-6047-9756-0FC6E277180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4"/>
          <p:cNvSpPr>
            <a:spLocks noGrp="1" noChangeArrowheads="1"/>
          </p:cNvSpPr>
          <p:nvPr>
            <p:ph type="dt" sz="half" idx="10"/>
          </p:nvPr>
        </p:nvSpPr>
        <p:spPr>
          <a:ln/>
        </p:spPr>
        <p:txBody>
          <a:bodyPr/>
          <a:lstStyle>
            <a:lvl1pPr>
              <a:defRPr/>
            </a:lvl1pPr>
          </a:lstStyle>
          <a:p>
            <a:pPr>
              <a:defRPr/>
            </a:pPr>
            <a:endParaRPr lang="en-US"/>
          </a:p>
        </p:txBody>
      </p:sp>
      <p:sp>
        <p:nvSpPr>
          <p:cNvPr id="4" name="Rectangle 45"/>
          <p:cNvSpPr>
            <a:spLocks noGrp="1" noChangeArrowheads="1"/>
          </p:cNvSpPr>
          <p:nvPr>
            <p:ph type="ftr" sz="quarter" idx="11"/>
          </p:nvPr>
        </p:nvSpPr>
        <p:spPr>
          <a:ln/>
        </p:spPr>
        <p:txBody>
          <a:bodyPr/>
          <a:lstStyle>
            <a:lvl1pPr>
              <a:defRPr/>
            </a:lvl1pPr>
          </a:lstStyle>
          <a:p>
            <a:pPr>
              <a:defRPr/>
            </a:pPr>
            <a:endParaRPr lang="en-US"/>
          </a:p>
        </p:txBody>
      </p:sp>
      <p:sp>
        <p:nvSpPr>
          <p:cNvPr id="5" name="Rectangle 46"/>
          <p:cNvSpPr>
            <a:spLocks noGrp="1" noChangeArrowheads="1"/>
          </p:cNvSpPr>
          <p:nvPr>
            <p:ph type="sldNum" sz="quarter" idx="12"/>
          </p:nvPr>
        </p:nvSpPr>
        <p:spPr>
          <a:ln/>
        </p:spPr>
        <p:txBody>
          <a:bodyPr/>
          <a:lstStyle>
            <a:lvl1pPr>
              <a:defRPr/>
            </a:lvl1pPr>
          </a:lstStyle>
          <a:p>
            <a:pPr>
              <a:defRPr/>
            </a:pPr>
            <a:fld id="{32CEC502-F1E3-AB4B-908F-311E5B511BB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4"/>
          <p:cNvSpPr>
            <a:spLocks noGrp="1" noChangeArrowheads="1"/>
          </p:cNvSpPr>
          <p:nvPr>
            <p:ph type="dt" sz="half" idx="10"/>
          </p:nvPr>
        </p:nvSpPr>
        <p:spPr>
          <a:ln/>
        </p:spPr>
        <p:txBody>
          <a:bodyPr/>
          <a:lstStyle>
            <a:lvl1pPr>
              <a:defRPr/>
            </a:lvl1pPr>
          </a:lstStyle>
          <a:p>
            <a:pPr>
              <a:defRPr/>
            </a:pPr>
            <a:endParaRPr lang="en-US"/>
          </a:p>
        </p:txBody>
      </p:sp>
      <p:sp>
        <p:nvSpPr>
          <p:cNvPr id="3" name="Rectangle 45"/>
          <p:cNvSpPr>
            <a:spLocks noGrp="1" noChangeArrowheads="1"/>
          </p:cNvSpPr>
          <p:nvPr>
            <p:ph type="ftr" sz="quarter" idx="11"/>
          </p:nvPr>
        </p:nvSpPr>
        <p:spPr>
          <a:ln/>
        </p:spPr>
        <p:txBody>
          <a:bodyPr/>
          <a:lstStyle>
            <a:lvl1pPr>
              <a:defRPr/>
            </a:lvl1pPr>
          </a:lstStyle>
          <a:p>
            <a:pPr>
              <a:defRPr/>
            </a:pPr>
            <a:endParaRPr lang="en-US"/>
          </a:p>
        </p:txBody>
      </p:sp>
      <p:sp>
        <p:nvSpPr>
          <p:cNvPr id="4" name="Rectangle 46"/>
          <p:cNvSpPr>
            <a:spLocks noGrp="1" noChangeArrowheads="1"/>
          </p:cNvSpPr>
          <p:nvPr>
            <p:ph type="sldNum" sz="quarter" idx="12"/>
          </p:nvPr>
        </p:nvSpPr>
        <p:spPr>
          <a:ln/>
        </p:spPr>
        <p:txBody>
          <a:bodyPr/>
          <a:lstStyle>
            <a:lvl1pPr>
              <a:defRPr/>
            </a:lvl1pPr>
          </a:lstStyle>
          <a:p>
            <a:pPr>
              <a:defRPr/>
            </a:pPr>
            <a:fld id="{6B0F8BB8-62A7-094F-8BD6-B7D08F577A2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4"/>
          <p:cNvSpPr>
            <a:spLocks noGrp="1" noChangeArrowheads="1"/>
          </p:cNvSpPr>
          <p:nvPr>
            <p:ph type="dt" sz="half" idx="10"/>
          </p:nvPr>
        </p:nvSpPr>
        <p:spPr>
          <a:ln/>
        </p:spPr>
        <p:txBody>
          <a:bodyPr/>
          <a:lstStyle>
            <a:lvl1pPr>
              <a:defRPr/>
            </a:lvl1pPr>
          </a:lstStyle>
          <a:p>
            <a:pPr>
              <a:defRPr/>
            </a:pPr>
            <a:endParaRPr lang="en-US"/>
          </a:p>
        </p:txBody>
      </p:sp>
      <p:sp>
        <p:nvSpPr>
          <p:cNvPr id="6" name="Rectangle 45"/>
          <p:cNvSpPr>
            <a:spLocks noGrp="1" noChangeArrowheads="1"/>
          </p:cNvSpPr>
          <p:nvPr>
            <p:ph type="ftr" sz="quarter" idx="11"/>
          </p:nvPr>
        </p:nvSpPr>
        <p:spPr>
          <a:ln/>
        </p:spPr>
        <p:txBody>
          <a:bodyPr/>
          <a:lstStyle>
            <a:lvl1pPr>
              <a:defRPr/>
            </a:lvl1pPr>
          </a:lstStyle>
          <a:p>
            <a:pPr>
              <a:defRPr/>
            </a:pPr>
            <a:endParaRPr lang="en-US"/>
          </a:p>
        </p:txBody>
      </p:sp>
      <p:sp>
        <p:nvSpPr>
          <p:cNvPr id="7" name="Rectangle 46"/>
          <p:cNvSpPr>
            <a:spLocks noGrp="1" noChangeArrowheads="1"/>
          </p:cNvSpPr>
          <p:nvPr>
            <p:ph type="sldNum" sz="quarter" idx="12"/>
          </p:nvPr>
        </p:nvSpPr>
        <p:spPr>
          <a:ln/>
        </p:spPr>
        <p:txBody>
          <a:bodyPr/>
          <a:lstStyle>
            <a:lvl1pPr>
              <a:defRPr/>
            </a:lvl1pPr>
          </a:lstStyle>
          <a:p>
            <a:pPr>
              <a:defRPr/>
            </a:pPr>
            <a:fld id="{297C8012-2390-2140-9C5A-E6C7F65A859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4"/>
          <p:cNvSpPr>
            <a:spLocks noGrp="1" noChangeArrowheads="1"/>
          </p:cNvSpPr>
          <p:nvPr>
            <p:ph type="dt" sz="half" idx="10"/>
          </p:nvPr>
        </p:nvSpPr>
        <p:spPr>
          <a:ln/>
        </p:spPr>
        <p:txBody>
          <a:bodyPr/>
          <a:lstStyle>
            <a:lvl1pPr>
              <a:defRPr/>
            </a:lvl1pPr>
          </a:lstStyle>
          <a:p>
            <a:pPr>
              <a:defRPr/>
            </a:pPr>
            <a:endParaRPr lang="en-US"/>
          </a:p>
        </p:txBody>
      </p:sp>
      <p:sp>
        <p:nvSpPr>
          <p:cNvPr id="6" name="Rectangle 45"/>
          <p:cNvSpPr>
            <a:spLocks noGrp="1" noChangeArrowheads="1"/>
          </p:cNvSpPr>
          <p:nvPr>
            <p:ph type="ftr" sz="quarter" idx="11"/>
          </p:nvPr>
        </p:nvSpPr>
        <p:spPr>
          <a:ln/>
        </p:spPr>
        <p:txBody>
          <a:bodyPr/>
          <a:lstStyle>
            <a:lvl1pPr>
              <a:defRPr/>
            </a:lvl1pPr>
          </a:lstStyle>
          <a:p>
            <a:pPr>
              <a:defRPr/>
            </a:pPr>
            <a:endParaRPr lang="en-US"/>
          </a:p>
        </p:txBody>
      </p:sp>
      <p:sp>
        <p:nvSpPr>
          <p:cNvPr id="7" name="Rectangle 46"/>
          <p:cNvSpPr>
            <a:spLocks noGrp="1" noChangeArrowheads="1"/>
          </p:cNvSpPr>
          <p:nvPr>
            <p:ph type="sldNum" sz="quarter" idx="12"/>
          </p:nvPr>
        </p:nvSpPr>
        <p:spPr>
          <a:ln/>
        </p:spPr>
        <p:txBody>
          <a:bodyPr/>
          <a:lstStyle>
            <a:lvl1pPr>
              <a:defRPr/>
            </a:lvl1pPr>
          </a:lstStyle>
          <a:p>
            <a:pPr>
              <a:defRPr/>
            </a:pPr>
            <a:fld id="{575ABDF3-5F70-EA41-8D90-DB5E2FE6785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5" Type="http://schemas.openxmlformats.org/officeDocument/2006/relationships/image" Target="../media/image2.png"/><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57647"/>
                <a:invGamma/>
              </a:schemeClr>
            </a:gs>
            <a:gs pos="100000">
              <a:schemeClr val="bg1"/>
            </a:gs>
          </a:gsLst>
          <a:lin ang="27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6413"/>
            <a:chOff x="0" y="0"/>
            <a:chExt cx="5760" cy="4319"/>
          </a:xfrm>
        </p:grpSpPr>
        <p:sp>
          <p:nvSpPr>
            <p:cNvPr id="644099"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pPr>
                <a:defRPr/>
              </a:pPr>
              <a:endParaRPr lang="en-US"/>
            </a:p>
          </p:txBody>
        </p:sp>
        <p:sp>
          <p:nvSpPr>
            <p:cNvPr id="644100"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defRPr/>
              </a:pPr>
              <a:endParaRPr lang="en-US"/>
            </a:p>
          </p:txBody>
        </p:sp>
        <p:sp>
          <p:nvSpPr>
            <p:cNvPr id="644101"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pPr>
                <a:defRPr/>
              </a:pPr>
              <a:endParaRPr lang="en-US"/>
            </a:p>
          </p:txBody>
        </p:sp>
        <p:sp>
          <p:nvSpPr>
            <p:cNvPr id="644102" name="Freeform 6"/>
            <p:cNvSpPr>
              <a:spLocks/>
            </p:cNvSpPr>
            <p:nvPr/>
          </p:nvSpPr>
          <p:spPr bwMode="hidden">
            <a:xfrm>
              <a:off x="4038" y="3577"/>
              <a:ext cx="1720" cy="65"/>
            </a:xfrm>
            <a:custGeom>
              <a:avLst/>
              <a:gdLst/>
              <a:ahLst/>
              <a:cxnLst>
                <a:cxn ang="0">
                  <a:pos x="1722" y="66"/>
                </a:cxn>
                <a:cxn ang="0">
                  <a:pos x="1722" y="60"/>
                </a:cxn>
                <a:cxn ang="0">
                  <a:pos x="0" y="0"/>
                </a:cxn>
                <a:cxn ang="0">
                  <a:pos x="0" y="48"/>
                </a:cxn>
                <a:cxn ang="0">
                  <a:pos x="1722" y="66"/>
                </a:cxn>
                <a:cxn ang="0">
                  <a:pos x="1722" y="66"/>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w="9525">
              <a:noFill/>
              <a:round/>
              <a:headEnd/>
              <a:tailEnd/>
            </a:ln>
          </p:spPr>
          <p:txBody>
            <a:bodyPr/>
            <a:lstStyle/>
            <a:p>
              <a:pPr>
                <a:defRPr/>
              </a:pPr>
              <a:endParaRPr lang="en-US"/>
            </a:p>
          </p:txBody>
        </p:sp>
        <p:sp>
          <p:nvSpPr>
            <p:cNvPr id="644103"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pPr>
                <a:defRPr/>
              </a:pPr>
              <a:endParaRPr lang="en-US"/>
            </a:p>
          </p:txBody>
        </p:sp>
        <p:sp>
          <p:nvSpPr>
            <p:cNvPr id="644104" name="Freeform 8"/>
            <p:cNvSpPr>
              <a:spLocks/>
            </p:cNvSpPr>
            <p:nvPr/>
          </p:nvSpPr>
          <p:spPr bwMode="hidden">
            <a:xfrm>
              <a:off x="4784" y="3702"/>
              <a:ext cx="974" cy="101"/>
            </a:xfrm>
            <a:custGeom>
              <a:avLst/>
              <a:gdLst/>
              <a:ahLst/>
              <a:cxnLst>
                <a:cxn ang="0">
                  <a:pos x="975" y="48"/>
                </a:cxn>
                <a:cxn ang="0">
                  <a:pos x="975" y="0"/>
                </a:cxn>
                <a:cxn ang="0">
                  <a:pos x="0" y="24"/>
                </a:cxn>
                <a:cxn ang="0">
                  <a:pos x="0" y="101"/>
                </a:cxn>
                <a:cxn ang="0">
                  <a:pos x="975" y="48"/>
                </a:cxn>
                <a:cxn ang="0">
                  <a:pos x="975" y="48"/>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w="9525">
              <a:noFill/>
              <a:round/>
              <a:headEnd/>
              <a:tailEnd/>
            </a:ln>
          </p:spPr>
          <p:txBody>
            <a:bodyPr/>
            <a:lstStyle/>
            <a:p>
              <a:pPr>
                <a:defRPr/>
              </a:pPr>
              <a:endParaRPr lang="en-US"/>
            </a:p>
          </p:txBody>
        </p:sp>
        <p:sp>
          <p:nvSpPr>
            <p:cNvPr id="644105" name="Freeform 9"/>
            <p:cNvSpPr>
              <a:spLocks/>
            </p:cNvSpPr>
            <p:nvPr/>
          </p:nvSpPr>
          <p:spPr bwMode="hidden">
            <a:xfrm>
              <a:off x="3619" y="3815"/>
              <a:ext cx="2139" cy="198"/>
            </a:xfrm>
            <a:custGeom>
              <a:avLst/>
              <a:gdLst/>
              <a:ahLst/>
              <a:cxnLst>
                <a:cxn ang="0">
                  <a:pos x="2141" y="0"/>
                </a:cxn>
                <a:cxn ang="0">
                  <a:pos x="0" y="156"/>
                </a:cxn>
                <a:cxn ang="0">
                  <a:pos x="0" y="198"/>
                </a:cxn>
                <a:cxn ang="0">
                  <a:pos x="2141" y="0"/>
                </a:cxn>
                <a:cxn ang="0">
                  <a:pos x="2141" y="0"/>
                </a:cxn>
              </a:cxnLst>
              <a:rect l="0" t="0" r="r" b="b"/>
              <a:pathLst>
                <a:path w="2141" h="198">
                  <a:moveTo>
                    <a:pt x="2141" y="0"/>
                  </a:moveTo>
                  <a:lnTo>
                    <a:pt x="0" y="156"/>
                  </a:lnTo>
                  <a:lnTo>
                    <a:pt x="0" y="198"/>
                  </a:lnTo>
                  <a:lnTo>
                    <a:pt x="2141" y="0"/>
                  </a:lnTo>
                  <a:lnTo>
                    <a:pt x="2141" y="0"/>
                  </a:lnTo>
                  <a:close/>
                </a:path>
              </a:pathLst>
            </a:custGeom>
            <a:solidFill>
              <a:schemeClr val="bg1"/>
            </a:solidFill>
            <a:ln w="9525">
              <a:noFill/>
              <a:round/>
              <a:headEnd/>
              <a:tailEnd/>
            </a:ln>
          </p:spPr>
          <p:txBody>
            <a:bodyPr/>
            <a:lstStyle/>
            <a:p>
              <a:pPr>
                <a:defRPr/>
              </a:pPr>
              <a:endParaRPr lang="en-US"/>
            </a:p>
          </p:txBody>
        </p:sp>
        <p:sp>
          <p:nvSpPr>
            <p:cNvPr id="644106"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defRPr/>
              </a:pPr>
              <a:endParaRPr lang="en-US"/>
            </a:p>
          </p:txBody>
        </p:sp>
        <p:sp>
          <p:nvSpPr>
            <p:cNvPr id="644107" name="Freeform 11"/>
            <p:cNvSpPr>
              <a:spLocks/>
            </p:cNvSpPr>
            <p:nvPr/>
          </p:nvSpPr>
          <p:spPr bwMode="hidden">
            <a:xfrm>
              <a:off x="2097" y="4043"/>
              <a:ext cx="2514" cy="276"/>
            </a:xfrm>
            <a:custGeom>
              <a:avLst/>
              <a:gdLst/>
              <a:ahLst/>
              <a:cxnLst>
                <a:cxn ang="0">
                  <a:pos x="2182" y="276"/>
                </a:cxn>
                <a:cxn ang="0">
                  <a:pos x="2517" y="204"/>
                </a:cxn>
                <a:cxn ang="0">
                  <a:pos x="2260" y="0"/>
                </a:cxn>
                <a:cxn ang="0">
                  <a:pos x="0" y="276"/>
                </a:cxn>
                <a:cxn ang="0">
                  <a:pos x="2182" y="276"/>
                </a:cxn>
                <a:cxn ang="0">
                  <a:pos x="2182" y="276"/>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w="9525">
              <a:noFill/>
              <a:round/>
              <a:headEnd/>
              <a:tailEnd/>
            </a:ln>
          </p:spPr>
          <p:txBody>
            <a:bodyPr/>
            <a:lstStyle/>
            <a:p>
              <a:pPr>
                <a:defRPr/>
              </a:pPr>
              <a:endParaRPr lang="en-US"/>
            </a:p>
          </p:txBody>
        </p:sp>
        <p:sp>
          <p:nvSpPr>
            <p:cNvPr id="644108"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pPr>
                <a:defRPr/>
              </a:pPr>
              <a:endParaRPr lang="en-US"/>
            </a:p>
          </p:txBody>
        </p:sp>
        <p:sp>
          <p:nvSpPr>
            <p:cNvPr id="644109" name="Freeform 13"/>
            <p:cNvSpPr>
              <a:spLocks/>
            </p:cNvSpPr>
            <p:nvPr/>
          </p:nvSpPr>
          <p:spPr bwMode="hidden">
            <a:xfrm>
              <a:off x="5030" y="3151"/>
              <a:ext cx="728" cy="240"/>
            </a:xfrm>
            <a:custGeom>
              <a:avLst/>
              <a:gdLst/>
              <a:ahLst/>
              <a:cxnLst>
                <a:cxn ang="0">
                  <a:pos x="729" y="240"/>
                </a:cxn>
                <a:cxn ang="0">
                  <a:pos x="0" y="0"/>
                </a:cxn>
                <a:cxn ang="0">
                  <a:pos x="0" y="6"/>
                </a:cxn>
                <a:cxn ang="0">
                  <a:pos x="729" y="240"/>
                </a:cxn>
                <a:cxn ang="0">
                  <a:pos x="729" y="240"/>
                </a:cxn>
              </a:cxnLst>
              <a:rect l="0" t="0" r="r" b="b"/>
              <a:pathLst>
                <a:path w="729" h="240">
                  <a:moveTo>
                    <a:pt x="729" y="240"/>
                  </a:moveTo>
                  <a:lnTo>
                    <a:pt x="0" y="0"/>
                  </a:lnTo>
                  <a:lnTo>
                    <a:pt x="0" y="6"/>
                  </a:lnTo>
                  <a:lnTo>
                    <a:pt x="729" y="240"/>
                  </a:lnTo>
                  <a:lnTo>
                    <a:pt x="729" y="240"/>
                  </a:lnTo>
                  <a:close/>
                </a:path>
              </a:pathLst>
            </a:custGeom>
            <a:solidFill>
              <a:schemeClr val="bg1"/>
            </a:solidFill>
            <a:ln w="9525">
              <a:noFill/>
              <a:round/>
              <a:headEnd/>
              <a:tailEnd/>
            </a:ln>
          </p:spPr>
          <p:txBody>
            <a:bodyPr/>
            <a:lstStyle/>
            <a:p>
              <a:pPr>
                <a:defRPr/>
              </a:pPr>
              <a:endParaRPr lang="en-US"/>
            </a:p>
          </p:txBody>
        </p:sp>
        <p:sp>
          <p:nvSpPr>
            <p:cNvPr id="644110"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pPr>
                <a:defRPr/>
              </a:pPr>
              <a:endParaRPr lang="en-US"/>
            </a:p>
          </p:txBody>
        </p:sp>
        <p:sp>
          <p:nvSpPr>
            <p:cNvPr id="644111" name="Freeform 15"/>
            <p:cNvSpPr>
              <a:spLocks/>
            </p:cNvSpPr>
            <p:nvPr/>
          </p:nvSpPr>
          <p:spPr bwMode="hidden">
            <a:xfrm>
              <a:off x="5030" y="3049"/>
              <a:ext cx="728" cy="318"/>
            </a:xfrm>
            <a:custGeom>
              <a:avLst/>
              <a:gdLst/>
              <a:ahLst/>
              <a:cxnLst>
                <a:cxn ang="0">
                  <a:pos x="729" y="318"/>
                </a:cxn>
                <a:cxn ang="0">
                  <a:pos x="729" y="312"/>
                </a:cxn>
                <a:cxn ang="0">
                  <a:pos x="0" y="0"/>
                </a:cxn>
                <a:cxn ang="0">
                  <a:pos x="0" y="54"/>
                </a:cxn>
                <a:cxn ang="0">
                  <a:pos x="729" y="318"/>
                </a:cxn>
                <a:cxn ang="0">
                  <a:pos x="729" y="318"/>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w="9525">
              <a:noFill/>
              <a:round/>
              <a:headEnd/>
              <a:tailEnd/>
            </a:ln>
          </p:spPr>
          <p:txBody>
            <a:bodyPr/>
            <a:lstStyle/>
            <a:p>
              <a:pPr>
                <a:defRPr/>
              </a:pPr>
              <a:endParaRPr lang="en-US"/>
            </a:p>
          </p:txBody>
        </p:sp>
        <p:sp>
          <p:nvSpPr>
            <p:cNvPr id="644112"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pPr>
                <a:defRPr/>
              </a:pPr>
              <a:endParaRPr lang="en-US"/>
            </a:p>
          </p:txBody>
        </p:sp>
        <p:sp>
          <p:nvSpPr>
            <p:cNvPr id="644113"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pPr>
                <a:defRPr/>
              </a:pPr>
              <a:endParaRPr lang="en-US"/>
            </a:p>
          </p:txBody>
        </p:sp>
        <p:sp>
          <p:nvSpPr>
            <p:cNvPr id="644114"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pPr>
                <a:defRPr/>
              </a:pPr>
              <a:endParaRPr lang="en-US"/>
            </a:p>
          </p:txBody>
        </p:sp>
        <p:sp>
          <p:nvSpPr>
            <p:cNvPr id="644115" name="Freeform 19"/>
            <p:cNvSpPr>
              <a:spLocks/>
            </p:cNvSpPr>
            <p:nvPr/>
          </p:nvSpPr>
          <p:spPr bwMode="hidden">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w="9525">
              <a:noFill/>
              <a:round/>
              <a:headEnd/>
              <a:tailEnd/>
            </a:ln>
          </p:spPr>
          <p:txBody>
            <a:bodyPr/>
            <a:lstStyle/>
            <a:p>
              <a:pPr>
                <a:defRPr/>
              </a:pPr>
              <a:endParaRPr lang="en-US"/>
            </a:p>
          </p:txBody>
        </p:sp>
        <p:sp>
          <p:nvSpPr>
            <p:cNvPr id="644116"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pPr>
                <a:defRPr/>
              </a:pPr>
              <a:endParaRPr lang="en-US"/>
            </a:p>
          </p:txBody>
        </p:sp>
        <p:sp>
          <p:nvSpPr>
            <p:cNvPr id="644117" name="Freeform 21"/>
            <p:cNvSpPr>
              <a:spLocks/>
            </p:cNvSpPr>
            <p:nvPr/>
          </p:nvSpPr>
          <p:spPr bwMode="hidden">
            <a:xfrm>
              <a:off x="5626" y="2534"/>
              <a:ext cx="132" cy="132"/>
            </a:xfrm>
            <a:custGeom>
              <a:avLst/>
              <a:gdLst/>
              <a:ahLst/>
              <a:cxnLst>
                <a:cxn ang="0">
                  <a:pos x="132" y="132"/>
                </a:cxn>
                <a:cxn ang="0">
                  <a:pos x="0" y="0"/>
                </a:cxn>
                <a:cxn ang="0">
                  <a:pos x="0" y="0"/>
                </a:cxn>
                <a:cxn ang="0">
                  <a:pos x="132" y="132"/>
                </a:cxn>
                <a:cxn ang="0">
                  <a:pos x="132" y="132"/>
                </a:cxn>
              </a:cxnLst>
              <a:rect l="0" t="0" r="r" b="b"/>
              <a:pathLst>
                <a:path w="132" h="132">
                  <a:moveTo>
                    <a:pt x="132" y="132"/>
                  </a:moveTo>
                  <a:lnTo>
                    <a:pt x="0" y="0"/>
                  </a:lnTo>
                  <a:lnTo>
                    <a:pt x="0" y="0"/>
                  </a:lnTo>
                  <a:lnTo>
                    <a:pt x="132" y="132"/>
                  </a:lnTo>
                  <a:lnTo>
                    <a:pt x="132" y="132"/>
                  </a:lnTo>
                  <a:close/>
                </a:path>
              </a:pathLst>
            </a:custGeom>
            <a:solidFill>
              <a:srgbClr val="FF9999"/>
            </a:solidFill>
            <a:ln w="9525">
              <a:noFill/>
              <a:round/>
              <a:headEnd/>
              <a:tailEnd/>
            </a:ln>
          </p:spPr>
          <p:txBody>
            <a:bodyPr/>
            <a:lstStyle/>
            <a:p>
              <a:pPr>
                <a:defRPr/>
              </a:pPr>
              <a:endParaRPr lang="en-US"/>
            </a:p>
          </p:txBody>
        </p:sp>
        <p:sp>
          <p:nvSpPr>
            <p:cNvPr id="644118"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pPr>
                <a:defRPr/>
              </a:pPr>
              <a:endParaRPr lang="en-US"/>
            </a:p>
          </p:txBody>
        </p:sp>
        <p:sp>
          <p:nvSpPr>
            <p:cNvPr id="644119"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pPr>
                <a:defRPr/>
              </a:pPr>
              <a:endParaRPr lang="en-US"/>
            </a:p>
          </p:txBody>
        </p:sp>
        <p:sp>
          <p:nvSpPr>
            <p:cNvPr id="644120"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pPr>
                <a:defRPr/>
              </a:pPr>
              <a:endParaRPr lang="en-US"/>
            </a:p>
          </p:txBody>
        </p:sp>
        <p:sp>
          <p:nvSpPr>
            <p:cNvPr id="644121" name="Freeform 25"/>
            <p:cNvSpPr>
              <a:spLocks/>
            </p:cNvSpPr>
            <p:nvPr/>
          </p:nvSpPr>
          <p:spPr bwMode="hidden">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w="9525">
              <a:noFill/>
              <a:round/>
              <a:headEnd/>
              <a:tailEnd/>
            </a:ln>
          </p:spPr>
          <p:txBody>
            <a:bodyPr/>
            <a:lstStyle/>
            <a:p>
              <a:pPr>
                <a:defRPr/>
              </a:pPr>
              <a:endParaRPr lang="en-US"/>
            </a:p>
          </p:txBody>
        </p:sp>
        <p:sp>
          <p:nvSpPr>
            <p:cNvPr id="644122"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pPr>
                <a:defRPr/>
              </a:pPr>
              <a:endParaRPr lang="en-US"/>
            </a:p>
          </p:txBody>
        </p:sp>
        <p:sp>
          <p:nvSpPr>
            <p:cNvPr id="644123"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defRPr/>
              </a:pPr>
              <a:endParaRPr lang="en-US"/>
            </a:p>
          </p:txBody>
        </p:sp>
        <p:sp>
          <p:nvSpPr>
            <p:cNvPr id="644124" name="Freeform 28"/>
            <p:cNvSpPr>
              <a:spLocks/>
            </p:cNvSpPr>
            <p:nvPr/>
          </p:nvSpPr>
          <p:spPr bwMode="hidden">
            <a:xfrm>
              <a:off x="5698" y="653"/>
              <a:ext cx="60" cy="311"/>
            </a:xfrm>
            <a:custGeom>
              <a:avLst/>
              <a:gdLst/>
              <a:ahLst/>
              <a:cxnLst>
                <a:cxn ang="0">
                  <a:pos x="0" y="144"/>
                </a:cxn>
                <a:cxn ang="0">
                  <a:pos x="60" y="312"/>
                </a:cxn>
                <a:cxn ang="0">
                  <a:pos x="60" y="6"/>
                </a:cxn>
                <a:cxn ang="0">
                  <a:pos x="54" y="0"/>
                </a:cxn>
                <a:cxn ang="0">
                  <a:pos x="0" y="144"/>
                </a:cxn>
                <a:cxn ang="0">
                  <a:pos x="0" y="144"/>
                </a:cxn>
              </a:cxnLst>
              <a:rect l="0" t="0" r="r" b="b"/>
              <a:pathLst>
                <a:path w="60" h="312">
                  <a:moveTo>
                    <a:pt x="0" y="144"/>
                  </a:moveTo>
                  <a:lnTo>
                    <a:pt x="60" y="312"/>
                  </a:lnTo>
                  <a:lnTo>
                    <a:pt x="60" y="6"/>
                  </a:lnTo>
                  <a:lnTo>
                    <a:pt x="54" y="0"/>
                  </a:lnTo>
                  <a:lnTo>
                    <a:pt x="0" y="144"/>
                  </a:lnTo>
                  <a:lnTo>
                    <a:pt x="0" y="144"/>
                  </a:lnTo>
                  <a:close/>
                </a:path>
              </a:pathLst>
            </a:custGeom>
            <a:solidFill>
              <a:schemeClr val="bg2"/>
            </a:solidFill>
            <a:ln w="9525">
              <a:noFill/>
              <a:round/>
              <a:headEnd/>
              <a:tailEnd/>
            </a:ln>
          </p:spPr>
          <p:txBody>
            <a:bodyPr/>
            <a:lstStyle/>
            <a:p>
              <a:pPr>
                <a:defRPr/>
              </a:pPr>
              <a:endParaRPr lang="en-US"/>
            </a:p>
          </p:txBody>
        </p:sp>
        <p:sp>
          <p:nvSpPr>
            <p:cNvPr id="644125"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pPr>
                <a:defRPr/>
              </a:pPr>
              <a:endParaRPr lang="en-US"/>
            </a:p>
          </p:txBody>
        </p:sp>
        <p:sp>
          <p:nvSpPr>
            <p:cNvPr id="644126" name="Freeform 30"/>
            <p:cNvSpPr>
              <a:spLocks/>
            </p:cNvSpPr>
            <p:nvPr/>
          </p:nvSpPr>
          <p:spPr bwMode="hidden">
            <a:xfrm>
              <a:off x="5754" y="3483"/>
              <a:ext cx="6" cy="6"/>
            </a:xfrm>
            <a:custGeom>
              <a:avLst/>
              <a:gdLst/>
              <a:ahLst/>
              <a:cxnLst>
                <a:cxn ang="0">
                  <a:pos x="6" y="6"/>
                </a:cxn>
                <a:cxn ang="0">
                  <a:pos x="0" y="0"/>
                </a:cxn>
                <a:cxn ang="0">
                  <a:pos x="0" y="6"/>
                </a:cxn>
                <a:cxn ang="0">
                  <a:pos x="6" y="6"/>
                </a:cxn>
                <a:cxn ang="0">
                  <a:pos x="6" y="6"/>
                </a:cxn>
              </a:cxnLst>
              <a:rect l="0" t="0" r="r" b="b"/>
              <a:pathLst>
                <a:path w="6" h="6">
                  <a:moveTo>
                    <a:pt x="6" y="6"/>
                  </a:moveTo>
                  <a:lnTo>
                    <a:pt x="0" y="0"/>
                  </a:lnTo>
                  <a:lnTo>
                    <a:pt x="0" y="6"/>
                  </a:lnTo>
                  <a:lnTo>
                    <a:pt x="6" y="6"/>
                  </a:lnTo>
                  <a:lnTo>
                    <a:pt x="6" y="6"/>
                  </a:lnTo>
                  <a:close/>
                </a:path>
              </a:pathLst>
            </a:custGeom>
            <a:solidFill>
              <a:srgbClr val="18FF00"/>
            </a:solidFill>
            <a:ln w="9525">
              <a:noFill/>
              <a:round/>
              <a:headEnd/>
              <a:tailEnd/>
            </a:ln>
          </p:spPr>
          <p:txBody>
            <a:bodyPr/>
            <a:lstStyle/>
            <a:p>
              <a:pPr>
                <a:defRPr/>
              </a:pPr>
              <a:endParaRPr lang="en-US"/>
            </a:p>
          </p:txBody>
        </p:sp>
        <p:sp>
          <p:nvSpPr>
            <p:cNvPr id="644127"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defRPr/>
              </a:pPr>
              <a:endParaRPr lang="en-US"/>
            </a:p>
          </p:txBody>
        </p:sp>
        <p:sp>
          <p:nvSpPr>
            <p:cNvPr id="644128"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pPr>
                <a:defRPr/>
              </a:pPr>
              <a:endParaRPr lang="en-US"/>
            </a:p>
          </p:txBody>
        </p:sp>
        <p:sp>
          <p:nvSpPr>
            <p:cNvPr id="644129"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pPr>
                <a:defRPr/>
              </a:pPr>
              <a:endParaRPr lang="en-US"/>
            </a:p>
          </p:txBody>
        </p:sp>
        <p:sp>
          <p:nvSpPr>
            <p:cNvPr id="644130"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en-US"/>
            </a:p>
          </p:txBody>
        </p:sp>
        <p:sp>
          <p:nvSpPr>
            <p:cNvPr id="644131"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defRPr/>
              </a:pPr>
              <a:endParaRPr lang="en-US"/>
            </a:p>
          </p:txBody>
        </p:sp>
        <p:sp>
          <p:nvSpPr>
            <p:cNvPr id="644132"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pPr>
                <a:defRPr/>
              </a:pPr>
              <a:endParaRPr lang="en-US"/>
            </a:p>
          </p:txBody>
        </p:sp>
        <p:sp>
          <p:nvSpPr>
            <p:cNvPr id="644133"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pPr>
                <a:defRPr/>
              </a:pPr>
              <a:endParaRPr lang="en-US"/>
            </a:p>
          </p:txBody>
        </p:sp>
        <p:sp>
          <p:nvSpPr>
            <p:cNvPr id="644134"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pPr>
                <a:defRPr/>
              </a:pPr>
              <a:endParaRPr lang="en-US"/>
            </a:p>
          </p:txBody>
        </p:sp>
        <p:grpSp>
          <p:nvGrpSpPr>
            <p:cNvPr id="1068" name="Group 39"/>
            <p:cNvGrpSpPr>
              <a:grpSpLocks/>
            </p:cNvGrpSpPr>
            <p:nvPr userDrawn="1"/>
          </p:nvGrpSpPr>
          <p:grpSpPr bwMode="auto">
            <a:xfrm>
              <a:off x="0" y="1632"/>
              <a:ext cx="5758" cy="1858"/>
              <a:chOff x="0" y="1632"/>
              <a:chExt cx="5758" cy="1858"/>
            </a:xfrm>
          </p:grpSpPr>
          <p:sp>
            <p:nvSpPr>
              <p:cNvPr id="644136"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defRPr/>
                </a:pPr>
                <a:endParaRPr lang="en-US"/>
              </a:p>
            </p:txBody>
          </p:sp>
          <p:sp>
            <p:nvSpPr>
              <p:cNvPr id="644137"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pPr>
                  <a:defRPr/>
                </a:pPr>
                <a:endParaRPr lang="en-US"/>
              </a:p>
            </p:txBody>
          </p:sp>
        </p:grpSp>
      </p:grpSp>
      <p:sp>
        <p:nvSpPr>
          <p:cNvPr id="644138" name="Rectangle 42"/>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44139" name="Rectangle 4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44140" name="Rectangle 4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pPr>
              <a:defRPr/>
            </a:pPr>
            <a:endParaRPr lang="en-US"/>
          </a:p>
        </p:txBody>
      </p:sp>
      <p:sp>
        <p:nvSpPr>
          <p:cNvPr id="644141" name="Rectangle 4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pPr>
              <a:defRPr/>
            </a:pPr>
            <a:endParaRPr lang="en-US"/>
          </a:p>
        </p:txBody>
      </p:sp>
      <p:sp>
        <p:nvSpPr>
          <p:cNvPr id="644142" name="Rectangle 4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defRPr>
            </a:lvl1pPr>
          </a:lstStyle>
          <a:p>
            <a:pPr>
              <a:defRPr/>
            </a:pPr>
            <a:fld id="{9B61BCD7-276E-E443-8E1F-2AFD3CED3DCB}"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728"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Lst>
  <p:hf hdr="0" ftr="0" dt="0"/>
  <p:txStyles>
    <p:titleStyle>
      <a:lvl1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90000"/>
        <a:buFont typeface="Wingdings" charset="2"/>
        <a:buBlip>
          <a:blip r:embed="rId14"/>
        </a:buBlip>
        <a:defRPr sz="2400">
          <a:solidFill>
            <a:schemeClr val="tx1"/>
          </a:solidFill>
          <a:effectLst>
            <a:outerShdw blurRad="38100" dist="38100" dir="2700000" algn="tl">
              <a:srgbClr val="000000"/>
            </a:outerShdw>
          </a:effectLst>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ＭＳ Ｐゴシック" charset="-128"/>
        </a:defRPr>
      </a:lvl2pPr>
      <a:lvl3pPr marL="1143000" indent="-228600" algn="l" rtl="0" eaLnBrk="0" fontAlgn="base" hangingPunct="0">
        <a:spcBef>
          <a:spcPct val="20000"/>
        </a:spcBef>
        <a:spcAft>
          <a:spcPct val="0"/>
        </a:spcAft>
        <a:buClr>
          <a:schemeClr val="accent2"/>
        </a:buClr>
        <a:buSzPct val="90000"/>
        <a:buFont typeface="Wingdings" charset="2"/>
        <a:buBlip>
          <a:blip r:embed="rId15"/>
        </a:buBlip>
        <a:defRPr sz="1800">
          <a:solidFill>
            <a:schemeClr val="tx1"/>
          </a:solidFill>
          <a:effectLst>
            <a:outerShdw blurRad="38100" dist="38100" dir="2700000" algn="tl">
              <a:srgbClr val="000000"/>
            </a:outerShdw>
          </a:effectLst>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effectLst>
            <a:outerShdw blurRad="38100" dist="38100" dir="2700000" algn="tl">
              <a:srgbClr val="000000"/>
            </a:outerShdw>
          </a:effectLst>
          <a:latin typeface="+mn-lt"/>
          <a:ea typeface="ＭＳ Ｐゴシック" charset="-128"/>
        </a:defRPr>
      </a:lvl4pPr>
      <a:lvl5pPr marL="2057400" indent="-228600" algn="l" rtl="0" eaLnBrk="0" fontAlgn="base" hangingPunct="0">
        <a:spcBef>
          <a:spcPct val="20000"/>
        </a:spcBef>
        <a:spcAft>
          <a:spcPct val="0"/>
        </a:spcAft>
        <a:buClr>
          <a:schemeClr val="folHlink"/>
        </a:buClr>
        <a:buSzPct val="90000"/>
        <a:buFont typeface="Wingdings" charset="2"/>
        <a:buBlip>
          <a:blip r:embed="rId16"/>
        </a:buBlip>
        <a:defRPr sz="1600">
          <a:solidFill>
            <a:schemeClr val="tx1"/>
          </a:solidFill>
          <a:effectLst>
            <a:outerShdw blurRad="38100" dist="38100" dir="2700000" algn="tl">
              <a:srgbClr val="000000"/>
            </a:outerShdw>
          </a:effectLst>
          <a:latin typeface="+mn-lt"/>
          <a:ea typeface="ＭＳ Ｐゴシック" charset="-128"/>
        </a:defRPr>
      </a:lvl5pPr>
      <a:lvl6pPr marL="2514600" indent="-228600" algn="l" rtl="0" fontAlgn="base">
        <a:spcBef>
          <a:spcPct val="20000"/>
        </a:spcBef>
        <a:spcAft>
          <a:spcPct val="0"/>
        </a:spcAft>
        <a:buClr>
          <a:schemeClr val="folHlink"/>
        </a:buClr>
        <a:buSzPct val="90000"/>
        <a:buFont typeface="Wingdings" pitchFamily="2" charset="2"/>
        <a:buBlip>
          <a:blip r:embed="rId16"/>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90000"/>
        <a:buFont typeface="Wingdings" pitchFamily="2" charset="2"/>
        <a:buBlip>
          <a:blip r:embed="rId16"/>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90000"/>
        <a:buFont typeface="Wingdings" pitchFamily="2" charset="2"/>
        <a:buBlip>
          <a:blip r:embed="rId16"/>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90000"/>
        <a:buFont typeface="Wingdings" pitchFamily="2" charset="2"/>
        <a:buBlip>
          <a:blip r:embed="rId16"/>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1.bin"/><Relationship Id="rId5"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6.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 Id="rId3" Type="http://schemas.openxmlformats.org/officeDocument/2006/relationships/image" Target="../media/image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 Id="rId3" Type="http://schemas.openxmlformats.org/officeDocument/2006/relationships/image" Target="../media/image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 Id="rId3" Type="http://schemas.openxmlformats.org/officeDocument/2006/relationships/image" Target="../media/image1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ctrTitle" sz="quarter"/>
          </p:nvPr>
        </p:nvSpPr>
        <p:spPr/>
        <p:txBody>
          <a:bodyPr>
            <a:normAutofit fontScale="90000"/>
          </a:bodyPr>
          <a:lstStyle/>
          <a:p>
            <a:pPr eaLnBrk="1" hangingPunct="1">
              <a:defRPr/>
            </a:pPr>
            <a:r>
              <a:rPr lang="en-US" dirty="0" smtClean="0">
                <a:ea typeface="+mj-ea"/>
                <a:cs typeface="+mj-cs"/>
              </a:rPr>
              <a:t>OMSE 551: </a:t>
            </a:r>
            <a:br>
              <a:rPr lang="en-US" dirty="0" smtClean="0">
                <a:ea typeface="+mj-ea"/>
                <a:cs typeface="+mj-cs"/>
              </a:rPr>
            </a:br>
            <a:r>
              <a:rPr lang="en-US" dirty="0" smtClean="0">
                <a:ea typeface="+mj-ea"/>
                <a:cs typeface="+mj-cs"/>
              </a:rPr>
              <a:t>Strategic Software Engineering</a:t>
            </a:r>
          </a:p>
        </p:txBody>
      </p:sp>
      <p:sp>
        <p:nvSpPr>
          <p:cNvPr id="678915" name="Rectangle 3"/>
          <p:cNvSpPr>
            <a:spLocks noGrp="1" noChangeArrowheads="1"/>
          </p:cNvSpPr>
          <p:nvPr>
            <p:ph type="subTitle" sz="quarter" idx="1"/>
          </p:nvPr>
        </p:nvSpPr>
        <p:spPr>
          <a:xfrm>
            <a:off x="1371600" y="4114800"/>
            <a:ext cx="6400800" cy="1600200"/>
          </a:xfrm>
        </p:spPr>
        <p:txBody>
          <a:bodyPr>
            <a:normAutofit lnSpcReduction="10000"/>
          </a:bodyPr>
          <a:lstStyle/>
          <a:p>
            <a:pPr eaLnBrk="1" hangingPunct="1">
              <a:lnSpc>
                <a:spcPct val="90000"/>
              </a:lnSpc>
              <a:defRPr/>
            </a:pPr>
            <a:r>
              <a:rPr lang="en-US" sz="4000" dirty="0" smtClean="0">
                <a:ea typeface="+mn-ea"/>
                <a:cs typeface="+mn-cs"/>
              </a:rPr>
              <a:t>Stuart Faulk</a:t>
            </a:r>
          </a:p>
          <a:p>
            <a:pPr eaLnBrk="1" hangingPunct="1">
              <a:lnSpc>
                <a:spcPct val="90000"/>
              </a:lnSpc>
              <a:defRPr/>
            </a:pPr>
            <a:endParaRPr lang="en-US" sz="3200" dirty="0" smtClean="0">
              <a:ea typeface="+mn-ea"/>
              <a:cs typeface="+mn-cs"/>
            </a:endParaRPr>
          </a:p>
          <a:p>
            <a:pPr eaLnBrk="1" hangingPunct="1">
              <a:lnSpc>
                <a:spcPct val="90000"/>
              </a:lnSpc>
              <a:defRPr/>
            </a:pPr>
            <a:r>
              <a:rPr lang="en-US" sz="3200" dirty="0" smtClean="0">
                <a:ea typeface="+mn-ea"/>
                <a:cs typeface="+mn-cs"/>
              </a:rPr>
              <a:t>Week 1: Introduction to SSE</a:t>
            </a:r>
          </a:p>
        </p:txBody>
      </p:sp>
      <p:sp>
        <p:nvSpPr>
          <p:cNvPr id="5" name="Rectangle 46"/>
          <p:cNvSpPr>
            <a:spLocks noGrp="1" noChangeArrowheads="1"/>
          </p:cNvSpPr>
          <p:nvPr>
            <p:ph type="sldNum" sz="quarter" idx="12"/>
          </p:nvPr>
        </p:nvSpPr>
        <p:spPr/>
        <p:txBody>
          <a:bodyPr/>
          <a:lstStyle/>
          <a:p>
            <a:pPr>
              <a:defRPr/>
            </a:pPr>
            <a:fld id="{5BA9F023-88D5-6443-B9C3-BED25F2112DB}" type="slidenum">
              <a:rPr lang="en-US"/>
              <a:pPr>
                <a:defRPr/>
              </a:pPr>
              <a:t>1</a:t>
            </a:fld>
            <a:endParaRPr lang="en-US"/>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ea typeface="+mj-ea"/>
                <a:cs typeface="+mj-cs"/>
              </a:rPr>
              <a:t>Class Resources</a:t>
            </a:r>
            <a:endParaRPr lang="en-US" dirty="0" smtClean="0">
              <a:ea typeface="+mj-ea"/>
              <a:cs typeface="+mj-cs"/>
            </a:endParaRPr>
          </a:p>
        </p:txBody>
      </p:sp>
      <p:sp>
        <p:nvSpPr>
          <p:cNvPr id="3" name="Content Placeholder 2"/>
          <p:cNvSpPr>
            <a:spLocks noGrp="1"/>
          </p:cNvSpPr>
          <p:nvPr>
            <p:ph idx="1"/>
          </p:nvPr>
        </p:nvSpPr>
        <p:spPr/>
        <p:txBody>
          <a:bodyPr>
            <a:normAutofit/>
          </a:bodyPr>
          <a:lstStyle/>
          <a:p>
            <a:pPr>
              <a:lnSpc>
                <a:spcPct val="90000"/>
              </a:lnSpc>
              <a:defRPr/>
            </a:pPr>
            <a:r>
              <a:rPr lang="en-US" sz="2400" dirty="0">
                <a:ea typeface="+mn-ea"/>
                <a:cs typeface="+mn-cs"/>
              </a:rPr>
              <a:t>Class web page </a:t>
            </a:r>
            <a:r>
              <a:rPr lang="en-US" sz="2400" dirty="0" smtClean="0">
                <a:ea typeface="+mn-ea"/>
                <a:cs typeface="+mn-cs"/>
              </a:rPr>
              <a:t>(D2L site for 2011)</a:t>
            </a:r>
            <a:endParaRPr lang="en-US" sz="2400" dirty="0">
              <a:ea typeface="+mn-ea"/>
              <a:cs typeface="+mn-cs"/>
            </a:endParaRPr>
          </a:p>
          <a:p>
            <a:pPr lvl="1">
              <a:lnSpc>
                <a:spcPct val="90000"/>
              </a:lnSpc>
              <a:defRPr/>
            </a:pPr>
            <a:r>
              <a:rPr lang="en-US" sz="2000" dirty="0"/>
              <a:t>Syllabus</a:t>
            </a:r>
          </a:p>
          <a:p>
            <a:pPr lvl="1">
              <a:lnSpc>
                <a:spcPct val="90000"/>
              </a:lnSpc>
              <a:defRPr/>
            </a:pPr>
            <a:r>
              <a:rPr lang="en-US" sz="2000" dirty="0"/>
              <a:t>Readings </a:t>
            </a:r>
          </a:p>
          <a:p>
            <a:pPr lvl="1">
              <a:lnSpc>
                <a:spcPct val="90000"/>
              </a:lnSpc>
              <a:defRPr/>
            </a:pPr>
            <a:r>
              <a:rPr lang="en-US" sz="2000" dirty="0"/>
              <a:t>Assignments</a:t>
            </a:r>
          </a:p>
          <a:p>
            <a:pPr lvl="1">
              <a:lnSpc>
                <a:spcPct val="90000"/>
              </a:lnSpc>
              <a:defRPr/>
            </a:pPr>
            <a:r>
              <a:rPr lang="en-US" sz="2000" dirty="0"/>
              <a:t>Slides</a:t>
            </a:r>
          </a:p>
          <a:p>
            <a:pPr lvl="1">
              <a:lnSpc>
                <a:spcPct val="90000"/>
              </a:lnSpc>
              <a:defRPr/>
            </a:pPr>
            <a:r>
              <a:rPr lang="en-US" sz="2000" dirty="0"/>
              <a:t>Lectures (streaming video)</a:t>
            </a:r>
          </a:p>
          <a:p>
            <a:pPr>
              <a:lnSpc>
                <a:spcPct val="90000"/>
              </a:lnSpc>
              <a:defRPr/>
            </a:pPr>
            <a:r>
              <a:rPr lang="en-US" sz="2400" dirty="0">
                <a:ea typeface="+mn-ea"/>
                <a:cs typeface="+mn-cs"/>
              </a:rPr>
              <a:t>Blackboard</a:t>
            </a:r>
          </a:p>
          <a:p>
            <a:pPr lvl="1">
              <a:lnSpc>
                <a:spcPct val="90000"/>
              </a:lnSpc>
              <a:defRPr/>
            </a:pPr>
            <a:r>
              <a:rPr lang="en-US" sz="2000" dirty="0"/>
              <a:t>Threaded discussion questions</a:t>
            </a:r>
          </a:p>
          <a:p>
            <a:pPr>
              <a:lnSpc>
                <a:spcPct val="90000"/>
              </a:lnSpc>
              <a:defRPr/>
            </a:pPr>
            <a:r>
              <a:rPr lang="en-US" sz="2400" dirty="0" smtClean="0">
                <a:ea typeface="+mn-ea"/>
                <a:cs typeface="+mn-cs"/>
              </a:rPr>
              <a:t>Email</a:t>
            </a:r>
            <a:endParaRPr lang="en-US" sz="2400" dirty="0">
              <a:ea typeface="+mn-ea"/>
              <a:cs typeface="+mn-cs"/>
            </a:endParaRPr>
          </a:p>
          <a:p>
            <a:pPr lvl="1">
              <a:lnSpc>
                <a:spcPct val="90000"/>
              </a:lnSpc>
              <a:defRPr/>
            </a:pPr>
            <a:r>
              <a:rPr lang="en-US" sz="2000" dirty="0"/>
              <a:t>Announcements and updates</a:t>
            </a:r>
          </a:p>
          <a:p>
            <a:pPr lvl="1">
              <a:lnSpc>
                <a:spcPct val="90000"/>
              </a:lnSpc>
              <a:defRPr/>
            </a:pPr>
            <a:endParaRPr lang="en-US" sz="2000" dirty="0"/>
          </a:p>
        </p:txBody>
      </p:sp>
      <p:sp>
        <p:nvSpPr>
          <p:cNvPr id="4" name="Slide Number Placeholder 3"/>
          <p:cNvSpPr>
            <a:spLocks noGrp="1"/>
          </p:cNvSpPr>
          <p:nvPr>
            <p:ph type="sldNum" sz="quarter" idx="12"/>
          </p:nvPr>
        </p:nvSpPr>
        <p:spPr/>
        <p:txBody>
          <a:bodyPr/>
          <a:lstStyle/>
          <a:p>
            <a:pPr>
              <a:defRPr/>
            </a:pPr>
            <a:fld id="{3451E1D6-BBF8-7444-A947-A96D9E4CC37B}" type="slidenum">
              <a:rPr lang="en-US"/>
              <a:pPr>
                <a:defRPr/>
              </a:pPr>
              <a:t>10</a:t>
            </a:fld>
            <a:endParaRPr lang="en-US"/>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p:txBody>
          <a:bodyPr/>
          <a:lstStyle/>
          <a:p>
            <a:pPr>
              <a:defRPr/>
            </a:pPr>
            <a:r>
              <a:rPr lang="en-US" smtClean="0">
                <a:ea typeface="+mj-ea"/>
                <a:cs typeface="+mj-cs"/>
              </a:rPr>
              <a:t>Managing Expectations</a:t>
            </a:r>
            <a:endParaRPr lang="en-US" dirty="0" smtClean="0">
              <a:ea typeface="+mj-ea"/>
              <a:cs typeface="+mj-cs"/>
            </a:endParaRPr>
          </a:p>
        </p:txBody>
      </p:sp>
      <p:sp>
        <p:nvSpPr>
          <p:cNvPr id="697347" name="Rectangle 3"/>
          <p:cNvSpPr>
            <a:spLocks noGrp="1" noChangeArrowheads="1"/>
          </p:cNvSpPr>
          <p:nvPr>
            <p:ph idx="1"/>
          </p:nvPr>
        </p:nvSpPr>
        <p:spPr>
          <a:xfrm>
            <a:off x="381000" y="1600200"/>
            <a:ext cx="8305800" cy="4572000"/>
          </a:xfrm>
        </p:spPr>
        <p:txBody>
          <a:bodyPr>
            <a:noAutofit/>
          </a:bodyPr>
          <a:lstStyle/>
          <a:p>
            <a:pPr>
              <a:defRPr/>
            </a:pPr>
            <a:r>
              <a:rPr lang="en-US" sz="2000">
                <a:ea typeface="+mn-ea"/>
                <a:cs typeface="+mn-cs"/>
              </a:rPr>
              <a:t>What you will get: new ways of thinking about SE </a:t>
            </a:r>
          </a:p>
          <a:p>
            <a:pPr lvl="1">
              <a:defRPr/>
            </a:pPr>
            <a:r>
              <a:rPr lang="en-US" sz="1800" dirty="0"/>
              <a:t>Understanding of how SE is evolving</a:t>
            </a:r>
          </a:p>
          <a:p>
            <a:pPr lvl="1">
              <a:defRPr/>
            </a:pPr>
            <a:r>
              <a:rPr lang="en-US" sz="1800" dirty="0"/>
              <a:t>Gaining a different perspective on SE problems</a:t>
            </a:r>
          </a:p>
          <a:p>
            <a:pPr>
              <a:defRPr/>
            </a:pPr>
            <a:r>
              <a:rPr lang="en-US" sz="2000" dirty="0">
                <a:ea typeface="+mn-ea"/>
                <a:cs typeface="+mn-cs"/>
              </a:rPr>
              <a:t>Caveat: while this isn’t totally unexplored territory, you definitely aren’t in Kansas anymore</a:t>
            </a:r>
          </a:p>
          <a:p>
            <a:pPr lvl="1">
              <a:defRPr/>
            </a:pPr>
            <a:r>
              <a:rPr lang="en-US" sz="1800" dirty="0"/>
              <a:t>All course topics are areas where practical experience exists</a:t>
            </a:r>
          </a:p>
          <a:p>
            <a:pPr lvl="1">
              <a:defRPr/>
            </a:pPr>
            <a:r>
              <a:rPr lang="en-US" sz="1800" dirty="0"/>
              <a:t>SSE focuses on the relationships between conventional SE areas </a:t>
            </a:r>
          </a:p>
          <a:p>
            <a:pPr lvl="1">
              <a:defRPr/>
            </a:pPr>
            <a:r>
              <a:rPr lang="en-US" sz="1800" dirty="0"/>
              <a:t>The SSE viewpoint is unique to this course</a:t>
            </a:r>
          </a:p>
          <a:p>
            <a:pPr>
              <a:defRPr/>
            </a:pPr>
            <a:r>
              <a:rPr lang="en-US" sz="2000" dirty="0">
                <a:ea typeface="+mn-ea"/>
                <a:cs typeface="+mn-cs"/>
              </a:rPr>
              <a:t>A key goal is to understand the questions better </a:t>
            </a:r>
          </a:p>
          <a:p>
            <a:pPr lvl="1">
              <a:defRPr/>
            </a:pPr>
            <a:r>
              <a:rPr lang="en-US" sz="1800" dirty="0"/>
              <a:t>Hint: The reason we often don’t good answers to SE problems is that we are asking the wrong questions.</a:t>
            </a:r>
          </a:p>
        </p:txBody>
      </p:sp>
      <p:sp>
        <p:nvSpPr>
          <p:cNvPr id="5" name="Slide Number Placeholder 5"/>
          <p:cNvSpPr>
            <a:spLocks noGrp="1"/>
          </p:cNvSpPr>
          <p:nvPr>
            <p:ph type="sldNum" sz="quarter" idx="12"/>
          </p:nvPr>
        </p:nvSpPr>
        <p:spPr/>
        <p:txBody>
          <a:bodyPr/>
          <a:lstStyle/>
          <a:p>
            <a:pPr>
              <a:defRPr/>
            </a:pPr>
            <a:fld id="{26A65E62-EB35-3649-B42C-B1834A3E023E}" type="slidenum">
              <a:rPr lang="en-US"/>
              <a:pPr>
                <a:defRPr/>
              </a:pPr>
              <a:t>11</a:t>
            </a:fld>
            <a:endParaRPr lang="en-US"/>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sz="quarter"/>
          </p:nvPr>
        </p:nvSpPr>
        <p:spPr/>
        <p:txBody>
          <a:bodyPr/>
          <a:lstStyle/>
          <a:p>
            <a:pPr>
              <a:defRPr/>
            </a:pPr>
            <a:r>
              <a:rPr lang="en-US" dirty="0" smtClean="0">
                <a:ea typeface="+mj-ea"/>
                <a:cs typeface="+mj-cs"/>
              </a:rPr>
              <a:t>Questions?</a:t>
            </a:r>
            <a:endParaRPr lang="en-US" dirty="0">
              <a:ea typeface="+mj-ea"/>
              <a:cs typeface="+mj-cs"/>
            </a:endParaRPr>
          </a:p>
        </p:txBody>
      </p:sp>
      <p:sp>
        <p:nvSpPr>
          <p:cNvPr id="7" name="Subtitle 6"/>
          <p:cNvSpPr>
            <a:spLocks noGrp="1"/>
          </p:cNvSpPr>
          <p:nvPr>
            <p:ph type="subTitle" sz="quarter" idx="1"/>
          </p:nvPr>
        </p:nvSpPr>
        <p:spPr/>
        <p:txBody>
          <a:bodyPr/>
          <a:lstStyle/>
          <a:p>
            <a:pPr>
              <a:defRPr/>
            </a:pPr>
            <a:endParaRPr lang="en-US">
              <a:ea typeface="+mn-ea"/>
              <a:cs typeface="+mn-cs"/>
            </a:endParaRPr>
          </a:p>
        </p:txBody>
      </p:sp>
      <p:sp>
        <p:nvSpPr>
          <p:cNvPr id="4" name="Slide Number Placeholder 3"/>
          <p:cNvSpPr>
            <a:spLocks noGrp="1"/>
          </p:cNvSpPr>
          <p:nvPr>
            <p:ph type="sldNum" sz="quarter" idx="12"/>
          </p:nvPr>
        </p:nvSpPr>
        <p:spPr/>
        <p:txBody>
          <a:bodyPr/>
          <a:lstStyle/>
          <a:p>
            <a:pPr>
              <a:defRPr/>
            </a:pPr>
            <a:fld id="{6EC32788-7208-3141-A673-C9655C8A951B}" type="slidenum">
              <a:rPr lang="en-US"/>
              <a:pPr>
                <a:defRPr/>
              </a:pPr>
              <a:t>12</a:t>
            </a:fld>
            <a:endParaRPr lang="en-US"/>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ctrTitle" sz="quarter"/>
          </p:nvPr>
        </p:nvSpPr>
        <p:spPr/>
        <p:txBody>
          <a:bodyPr/>
          <a:lstStyle/>
          <a:p>
            <a:pPr eaLnBrk="1" hangingPunct="1">
              <a:defRPr/>
            </a:pPr>
            <a:r>
              <a:rPr lang="en-US" smtClean="0">
                <a:ea typeface="+mj-ea"/>
                <a:cs typeface="+mj-cs"/>
              </a:rPr>
              <a:t>Strategic Software Engineering</a:t>
            </a:r>
          </a:p>
        </p:txBody>
      </p:sp>
      <p:sp>
        <p:nvSpPr>
          <p:cNvPr id="701443" name="Rectangle 3"/>
          <p:cNvSpPr>
            <a:spLocks noGrp="1" noChangeArrowheads="1"/>
          </p:cNvSpPr>
          <p:nvPr>
            <p:ph type="subTitle" sz="quarter" idx="1"/>
          </p:nvPr>
        </p:nvSpPr>
        <p:spPr/>
        <p:txBody>
          <a:bodyPr/>
          <a:lstStyle/>
          <a:p>
            <a:pPr eaLnBrk="1" hangingPunct="1">
              <a:defRPr/>
            </a:pPr>
            <a:r>
              <a:rPr lang="en-US" sz="4400" smtClean="0">
                <a:ea typeface="+mn-ea"/>
                <a:cs typeface="+mn-cs"/>
              </a:rPr>
              <a:t>What is it?</a:t>
            </a:r>
          </a:p>
        </p:txBody>
      </p:sp>
      <p:sp>
        <p:nvSpPr>
          <p:cNvPr id="5" name="Rectangle 46"/>
          <p:cNvSpPr>
            <a:spLocks noGrp="1" noChangeArrowheads="1"/>
          </p:cNvSpPr>
          <p:nvPr>
            <p:ph type="sldNum" sz="quarter" idx="12"/>
          </p:nvPr>
        </p:nvSpPr>
        <p:spPr/>
        <p:txBody>
          <a:bodyPr/>
          <a:lstStyle/>
          <a:p>
            <a:pPr>
              <a:defRPr/>
            </a:pPr>
            <a:fld id="{DA72D60A-E8CB-5A46-A1AC-10A4652A0B4F}" type="slidenum">
              <a:rPr lang="en-US"/>
              <a:pPr>
                <a:defRPr/>
              </a:pPr>
              <a:t>13</a:t>
            </a:fld>
            <a:endParaRPr lang="en-US"/>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8" name="Rectangle 4"/>
          <p:cNvSpPr>
            <a:spLocks noGrp="1" noChangeArrowheads="1"/>
          </p:cNvSpPr>
          <p:nvPr>
            <p:ph type="title"/>
          </p:nvPr>
        </p:nvSpPr>
        <p:spPr/>
        <p:txBody>
          <a:bodyPr/>
          <a:lstStyle/>
          <a:p>
            <a:pPr>
              <a:defRPr/>
            </a:pPr>
            <a:r>
              <a:rPr lang="en-US" smtClean="0">
                <a:ea typeface="+mj-ea"/>
                <a:cs typeface="+mj-cs"/>
              </a:rPr>
              <a:t>Overview</a:t>
            </a:r>
          </a:p>
        </p:txBody>
      </p:sp>
      <p:sp>
        <p:nvSpPr>
          <p:cNvPr id="702469" name="Rectangle 5"/>
          <p:cNvSpPr>
            <a:spLocks noGrp="1" noChangeArrowheads="1"/>
          </p:cNvSpPr>
          <p:nvPr>
            <p:ph idx="1"/>
          </p:nvPr>
        </p:nvSpPr>
        <p:spPr/>
        <p:txBody>
          <a:bodyPr/>
          <a:lstStyle/>
          <a:p>
            <a:pPr>
              <a:defRPr/>
            </a:pPr>
            <a:r>
              <a:rPr lang="en-US" sz="2400">
                <a:ea typeface="+mn-ea"/>
                <a:cs typeface="+mn-cs"/>
              </a:rPr>
              <a:t>“Houston, we have a problem.” – on the nature of the ongoing “software crisis”</a:t>
            </a:r>
          </a:p>
          <a:p>
            <a:pPr>
              <a:defRPr/>
            </a:pPr>
            <a:r>
              <a:rPr lang="en-US" sz="2400">
                <a:ea typeface="+mn-ea"/>
                <a:cs typeface="+mn-cs"/>
              </a:rPr>
              <a:t>No silver bullet – roadblocks to crisis resolution</a:t>
            </a:r>
          </a:p>
          <a:p>
            <a:pPr>
              <a:defRPr/>
            </a:pPr>
            <a:r>
              <a:rPr lang="en-US" sz="2400">
                <a:ea typeface="+mn-ea"/>
                <a:cs typeface="+mn-cs"/>
              </a:rPr>
              <a:t>A road less traveled – going around rather than through the roadblocks</a:t>
            </a:r>
          </a:p>
          <a:p>
            <a:pPr>
              <a:defRPr/>
            </a:pPr>
            <a:r>
              <a:rPr lang="en-US" sz="2400">
                <a:ea typeface="+mn-ea"/>
                <a:cs typeface="+mn-cs"/>
              </a:rPr>
              <a:t>Déjà vu all over again - why we cannot understand the future if we will not understand the past</a:t>
            </a:r>
          </a:p>
          <a:p>
            <a:pPr>
              <a:defRPr/>
            </a:pPr>
            <a:r>
              <a:rPr lang="en-US" sz="2400">
                <a:ea typeface="+mn-ea"/>
                <a:cs typeface="+mn-cs"/>
              </a:rPr>
              <a:t>The Art of War - strategy before tactics</a:t>
            </a:r>
          </a:p>
        </p:txBody>
      </p:sp>
      <p:sp>
        <p:nvSpPr>
          <p:cNvPr id="5" name="Slide Number Placeholder 5"/>
          <p:cNvSpPr>
            <a:spLocks noGrp="1"/>
          </p:cNvSpPr>
          <p:nvPr>
            <p:ph type="sldNum" sz="quarter" idx="12"/>
          </p:nvPr>
        </p:nvSpPr>
        <p:spPr/>
        <p:txBody>
          <a:bodyPr/>
          <a:lstStyle/>
          <a:p>
            <a:pPr>
              <a:defRPr/>
            </a:pPr>
            <a:fld id="{038BCC49-B981-EB45-AFFD-718F96B7ED20}" type="slidenum">
              <a:rPr lang="en-US"/>
              <a:pPr>
                <a:defRPr/>
              </a:pPr>
              <a:t>14</a:t>
            </a:fld>
            <a:endParaRPr lang="en-US"/>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p:cNvSpPr>
            <a:spLocks noGrp="1" noChangeArrowheads="1"/>
          </p:cNvSpPr>
          <p:nvPr>
            <p:ph type="title"/>
          </p:nvPr>
        </p:nvSpPr>
        <p:spPr/>
        <p:txBody>
          <a:bodyPr/>
          <a:lstStyle/>
          <a:p>
            <a:pPr>
              <a:defRPr/>
            </a:pPr>
            <a:r>
              <a:rPr lang="en-US" smtClean="0">
                <a:ea typeface="+mj-ea"/>
                <a:cs typeface="+mj-cs"/>
              </a:rPr>
              <a:t>What is Software Engineering?</a:t>
            </a:r>
            <a:endParaRPr lang="en-US" dirty="0" smtClean="0">
              <a:ea typeface="+mj-ea"/>
              <a:cs typeface="+mj-cs"/>
            </a:endParaRPr>
          </a:p>
        </p:txBody>
      </p:sp>
      <p:sp>
        <p:nvSpPr>
          <p:cNvPr id="704515" name="Rectangle 3"/>
          <p:cNvSpPr>
            <a:spLocks noGrp="1" noChangeArrowheads="1"/>
          </p:cNvSpPr>
          <p:nvPr>
            <p:ph idx="1"/>
          </p:nvPr>
        </p:nvSpPr>
        <p:spPr/>
        <p:txBody>
          <a:bodyPr>
            <a:normAutofit/>
          </a:bodyPr>
          <a:lstStyle/>
          <a:p>
            <a:pPr algn="ctr">
              <a:buFont typeface="Wingdings" charset="2"/>
              <a:buNone/>
              <a:defRPr/>
            </a:pPr>
            <a:r>
              <a:rPr lang="en-US" dirty="0">
                <a:ea typeface="+mn-ea"/>
                <a:cs typeface="+mn-cs"/>
              </a:rPr>
              <a:t>The </a:t>
            </a:r>
            <a:r>
              <a:rPr lang="en-US" dirty="0">
                <a:solidFill>
                  <a:srgbClr val="FFFF00"/>
                </a:solidFill>
                <a:ea typeface="+mn-ea"/>
                <a:cs typeface="+mn-cs"/>
              </a:rPr>
              <a:t>purpose of software engineering </a:t>
            </a:r>
            <a:r>
              <a:rPr lang="en-US" dirty="0">
                <a:ea typeface="+mn-ea"/>
                <a:cs typeface="+mn-cs"/>
              </a:rPr>
              <a:t>is to gain and maintain intellectual &amp; managerial control over the products and processes of software development.</a:t>
            </a:r>
            <a:br>
              <a:rPr lang="en-US" dirty="0">
                <a:ea typeface="+mn-ea"/>
                <a:cs typeface="+mn-cs"/>
              </a:rPr>
            </a:br>
            <a:endParaRPr lang="en-US" dirty="0">
              <a:ea typeface="+mn-ea"/>
              <a:cs typeface="+mn-cs"/>
            </a:endParaRPr>
          </a:p>
          <a:p>
            <a:pPr>
              <a:defRPr/>
            </a:pPr>
            <a:r>
              <a:rPr lang="en-US" sz="2000" i="1" dirty="0">
                <a:ea typeface="+mn-ea"/>
                <a:cs typeface="+mn-cs"/>
              </a:rPr>
              <a:t>Control</a:t>
            </a:r>
            <a:r>
              <a:rPr lang="en-US" sz="2000" dirty="0">
                <a:ea typeface="+mn-ea"/>
                <a:cs typeface="+mn-cs"/>
              </a:rPr>
              <a:t> =&gt; ability to plan the work then work the plan</a:t>
            </a:r>
          </a:p>
          <a:p>
            <a:pPr lvl="1">
              <a:defRPr/>
            </a:pPr>
            <a:r>
              <a:rPr lang="en-US" sz="1800" i="1" dirty="0"/>
              <a:t>Intellectual control </a:t>
            </a:r>
            <a:r>
              <a:rPr lang="en-US" sz="1800" dirty="0"/>
              <a:t>- means that we can make rational choices based on an understanding of the (downstream) effects of those choices</a:t>
            </a:r>
          </a:p>
          <a:p>
            <a:pPr lvl="1">
              <a:defRPr/>
            </a:pPr>
            <a:r>
              <a:rPr lang="en-US" sz="1800" i="1" dirty="0"/>
              <a:t>Managerial control</a:t>
            </a:r>
            <a:r>
              <a:rPr lang="en-US" sz="1800" dirty="0"/>
              <a:t> – means we can make rational choices concerning software development resources (money, time, personnel)</a:t>
            </a:r>
          </a:p>
          <a:p>
            <a:pPr lvl="1">
              <a:defRPr/>
            </a:pPr>
            <a:r>
              <a:rPr lang="en-US" sz="1800" dirty="0"/>
              <a:t>Discussion: Are we in control now?</a:t>
            </a:r>
          </a:p>
        </p:txBody>
      </p:sp>
      <p:sp>
        <p:nvSpPr>
          <p:cNvPr id="5" name="Slide Number Placeholder 5"/>
          <p:cNvSpPr>
            <a:spLocks noGrp="1"/>
          </p:cNvSpPr>
          <p:nvPr>
            <p:ph type="sldNum" sz="quarter" idx="12"/>
          </p:nvPr>
        </p:nvSpPr>
        <p:spPr/>
        <p:txBody>
          <a:bodyPr/>
          <a:lstStyle/>
          <a:p>
            <a:pPr>
              <a:defRPr/>
            </a:pPr>
            <a:fld id="{E5D047A0-85DC-DB46-B757-3CD98B66753A}" type="slidenum">
              <a:rPr lang="en-US"/>
              <a:pPr>
                <a:defRPr/>
              </a:pPr>
              <a:t>15</a:t>
            </a:fld>
            <a:endParaRPr lang="en-US"/>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p:txBody>
          <a:bodyPr/>
          <a:lstStyle/>
          <a:p>
            <a:pPr eaLnBrk="1" hangingPunct="1">
              <a:defRPr/>
            </a:pPr>
            <a:r>
              <a:rPr lang="en-US" dirty="0" smtClean="0">
                <a:ea typeface="+mj-ea"/>
                <a:cs typeface="+mj-cs"/>
              </a:rPr>
              <a:t>The SSE Hypothesis</a:t>
            </a:r>
          </a:p>
        </p:txBody>
      </p:sp>
      <p:sp>
        <p:nvSpPr>
          <p:cNvPr id="705539" name="Rectangle 3"/>
          <p:cNvSpPr>
            <a:spLocks noGrp="1" noChangeArrowheads="1"/>
          </p:cNvSpPr>
          <p:nvPr>
            <p:ph idx="1"/>
          </p:nvPr>
        </p:nvSpPr>
        <p:spPr>
          <a:xfrm>
            <a:off x="457200" y="1600200"/>
            <a:ext cx="7772400" cy="4343400"/>
          </a:xfrm>
        </p:spPr>
        <p:txBody>
          <a:bodyPr>
            <a:normAutofit/>
          </a:bodyPr>
          <a:lstStyle/>
          <a:p>
            <a:pPr eaLnBrk="1" hangingPunct="1">
              <a:buFont typeface="Wingdings" pitchFamily="2" charset="2"/>
              <a:buBlip>
                <a:blip r:embed="rId3"/>
              </a:buBlip>
              <a:defRPr/>
            </a:pPr>
            <a:r>
              <a:rPr lang="en-US" dirty="0" smtClean="0">
                <a:ea typeface="+mn-ea"/>
                <a:cs typeface="+mn-cs"/>
              </a:rPr>
              <a:t>Effective control of developments in most real companies requires a </a:t>
            </a:r>
            <a:r>
              <a:rPr lang="en-US" dirty="0" smtClean="0">
                <a:solidFill>
                  <a:srgbClr val="FFFF00"/>
                </a:solidFill>
                <a:ea typeface="+mn-ea"/>
                <a:cs typeface="+mn-cs"/>
              </a:rPr>
              <a:t>strategic view</a:t>
            </a:r>
            <a:r>
              <a:rPr lang="en-US" dirty="0" smtClean="0">
                <a:ea typeface="+mn-ea"/>
                <a:cs typeface="+mn-cs"/>
              </a:rPr>
              <a:t> of software development </a:t>
            </a:r>
          </a:p>
          <a:p>
            <a:pPr lvl="1" eaLnBrk="1" hangingPunct="1">
              <a:defRPr/>
            </a:pPr>
            <a:r>
              <a:rPr lang="en-US" dirty="0" smtClean="0"/>
              <a:t>(i.e.,</a:t>
            </a:r>
            <a:r>
              <a:rPr lang="en-US" dirty="0" smtClean="0">
                <a:effectLst/>
              </a:rPr>
              <a:t> one that spans development across multiple products, over multiple development cycles, and across organizational boundaries</a:t>
            </a:r>
            <a:r>
              <a:rPr lang="en-US" dirty="0" smtClean="0"/>
              <a:t>)</a:t>
            </a:r>
          </a:p>
          <a:p>
            <a:pPr eaLnBrk="1" hangingPunct="1">
              <a:buFont typeface="Wingdings" pitchFamily="2" charset="2"/>
              <a:buBlip>
                <a:blip r:embed="rId3"/>
              </a:buBlip>
              <a:defRPr/>
            </a:pPr>
            <a:r>
              <a:rPr lang="en-US" dirty="0" smtClean="0">
                <a:ea typeface="+mn-ea"/>
                <a:cs typeface="+mn-cs"/>
              </a:rPr>
              <a:t>Lemma 1: Necessary control is </a:t>
            </a:r>
            <a:r>
              <a:rPr lang="en-US" dirty="0" smtClean="0">
                <a:solidFill>
                  <a:srgbClr val="FFFF00"/>
                </a:solidFill>
                <a:ea typeface="+mn-ea"/>
                <a:cs typeface="+mn-cs"/>
              </a:rPr>
              <a:t>unobtainable</a:t>
            </a:r>
            <a:r>
              <a:rPr lang="en-US" dirty="0" smtClean="0">
                <a:ea typeface="+mn-ea"/>
                <a:cs typeface="+mn-cs"/>
              </a:rPr>
              <a:t> at the project level</a:t>
            </a:r>
          </a:p>
          <a:p>
            <a:pPr eaLnBrk="1" hangingPunct="1">
              <a:buFont typeface="Wingdings" pitchFamily="2" charset="2"/>
              <a:buBlip>
                <a:blip r:embed="rId3"/>
              </a:buBlip>
              <a:defRPr/>
            </a:pPr>
            <a:r>
              <a:rPr lang="en-US" dirty="0" smtClean="0">
                <a:ea typeface="+mn-ea"/>
                <a:cs typeface="+mn-cs"/>
              </a:rPr>
              <a:t>Lemma 2: Some key development problems are artifacts of the way we decompose the problem </a:t>
            </a:r>
            <a:br>
              <a:rPr lang="en-US" dirty="0" smtClean="0">
                <a:ea typeface="+mn-ea"/>
                <a:cs typeface="+mn-cs"/>
              </a:rPr>
            </a:br>
            <a:r>
              <a:rPr lang="en-US" dirty="0" smtClean="0">
                <a:ea typeface="+mn-ea"/>
                <a:cs typeface="+mn-cs"/>
              </a:rPr>
              <a:t>(I.e., the narrow view)</a:t>
            </a:r>
          </a:p>
        </p:txBody>
      </p:sp>
      <p:sp>
        <p:nvSpPr>
          <p:cNvPr id="5" name="Slide Number Placeholder 5"/>
          <p:cNvSpPr>
            <a:spLocks noGrp="1"/>
          </p:cNvSpPr>
          <p:nvPr>
            <p:ph type="sldNum" sz="quarter" idx="12"/>
          </p:nvPr>
        </p:nvSpPr>
        <p:spPr/>
        <p:txBody>
          <a:bodyPr/>
          <a:lstStyle/>
          <a:p>
            <a:pPr>
              <a:defRPr/>
            </a:pPr>
            <a:fld id="{5F7398C7-73A7-F94F-BC8E-98814ED60CE2}" type="slidenum">
              <a:rPr lang="en-US"/>
              <a:pPr>
                <a:defRPr/>
              </a:pPr>
              <a:t>16</a:t>
            </a:fld>
            <a:endParaRPr lang="en-US"/>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a:xfrm>
            <a:off x="304800" y="517525"/>
            <a:ext cx="8534400" cy="641350"/>
          </a:xfrm>
        </p:spPr>
        <p:txBody>
          <a:bodyPr/>
          <a:lstStyle/>
          <a:p>
            <a:pPr eaLnBrk="1" hangingPunct="1">
              <a:defRPr/>
            </a:pPr>
            <a:r>
              <a:rPr lang="en-US">
                <a:ea typeface="+mj-ea"/>
                <a:cs typeface="+mj-cs"/>
              </a:rPr>
              <a:t>“Houston, we have a problem.”</a:t>
            </a:r>
          </a:p>
        </p:txBody>
      </p:sp>
      <p:sp>
        <p:nvSpPr>
          <p:cNvPr id="706563" name="Rectangle 3"/>
          <p:cNvSpPr>
            <a:spLocks noGrp="1" noChangeArrowheads="1"/>
          </p:cNvSpPr>
          <p:nvPr>
            <p:ph idx="1"/>
          </p:nvPr>
        </p:nvSpPr>
        <p:spPr>
          <a:xfrm>
            <a:off x="685800" y="1371600"/>
            <a:ext cx="7924800" cy="4876800"/>
          </a:xfrm>
        </p:spPr>
        <p:txBody>
          <a:bodyPr/>
          <a:lstStyle/>
          <a:p>
            <a:pPr eaLnBrk="1" hangingPunct="1">
              <a:lnSpc>
                <a:spcPct val="90000"/>
              </a:lnSpc>
            </a:pPr>
            <a:r>
              <a:rPr lang="en-US" sz="2400"/>
              <a:t>Have been in “crisis” since the advent of “big” software</a:t>
            </a:r>
          </a:p>
          <a:p>
            <a:pPr lvl="1" eaLnBrk="1" hangingPunct="1">
              <a:lnSpc>
                <a:spcPct val="90000"/>
              </a:lnSpc>
            </a:pPr>
            <a:r>
              <a:rPr lang="en-US" sz="2000"/>
              <a:t>What we want for software development</a:t>
            </a:r>
          </a:p>
          <a:p>
            <a:pPr lvl="2" eaLnBrk="1" hangingPunct="1">
              <a:lnSpc>
                <a:spcPct val="90000"/>
              </a:lnSpc>
            </a:pPr>
            <a:r>
              <a:rPr lang="en-US" sz="1800"/>
              <a:t>Low risk and predictability</a:t>
            </a:r>
          </a:p>
          <a:p>
            <a:pPr lvl="2" eaLnBrk="1" hangingPunct="1">
              <a:lnSpc>
                <a:spcPct val="90000"/>
              </a:lnSpc>
            </a:pPr>
            <a:r>
              <a:rPr lang="en-US" sz="1800"/>
              <a:t>Lower costs and proportionate costs</a:t>
            </a:r>
          </a:p>
          <a:p>
            <a:pPr lvl="2" eaLnBrk="1" hangingPunct="1">
              <a:lnSpc>
                <a:spcPct val="90000"/>
              </a:lnSpc>
            </a:pPr>
            <a:r>
              <a:rPr lang="en-US" sz="1800"/>
              <a:t>Faster turnaround</a:t>
            </a:r>
          </a:p>
          <a:p>
            <a:pPr lvl="1" eaLnBrk="1" hangingPunct="1">
              <a:lnSpc>
                <a:spcPct val="90000"/>
              </a:lnSpc>
            </a:pPr>
            <a:r>
              <a:rPr lang="en-US" sz="2000"/>
              <a:t>What we have:</a:t>
            </a:r>
          </a:p>
          <a:p>
            <a:pPr lvl="2" eaLnBrk="1" hangingPunct="1">
              <a:lnSpc>
                <a:spcPct val="90000"/>
              </a:lnSpc>
            </a:pPr>
            <a:r>
              <a:rPr lang="en-US" sz="1800"/>
              <a:t>High risk, high failure rate</a:t>
            </a:r>
          </a:p>
          <a:p>
            <a:pPr lvl="2" eaLnBrk="1" hangingPunct="1">
              <a:lnSpc>
                <a:spcPct val="90000"/>
              </a:lnSpc>
            </a:pPr>
            <a:r>
              <a:rPr lang="en-US" sz="1800"/>
              <a:t>Unpredictable schedule, cost, effort</a:t>
            </a:r>
          </a:p>
          <a:p>
            <a:pPr lvl="1" eaLnBrk="1" hangingPunct="1">
              <a:lnSpc>
                <a:spcPct val="90000"/>
              </a:lnSpc>
            </a:pPr>
            <a:r>
              <a:rPr lang="en-US" sz="2000"/>
              <a:t>Characterized by </a:t>
            </a:r>
            <a:r>
              <a:rPr lang="en-US" sz="2000" b="1">
                <a:solidFill>
                  <a:srgbClr val="FFFF00"/>
                </a:solidFill>
              </a:rPr>
              <a:t>lack of control</a:t>
            </a:r>
            <a:r>
              <a:rPr lang="en-US" sz="2000"/>
              <a:t> </a:t>
            </a:r>
          </a:p>
          <a:p>
            <a:pPr lvl="2" eaLnBrk="1" hangingPunct="1">
              <a:lnSpc>
                <a:spcPct val="90000"/>
              </a:lnSpc>
            </a:pPr>
            <a:r>
              <a:rPr lang="en-US" sz="1800"/>
              <a:t>cannot plan the work, work the plan</a:t>
            </a:r>
            <a:endParaRPr lang="en-US" sz="1800" i="1"/>
          </a:p>
          <a:p>
            <a:pPr eaLnBrk="1" hangingPunct="1">
              <a:lnSpc>
                <a:spcPct val="90000"/>
              </a:lnSpc>
            </a:pPr>
            <a:r>
              <a:rPr lang="en-US" sz="2400"/>
              <a:t>Three road blocks to getting beyond the crisis:</a:t>
            </a:r>
          </a:p>
          <a:p>
            <a:pPr lvl="1" eaLnBrk="1" hangingPunct="1">
              <a:lnSpc>
                <a:spcPct val="90000"/>
              </a:lnSpc>
              <a:buFontTx/>
              <a:buAutoNum type="arabicPeriod"/>
            </a:pPr>
            <a:r>
              <a:rPr lang="en-US" sz="2000"/>
              <a:t>Complex software is </a:t>
            </a:r>
            <a:r>
              <a:rPr lang="en-US" sz="2000" b="1" i="1">
                <a:solidFill>
                  <a:srgbClr val="FFFF00"/>
                </a:solidFill>
              </a:rPr>
              <a:t>essentially difficult</a:t>
            </a:r>
            <a:r>
              <a:rPr lang="en-US" sz="2000" i="1">
                <a:solidFill>
                  <a:srgbClr val="FFFF00"/>
                </a:solidFill>
              </a:rPr>
              <a:t> </a:t>
            </a:r>
            <a:endParaRPr lang="en-US" sz="2000">
              <a:solidFill>
                <a:srgbClr val="FFFF00"/>
              </a:solidFill>
            </a:endParaRPr>
          </a:p>
          <a:p>
            <a:pPr lvl="1" eaLnBrk="1" hangingPunct="1">
              <a:lnSpc>
                <a:spcPct val="90000"/>
              </a:lnSpc>
              <a:buFontTx/>
              <a:buAutoNum type="arabicPeriod"/>
            </a:pPr>
            <a:r>
              <a:rPr lang="en-US" sz="2000"/>
              <a:t>Software development is </a:t>
            </a:r>
            <a:r>
              <a:rPr lang="en-US" sz="2000" b="1" i="1">
                <a:solidFill>
                  <a:srgbClr val="FFFF00"/>
                </a:solidFill>
              </a:rPr>
              <a:t>pre-industrial</a:t>
            </a:r>
          </a:p>
          <a:p>
            <a:pPr lvl="1" eaLnBrk="1" hangingPunct="1">
              <a:lnSpc>
                <a:spcPct val="90000"/>
              </a:lnSpc>
              <a:buFontTx/>
              <a:buAutoNum type="arabicPeriod"/>
            </a:pPr>
            <a:r>
              <a:rPr lang="en-US" sz="2000"/>
              <a:t>Traditional SE processes </a:t>
            </a:r>
            <a:r>
              <a:rPr lang="en-US" sz="2000" b="1" i="1">
                <a:solidFill>
                  <a:srgbClr val="FFFF00"/>
                </a:solidFill>
              </a:rPr>
              <a:t>only look at part of the problem </a:t>
            </a:r>
          </a:p>
        </p:txBody>
      </p:sp>
      <p:sp>
        <p:nvSpPr>
          <p:cNvPr id="5" name="Slide Number Placeholder 5"/>
          <p:cNvSpPr>
            <a:spLocks noGrp="1"/>
          </p:cNvSpPr>
          <p:nvPr>
            <p:ph type="sldNum" sz="quarter" idx="12"/>
          </p:nvPr>
        </p:nvSpPr>
        <p:spPr/>
        <p:txBody>
          <a:bodyPr/>
          <a:lstStyle/>
          <a:p>
            <a:pPr>
              <a:defRPr/>
            </a:pPr>
            <a:fld id="{BAFE6324-63BC-5643-8887-4294630314B6}" type="slidenum">
              <a:rPr lang="en-US"/>
              <a:pPr>
                <a:defRPr/>
              </a:pPr>
              <a:t>17</a:t>
            </a:fld>
            <a:endParaRPr lang="en-US"/>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ChangeArrowheads="1"/>
          </p:cNvSpPr>
          <p:nvPr>
            <p:ph type="title"/>
          </p:nvPr>
        </p:nvSpPr>
        <p:spPr>
          <a:xfrm>
            <a:off x="381000" y="319088"/>
            <a:ext cx="8382000" cy="579437"/>
          </a:xfrm>
        </p:spPr>
        <p:txBody>
          <a:bodyPr/>
          <a:lstStyle/>
          <a:p>
            <a:pPr eaLnBrk="1" hangingPunct="1">
              <a:defRPr/>
            </a:pPr>
            <a:r>
              <a:rPr lang="en-US" sz="4000" dirty="0" smtClean="0">
                <a:ea typeface="+mj-ea"/>
                <a:cs typeface="+mj-cs"/>
              </a:rPr>
              <a:t>1. Software is Essentially Difficult</a:t>
            </a:r>
          </a:p>
        </p:txBody>
      </p:sp>
      <p:sp>
        <p:nvSpPr>
          <p:cNvPr id="708611" name="Rectangle 3"/>
          <p:cNvSpPr>
            <a:spLocks noGrp="1" noChangeArrowheads="1"/>
          </p:cNvSpPr>
          <p:nvPr>
            <p:ph idx="1"/>
          </p:nvPr>
        </p:nvSpPr>
        <p:spPr>
          <a:xfrm>
            <a:off x="685800" y="1066800"/>
            <a:ext cx="8001000" cy="5486400"/>
          </a:xfrm>
        </p:spPr>
        <p:txBody>
          <a:bodyPr/>
          <a:lstStyle/>
          <a:p>
            <a:pPr marL="609600" indent="-609600" eaLnBrk="1" hangingPunct="1">
              <a:defRPr/>
            </a:pPr>
            <a:r>
              <a:rPr lang="en-US" sz="2000">
                <a:ea typeface="+mn-ea"/>
                <a:cs typeface="+mn-cs"/>
              </a:rPr>
              <a:t>In </a:t>
            </a:r>
            <a:r>
              <a:rPr lang="en-US" sz="2000" i="1">
                <a:ea typeface="+mn-ea"/>
                <a:cs typeface="+mn-cs"/>
              </a:rPr>
              <a:t>No Silver Bullet</a:t>
            </a:r>
            <a:r>
              <a:rPr lang="en-US" sz="2000">
                <a:ea typeface="+mn-ea"/>
                <a:cs typeface="+mn-cs"/>
              </a:rPr>
              <a:t> Fred Brooks provides a perspective on why we have not been able to resolve the “software crisis”</a:t>
            </a:r>
          </a:p>
          <a:p>
            <a:pPr marL="990600" lvl="1" indent="-533400" eaLnBrk="1" hangingPunct="1">
              <a:defRPr/>
            </a:pPr>
            <a:r>
              <a:rPr lang="en-US" sz="1800"/>
              <a:t>Identifies two kinds of development difficulties</a:t>
            </a:r>
          </a:p>
          <a:p>
            <a:pPr marL="1371600" lvl="2" indent="-457200" eaLnBrk="1" hangingPunct="1">
              <a:defRPr/>
            </a:pPr>
            <a:r>
              <a:rPr lang="en-US" sz="1600"/>
              <a:t>Essential difficulties - part of the essence of the problem</a:t>
            </a:r>
          </a:p>
          <a:p>
            <a:pPr marL="1371600" lvl="2" indent="-457200" eaLnBrk="1" hangingPunct="1">
              <a:defRPr/>
            </a:pPr>
            <a:r>
              <a:rPr lang="en-US" sz="1600"/>
              <a:t>Accidental difficulties - introduced by imperfect practice</a:t>
            </a:r>
          </a:p>
          <a:p>
            <a:pPr marL="990600" lvl="1" indent="-533400" eaLnBrk="1" hangingPunct="1">
              <a:defRPr/>
            </a:pPr>
            <a:r>
              <a:rPr lang="en-US" sz="1800"/>
              <a:t>Thesis: developing complex software systems is </a:t>
            </a:r>
            <a:r>
              <a:rPr lang="en-US" sz="1800" i="1"/>
              <a:t>essentially difficult</a:t>
            </a:r>
            <a:r>
              <a:rPr lang="en-US" sz="1800"/>
              <a:t> – </a:t>
            </a:r>
            <a:r>
              <a:rPr lang="en-US" sz="1800" b="1" i="1"/>
              <a:t>but not as difficult as we make it!</a:t>
            </a:r>
            <a:r>
              <a:rPr lang="en-US" sz="1800">
                <a:solidFill>
                  <a:srgbClr val="FFFF00"/>
                </a:solidFill>
              </a:rPr>
              <a:t/>
            </a:r>
            <a:br>
              <a:rPr lang="en-US" sz="1800">
                <a:solidFill>
                  <a:srgbClr val="FFFF00"/>
                </a:solidFill>
              </a:rPr>
            </a:br>
            <a:endParaRPr lang="en-US" sz="1800">
              <a:solidFill>
                <a:srgbClr val="FFFF00"/>
              </a:solidFill>
            </a:endParaRPr>
          </a:p>
          <a:p>
            <a:pPr marL="609600" indent="-609600" algn="ctr" eaLnBrk="1" hangingPunct="1">
              <a:buFont typeface="Wingdings" charset="2"/>
              <a:buNone/>
              <a:defRPr/>
            </a:pPr>
            <a:r>
              <a:rPr lang="en-US" sz="2000" i="1">
                <a:ea typeface="+mn-ea"/>
                <a:cs typeface="+mn-cs"/>
              </a:rPr>
              <a:t>“The hard part of building software [is] the specification, design and testing of [its] conceptual constructs, not the labor of representing it and testing the fidelity of the representation”</a:t>
            </a:r>
          </a:p>
          <a:p>
            <a:pPr marL="990600" lvl="1" indent="-533400" eaLnBrk="1" hangingPunct="1">
              <a:defRPr/>
            </a:pPr>
            <a:r>
              <a:rPr lang="en-US" sz="2000"/>
              <a:t>Lemmas:</a:t>
            </a:r>
          </a:p>
          <a:p>
            <a:pPr marL="1371600" lvl="2" indent="-457200" eaLnBrk="1" hangingPunct="1">
              <a:buClr>
                <a:schemeClr val="tx1"/>
              </a:buClr>
              <a:buFontTx/>
              <a:buAutoNum type="arabicPeriod"/>
              <a:defRPr/>
            </a:pPr>
            <a:r>
              <a:rPr lang="en-US" sz="1800"/>
              <a:t>Most new SE technology addresses primarily “accidental difficulties”</a:t>
            </a:r>
          </a:p>
          <a:p>
            <a:pPr marL="1371600" lvl="2" indent="-457200" eaLnBrk="1" hangingPunct="1">
              <a:buClr>
                <a:schemeClr val="tx1"/>
              </a:buClr>
              <a:buFontTx/>
              <a:buAutoNum type="arabicPeriod"/>
              <a:defRPr/>
            </a:pPr>
            <a:r>
              <a:rPr lang="en-US" sz="1800"/>
              <a:t>Improvements here are at the point of diminishing returns</a:t>
            </a:r>
          </a:p>
        </p:txBody>
      </p:sp>
      <p:sp>
        <p:nvSpPr>
          <p:cNvPr id="5" name="Slide Number Placeholder 5"/>
          <p:cNvSpPr>
            <a:spLocks noGrp="1"/>
          </p:cNvSpPr>
          <p:nvPr>
            <p:ph type="sldNum" sz="quarter" idx="12"/>
          </p:nvPr>
        </p:nvSpPr>
        <p:spPr/>
        <p:txBody>
          <a:bodyPr/>
          <a:lstStyle/>
          <a:p>
            <a:pPr>
              <a:defRPr/>
            </a:pPr>
            <a:fld id="{6A427D94-28A6-EC49-8446-319A92BD766B}" type="slidenum">
              <a:rPr lang="en-US"/>
              <a:pPr>
                <a:defRPr/>
              </a:pPr>
              <a:t>18</a:t>
            </a:fld>
            <a:endParaRPr lang="en-US"/>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ChangeArrowheads="1"/>
          </p:cNvSpPr>
          <p:nvPr>
            <p:ph type="title"/>
          </p:nvPr>
        </p:nvSpPr>
        <p:spPr>
          <a:xfrm>
            <a:off x="685800" y="228600"/>
            <a:ext cx="7772400" cy="533400"/>
          </a:xfrm>
        </p:spPr>
        <p:txBody>
          <a:bodyPr>
            <a:normAutofit fontScale="90000"/>
          </a:bodyPr>
          <a:lstStyle/>
          <a:p>
            <a:pPr eaLnBrk="1" hangingPunct="1">
              <a:defRPr/>
            </a:pPr>
            <a:r>
              <a:rPr lang="en-US" dirty="0" smtClean="0">
                <a:ea typeface="+mj-ea"/>
                <a:cs typeface="+mj-cs"/>
              </a:rPr>
              <a:t>2. Software is Pre-Industrial</a:t>
            </a:r>
          </a:p>
        </p:txBody>
      </p:sp>
      <p:sp>
        <p:nvSpPr>
          <p:cNvPr id="51203" name="Rectangle 3"/>
          <p:cNvSpPr>
            <a:spLocks noGrp="1" noChangeArrowheads="1"/>
          </p:cNvSpPr>
          <p:nvPr>
            <p:ph sz="half" idx="1"/>
          </p:nvPr>
        </p:nvSpPr>
        <p:spPr>
          <a:xfrm>
            <a:off x="381000" y="990600"/>
            <a:ext cx="4114800" cy="5410200"/>
          </a:xfrm>
        </p:spPr>
        <p:txBody>
          <a:bodyPr/>
          <a:lstStyle/>
          <a:p>
            <a:pPr algn="ctr" eaLnBrk="1" hangingPunct="1">
              <a:buFont typeface="Wingdings" charset="2"/>
              <a:buNone/>
            </a:pPr>
            <a:r>
              <a:rPr lang="en-US" sz="2000" b="1" dirty="0">
                <a:effectLst/>
              </a:rPr>
              <a:t>Pre-Industrial</a:t>
            </a:r>
          </a:p>
          <a:p>
            <a:pPr eaLnBrk="1" hangingPunct="1"/>
            <a:r>
              <a:rPr lang="en-US" sz="1800" dirty="0">
                <a:effectLst/>
              </a:rPr>
              <a:t>Craftsman builds product</a:t>
            </a:r>
          </a:p>
          <a:p>
            <a:pPr lvl="1" eaLnBrk="1" hangingPunct="1"/>
            <a:r>
              <a:rPr lang="en-US" sz="1400" dirty="0">
                <a:effectLst/>
              </a:rPr>
              <a:t>Builds one product at a time</a:t>
            </a:r>
          </a:p>
          <a:p>
            <a:pPr lvl="1" eaLnBrk="1" hangingPunct="1"/>
            <a:r>
              <a:rPr lang="en-US" sz="1400" dirty="0">
                <a:effectLst/>
              </a:rPr>
              <a:t>Each product is unique, parts are not interchangeable</a:t>
            </a:r>
          </a:p>
          <a:p>
            <a:pPr lvl="1" eaLnBrk="1" hangingPunct="1"/>
            <a:r>
              <a:rPr lang="en-US" sz="1400" dirty="0">
                <a:effectLst/>
              </a:rPr>
              <a:t>Quality depends on craftsman’s skill – product of training, experience</a:t>
            </a:r>
          </a:p>
          <a:p>
            <a:pPr lvl="1" eaLnBrk="1" hangingPunct="1"/>
            <a:r>
              <a:rPr lang="en-US" sz="1400" dirty="0">
                <a:effectLst/>
              </a:rPr>
              <a:t>Unbounded opportunities for error</a:t>
            </a:r>
          </a:p>
          <a:p>
            <a:pPr eaLnBrk="1" hangingPunct="1"/>
            <a:r>
              <a:rPr lang="en-US" sz="1800" dirty="0">
                <a:effectLst/>
              </a:rPr>
              <a:t>Focus on individual products</a:t>
            </a:r>
          </a:p>
          <a:p>
            <a:pPr lvl="1" eaLnBrk="1" hangingPunct="1"/>
            <a:r>
              <a:rPr lang="en-US" sz="1400" dirty="0">
                <a:effectLst/>
              </a:rPr>
              <a:t>Customization is easy</a:t>
            </a:r>
          </a:p>
          <a:p>
            <a:pPr eaLnBrk="1" hangingPunct="1"/>
            <a:r>
              <a:rPr lang="en-US" sz="1800" dirty="0">
                <a:effectLst/>
              </a:rPr>
              <a:t>Scaling is difficult</a:t>
            </a:r>
          </a:p>
          <a:p>
            <a:pPr lvl="1" eaLnBrk="1" hangingPunct="1"/>
            <a:r>
              <a:rPr lang="en-US" sz="1400" dirty="0">
                <a:effectLst/>
              </a:rPr>
              <a:t>Parts are not interchangeable</a:t>
            </a:r>
          </a:p>
          <a:p>
            <a:pPr lvl="1" eaLnBrk="1" hangingPunct="1"/>
            <a:r>
              <a:rPr lang="en-US" sz="1400" dirty="0">
                <a:effectLst/>
              </a:rPr>
              <a:t>No economy of scale</a:t>
            </a:r>
          </a:p>
          <a:p>
            <a:pPr lvl="1" eaLnBrk="1" hangingPunct="1"/>
            <a:r>
              <a:rPr lang="en-US" sz="1400" dirty="0">
                <a:effectLst/>
              </a:rPr>
              <a:t>Control problems rise exponentially with product size!</a:t>
            </a:r>
          </a:p>
        </p:txBody>
      </p:sp>
      <p:sp>
        <p:nvSpPr>
          <p:cNvPr id="51204" name="Rectangle 4"/>
          <p:cNvSpPr>
            <a:spLocks noGrp="1" noChangeArrowheads="1"/>
          </p:cNvSpPr>
          <p:nvPr>
            <p:ph sz="half" idx="2"/>
          </p:nvPr>
        </p:nvSpPr>
        <p:spPr>
          <a:xfrm>
            <a:off x="4724400" y="990600"/>
            <a:ext cx="3810000" cy="5410200"/>
          </a:xfrm>
        </p:spPr>
        <p:txBody>
          <a:bodyPr/>
          <a:lstStyle/>
          <a:p>
            <a:pPr algn="ctr" eaLnBrk="1" hangingPunct="1">
              <a:buFont typeface="Wingdings" charset="2"/>
              <a:buNone/>
            </a:pPr>
            <a:r>
              <a:rPr lang="en-US" sz="2000" b="1" dirty="0">
                <a:effectLst/>
              </a:rPr>
              <a:t>Post-Industrial</a:t>
            </a:r>
          </a:p>
          <a:p>
            <a:pPr eaLnBrk="1" hangingPunct="1"/>
            <a:r>
              <a:rPr lang="en-US" sz="1800" dirty="0">
                <a:effectLst/>
              </a:rPr>
              <a:t>Products produced by machines</a:t>
            </a:r>
          </a:p>
          <a:p>
            <a:pPr lvl="1" eaLnBrk="1" hangingPunct="1"/>
            <a:r>
              <a:rPr lang="en-US" sz="1400" dirty="0">
                <a:effectLst/>
              </a:rPr>
              <a:t>Quality depends on machines &amp; manufacturing process</a:t>
            </a:r>
          </a:p>
          <a:p>
            <a:pPr lvl="1" eaLnBrk="1" hangingPunct="1"/>
            <a:r>
              <a:rPr lang="en-US" sz="1400" dirty="0">
                <a:effectLst/>
              </a:rPr>
              <a:t>Production requires little training or experience</a:t>
            </a:r>
          </a:p>
          <a:p>
            <a:pPr eaLnBrk="1" hangingPunct="1"/>
            <a:r>
              <a:rPr lang="en-US" sz="1800" dirty="0">
                <a:effectLst/>
              </a:rPr>
              <a:t>Focus on developing the </a:t>
            </a:r>
            <a:r>
              <a:rPr lang="en-US" sz="1800" dirty="0">
                <a:solidFill>
                  <a:srgbClr val="FFFF00"/>
                </a:solidFill>
                <a:effectLst/>
              </a:rPr>
              <a:t>means of production</a:t>
            </a:r>
          </a:p>
          <a:p>
            <a:pPr lvl="1" eaLnBrk="1" hangingPunct="1"/>
            <a:r>
              <a:rPr lang="en-US" sz="1400" dirty="0">
                <a:effectLst/>
              </a:rPr>
              <a:t>Craftsman builds means to build product (tools, factory)</a:t>
            </a:r>
          </a:p>
          <a:p>
            <a:pPr lvl="1" eaLnBrk="1" hangingPunct="1"/>
            <a:r>
              <a:rPr lang="en-US" sz="1400" dirty="0">
                <a:effectLst/>
              </a:rPr>
              <a:t>Customization is difficult</a:t>
            </a:r>
          </a:p>
          <a:p>
            <a:pPr eaLnBrk="1" hangingPunct="1"/>
            <a:r>
              <a:rPr lang="en-US" sz="1800" dirty="0">
                <a:effectLst/>
              </a:rPr>
              <a:t>Easily scales</a:t>
            </a:r>
          </a:p>
          <a:p>
            <a:pPr lvl="1" eaLnBrk="1" hangingPunct="1"/>
            <a:r>
              <a:rPr lang="en-US" sz="1400" dirty="0">
                <a:effectLst/>
              </a:rPr>
              <a:t>Parts are interchangeable</a:t>
            </a:r>
          </a:p>
          <a:p>
            <a:pPr lvl="1" eaLnBrk="1" hangingPunct="1"/>
            <a:r>
              <a:rPr lang="en-US" sz="1400" dirty="0">
                <a:effectLst/>
              </a:rPr>
              <a:t>Products are alike</a:t>
            </a:r>
          </a:p>
          <a:p>
            <a:pPr lvl="1" eaLnBrk="1" hangingPunct="1"/>
            <a:r>
              <a:rPr lang="en-US" sz="1400" dirty="0">
                <a:effectLst/>
              </a:rPr>
              <a:t>Economies of scale apply</a:t>
            </a:r>
          </a:p>
        </p:txBody>
      </p:sp>
      <p:sp>
        <p:nvSpPr>
          <p:cNvPr id="7" name="Slide Number Placeholder 6"/>
          <p:cNvSpPr>
            <a:spLocks noGrp="1"/>
          </p:cNvSpPr>
          <p:nvPr>
            <p:ph type="sldNum" sz="quarter" idx="12"/>
          </p:nvPr>
        </p:nvSpPr>
        <p:spPr/>
        <p:txBody>
          <a:bodyPr/>
          <a:lstStyle/>
          <a:p>
            <a:pPr>
              <a:defRPr/>
            </a:pPr>
            <a:fld id="{2CFE8419-E2C8-534B-BE02-64537F8D3F3F}" type="slidenum">
              <a:rPr lang="en-US"/>
              <a:pPr>
                <a:defRPr/>
              </a:pPr>
              <a:t>19</a:t>
            </a:fld>
            <a:endParaRPr lang="en-US"/>
          </a:p>
        </p:txBody>
      </p:sp>
      <p:sp>
        <p:nvSpPr>
          <p:cNvPr id="51206" name="Line 5"/>
          <p:cNvSpPr>
            <a:spLocks noChangeShapeType="1"/>
          </p:cNvSpPr>
          <p:nvPr/>
        </p:nvSpPr>
        <p:spPr bwMode="auto">
          <a:xfrm>
            <a:off x="4572000" y="1219200"/>
            <a:ext cx="0" cy="4724400"/>
          </a:xfrm>
          <a:prstGeom prst="line">
            <a:avLst/>
          </a:prstGeom>
          <a:noFill/>
          <a:ln w="19050">
            <a:solidFill>
              <a:schemeClr val="tx1"/>
            </a:solidFill>
            <a:round/>
            <a:headEnd/>
            <a:tailEnd/>
          </a:ln>
        </p:spPr>
        <p:txBody>
          <a:bodyPr wrap="none">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p:txBody>
          <a:bodyPr/>
          <a:lstStyle/>
          <a:p>
            <a:pPr eaLnBrk="1" hangingPunct="1">
              <a:defRPr/>
            </a:pPr>
            <a:r>
              <a:rPr lang="en-US" smtClean="0">
                <a:ea typeface="+mj-ea"/>
                <a:cs typeface="+mj-cs"/>
              </a:rPr>
              <a:t>Overview</a:t>
            </a:r>
          </a:p>
        </p:txBody>
      </p:sp>
      <p:sp>
        <p:nvSpPr>
          <p:cNvPr id="680963" name="Rectangle 3"/>
          <p:cNvSpPr>
            <a:spLocks noGrp="1" noChangeArrowheads="1"/>
          </p:cNvSpPr>
          <p:nvPr>
            <p:ph idx="1"/>
          </p:nvPr>
        </p:nvSpPr>
        <p:spPr/>
        <p:txBody>
          <a:bodyPr/>
          <a:lstStyle/>
          <a:p>
            <a:pPr eaLnBrk="1" hangingPunct="1">
              <a:buFont typeface="Wingdings" pitchFamily="2" charset="2"/>
              <a:buBlip>
                <a:blip r:embed="rId3"/>
              </a:buBlip>
              <a:defRPr/>
            </a:pPr>
            <a:r>
              <a:rPr lang="en-US" dirty="0" smtClean="0">
                <a:ea typeface="+mn-ea"/>
                <a:cs typeface="+mn-cs"/>
              </a:rPr>
              <a:t>Oregon Master of Software Engineering: the course in context </a:t>
            </a:r>
          </a:p>
          <a:p>
            <a:pPr eaLnBrk="1" hangingPunct="1">
              <a:buFont typeface="Wingdings" pitchFamily="2" charset="2"/>
              <a:buBlip>
                <a:blip r:embed="rId3"/>
              </a:buBlip>
              <a:defRPr/>
            </a:pPr>
            <a:r>
              <a:rPr lang="en-US" dirty="0" smtClean="0">
                <a:ea typeface="+mn-ea"/>
                <a:cs typeface="+mn-cs"/>
              </a:rPr>
              <a:t>Course Goals</a:t>
            </a:r>
          </a:p>
          <a:p>
            <a:pPr eaLnBrk="1" hangingPunct="1">
              <a:buFont typeface="Wingdings" pitchFamily="2" charset="2"/>
              <a:buBlip>
                <a:blip r:embed="rId3"/>
              </a:buBlip>
              <a:defRPr/>
            </a:pPr>
            <a:r>
              <a:rPr lang="en-US" dirty="0" smtClean="0">
                <a:ea typeface="+mn-ea"/>
                <a:cs typeface="+mn-cs"/>
              </a:rPr>
              <a:t>What is Strategic Software Engineering?</a:t>
            </a:r>
          </a:p>
        </p:txBody>
      </p:sp>
      <p:sp>
        <p:nvSpPr>
          <p:cNvPr id="5" name="Slide Number Placeholder 5"/>
          <p:cNvSpPr>
            <a:spLocks noGrp="1"/>
          </p:cNvSpPr>
          <p:nvPr>
            <p:ph type="sldNum" sz="quarter" idx="12"/>
          </p:nvPr>
        </p:nvSpPr>
        <p:spPr/>
        <p:txBody>
          <a:bodyPr/>
          <a:lstStyle/>
          <a:p>
            <a:pPr>
              <a:defRPr/>
            </a:pPr>
            <a:fld id="{148BD450-AF8C-3444-B844-08CF0779365D}" type="slidenum">
              <a:rPr lang="en-US"/>
              <a:pPr>
                <a:defRPr/>
              </a:pPr>
              <a:t>2</a:t>
            </a:fld>
            <a:endParaRPr lang="en-US"/>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a:xfrm>
            <a:off x="0" y="319088"/>
            <a:ext cx="9144000" cy="579437"/>
          </a:xfrm>
        </p:spPr>
        <p:txBody>
          <a:bodyPr/>
          <a:lstStyle/>
          <a:p>
            <a:pPr eaLnBrk="1" hangingPunct="1">
              <a:defRPr/>
            </a:pPr>
            <a:r>
              <a:rPr lang="en-US" sz="3600" dirty="0" smtClean="0">
                <a:ea typeface="+mj-ea"/>
                <a:cs typeface="+mj-cs"/>
              </a:rPr>
              <a:t>3. We Only Look at Part of the Problem</a:t>
            </a:r>
          </a:p>
        </p:txBody>
      </p:sp>
      <p:sp>
        <p:nvSpPr>
          <p:cNvPr id="712707" name="Rectangle 3"/>
          <p:cNvSpPr>
            <a:spLocks noGrp="1" noChangeArrowheads="1"/>
          </p:cNvSpPr>
          <p:nvPr>
            <p:ph idx="1"/>
          </p:nvPr>
        </p:nvSpPr>
        <p:spPr>
          <a:xfrm>
            <a:off x="381000" y="3048000"/>
            <a:ext cx="8229600" cy="3352800"/>
          </a:xfrm>
        </p:spPr>
        <p:txBody>
          <a:bodyPr/>
          <a:lstStyle/>
          <a:p>
            <a:pPr eaLnBrk="1" hangingPunct="1">
              <a:buFont typeface="Wingdings" pitchFamily="2" charset="2"/>
              <a:buBlip>
                <a:blip r:embed="rId3"/>
              </a:buBlip>
              <a:defRPr/>
            </a:pPr>
            <a:r>
              <a:rPr lang="en-US" sz="1600" smtClean="0">
                <a:ea typeface="+mn-ea"/>
                <a:cs typeface="+mn-cs"/>
              </a:rPr>
              <a:t>Know that choices here</a:t>
            </a:r>
          </a:p>
          <a:p>
            <a:pPr lvl="1" eaLnBrk="1" hangingPunct="1">
              <a:defRPr/>
            </a:pPr>
            <a:r>
              <a:rPr lang="en-US" sz="1400" smtClean="0"/>
              <a:t>Are affected by prior choices, experience, products</a:t>
            </a:r>
          </a:p>
          <a:p>
            <a:pPr lvl="1" eaLnBrk="1" hangingPunct="1">
              <a:defRPr/>
            </a:pPr>
            <a:r>
              <a:rPr lang="en-US" sz="1400" smtClean="0"/>
              <a:t>Will affect future capabilities: business, technical</a:t>
            </a:r>
          </a:p>
          <a:p>
            <a:pPr lvl="2" eaLnBrk="1" hangingPunct="1">
              <a:buFont typeface="Wingdings" pitchFamily="2" charset="2"/>
              <a:buBlip>
                <a:blip r:embed="rId4"/>
              </a:buBlip>
              <a:defRPr/>
            </a:pPr>
            <a:r>
              <a:rPr lang="en-US" sz="1200" smtClean="0"/>
              <a:t>E.g., architecture (architectural business cycle)</a:t>
            </a:r>
          </a:p>
          <a:p>
            <a:pPr eaLnBrk="1" hangingPunct="1">
              <a:buFont typeface="Wingdings" pitchFamily="2" charset="2"/>
              <a:buBlip>
                <a:blip r:embed="rId3"/>
              </a:buBlip>
              <a:defRPr/>
            </a:pPr>
            <a:r>
              <a:rPr lang="en-US" sz="1600" smtClean="0">
                <a:ea typeface="+mn-ea"/>
                <a:cs typeface="+mn-cs"/>
              </a:rPr>
              <a:t>Omits critical </a:t>
            </a:r>
            <a:r>
              <a:rPr lang="en-US" sz="1600" b="1" smtClean="0">
                <a:ea typeface="+mn-ea"/>
                <a:cs typeface="+mn-cs"/>
              </a:rPr>
              <a:t>context information</a:t>
            </a:r>
          </a:p>
          <a:p>
            <a:pPr lvl="1" eaLnBrk="1" hangingPunct="1">
              <a:defRPr/>
            </a:pPr>
            <a:r>
              <a:rPr lang="en-US" sz="1400" smtClean="0"/>
              <a:t>How do the activities relate to short or long term business goals?</a:t>
            </a:r>
          </a:p>
          <a:p>
            <a:pPr lvl="1" eaLnBrk="1" hangingPunct="1">
              <a:defRPr/>
            </a:pPr>
            <a:r>
              <a:rPr lang="en-US" sz="1400" smtClean="0"/>
              <a:t>How do the decisions made here affect future products?</a:t>
            </a:r>
          </a:p>
          <a:p>
            <a:pPr lvl="1" eaLnBrk="1" hangingPunct="1">
              <a:defRPr/>
            </a:pPr>
            <a:r>
              <a:rPr lang="en-US" sz="1400" smtClean="0"/>
              <a:t>Where does information about these issues come from and in what form?</a:t>
            </a:r>
          </a:p>
          <a:p>
            <a:pPr eaLnBrk="1" hangingPunct="1">
              <a:buFont typeface="Wingdings" pitchFamily="2" charset="2"/>
              <a:buBlip>
                <a:blip r:embed="rId3"/>
              </a:buBlip>
              <a:defRPr/>
            </a:pPr>
            <a:r>
              <a:rPr lang="en-US" sz="1600" smtClean="0">
                <a:solidFill>
                  <a:srgbClr val="FFFF00"/>
                </a:solidFill>
                <a:ea typeface="+mn-ea"/>
                <a:cs typeface="+mn-cs"/>
              </a:rPr>
              <a:t>Factors affecting ability to control the process are outside the scope</a:t>
            </a:r>
          </a:p>
          <a:p>
            <a:pPr lvl="1" eaLnBrk="1" hangingPunct="1">
              <a:defRPr/>
            </a:pPr>
            <a:r>
              <a:rPr lang="en-US" sz="1400" smtClean="0">
                <a:solidFill>
                  <a:srgbClr val="FFFF00"/>
                </a:solidFill>
              </a:rPr>
              <a:t>Factors </a:t>
            </a:r>
            <a:r>
              <a:rPr lang="en-US" sz="1400" u="sng" smtClean="0">
                <a:solidFill>
                  <a:srgbClr val="FFFF00"/>
                </a:solidFill>
              </a:rPr>
              <a:t>affecting</a:t>
            </a:r>
            <a:r>
              <a:rPr lang="en-US" sz="1400" smtClean="0">
                <a:solidFill>
                  <a:srgbClr val="FFFF00"/>
                </a:solidFill>
              </a:rPr>
              <a:t> the process are implicit</a:t>
            </a:r>
          </a:p>
          <a:p>
            <a:pPr lvl="1" eaLnBrk="1" hangingPunct="1">
              <a:defRPr/>
            </a:pPr>
            <a:r>
              <a:rPr lang="en-US" sz="1400" smtClean="0">
                <a:solidFill>
                  <a:srgbClr val="FFFF00"/>
                </a:solidFill>
              </a:rPr>
              <a:t>Factors </a:t>
            </a:r>
            <a:r>
              <a:rPr lang="en-US" sz="1400" u="sng" smtClean="0">
                <a:solidFill>
                  <a:srgbClr val="FFFF00"/>
                </a:solidFill>
              </a:rPr>
              <a:t>affected by</a:t>
            </a:r>
            <a:r>
              <a:rPr lang="en-US" sz="1400" smtClean="0">
                <a:solidFill>
                  <a:srgbClr val="FFFF00"/>
                </a:solidFill>
              </a:rPr>
              <a:t> the process are nowhere evident</a:t>
            </a:r>
          </a:p>
        </p:txBody>
      </p:sp>
      <p:sp>
        <p:nvSpPr>
          <p:cNvPr id="19" name="Slide Number Placeholder 5"/>
          <p:cNvSpPr>
            <a:spLocks noGrp="1"/>
          </p:cNvSpPr>
          <p:nvPr>
            <p:ph type="sldNum" sz="quarter" idx="12"/>
          </p:nvPr>
        </p:nvSpPr>
        <p:spPr/>
        <p:txBody>
          <a:bodyPr/>
          <a:lstStyle/>
          <a:p>
            <a:pPr>
              <a:defRPr/>
            </a:pPr>
            <a:fld id="{DE7103B5-6983-9346-8023-FE9610361781}" type="slidenum">
              <a:rPr lang="en-US"/>
              <a:pPr>
                <a:defRPr/>
              </a:pPr>
              <a:t>20</a:t>
            </a:fld>
            <a:endParaRPr lang="en-US"/>
          </a:p>
        </p:txBody>
      </p:sp>
      <p:grpSp>
        <p:nvGrpSpPr>
          <p:cNvPr id="53253" name="Group 19"/>
          <p:cNvGrpSpPr>
            <a:grpSpLocks/>
          </p:cNvGrpSpPr>
          <p:nvPr/>
        </p:nvGrpSpPr>
        <p:grpSpPr bwMode="auto">
          <a:xfrm>
            <a:off x="3352800" y="1143000"/>
            <a:ext cx="5181600" cy="3298825"/>
            <a:chOff x="3352800" y="1143000"/>
            <a:chExt cx="5181600" cy="3298825"/>
          </a:xfrm>
        </p:grpSpPr>
        <p:sp>
          <p:nvSpPr>
            <p:cNvPr id="53254" name="Rectangle 4"/>
            <p:cNvSpPr>
              <a:spLocks noChangeArrowheads="1"/>
            </p:cNvSpPr>
            <p:nvPr/>
          </p:nvSpPr>
          <p:spPr bwMode="auto">
            <a:xfrm>
              <a:off x="4324350" y="1752600"/>
              <a:ext cx="1165225" cy="358775"/>
            </a:xfrm>
            <a:prstGeom prst="rect">
              <a:avLst/>
            </a:prstGeom>
            <a:solidFill>
              <a:srgbClr val="00CCFF"/>
            </a:solidFill>
            <a:ln w="12700">
              <a:solidFill>
                <a:schemeClr val="tx1"/>
              </a:solidFill>
              <a:miter lim="800000"/>
              <a:headEnd/>
              <a:tailEnd/>
            </a:ln>
          </p:spPr>
          <p:txBody>
            <a:bodyPr wrap="none" anchor="ctr">
              <a:prstTxWarp prst="textNoShape">
                <a:avLst/>
              </a:prstTxWarp>
            </a:bodyPr>
            <a:lstStyle/>
            <a:p>
              <a:pPr algn="ctr"/>
              <a:r>
                <a:rPr lang="en-US" sz="1000" b="1"/>
                <a:t>Software</a:t>
              </a:r>
            </a:p>
            <a:p>
              <a:pPr algn="ctr">
                <a:lnSpc>
                  <a:spcPct val="80000"/>
                </a:lnSpc>
              </a:pPr>
              <a:r>
                <a:rPr lang="en-US" sz="1000" b="1"/>
                <a:t>Design</a:t>
              </a:r>
            </a:p>
          </p:txBody>
        </p:sp>
        <p:sp>
          <p:nvSpPr>
            <p:cNvPr id="53255" name="Rectangle 5"/>
            <p:cNvSpPr>
              <a:spLocks noChangeArrowheads="1"/>
            </p:cNvSpPr>
            <p:nvPr/>
          </p:nvSpPr>
          <p:spPr bwMode="auto">
            <a:xfrm>
              <a:off x="5813425" y="2662238"/>
              <a:ext cx="1766888" cy="425450"/>
            </a:xfrm>
            <a:prstGeom prst="rect">
              <a:avLst/>
            </a:prstGeom>
            <a:solidFill>
              <a:srgbClr val="00CCFF"/>
            </a:solidFill>
            <a:ln w="12700">
              <a:solidFill>
                <a:schemeClr val="tx1"/>
              </a:solidFill>
              <a:miter lim="800000"/>
              <a:headEnd/>
              <a:tailEnd/>
            </a:ln>
          </p:spPr>
          <p:txBody>
            <a:bodyPr wrap="none" anchor="ctr">
              <a:prstTxWarp prst="textNoShape">
                <a:avLst/>
              </a:prstTxWarp>
            </a:bodyPr>
            <a:lstStyle/>
            <a:p>
              <a:pPr algn="ctr"/>
              <a:r>
                <a:rPr lang="en-US" sz="1000" b="1"/>
                <a:t>System Integration</a:t>
              </a:r>
            </a:p>
            <a:p>
              <a:pPr algn="ctr"/>
              <a:r>
                <a:rPr lang="en-US" sz="1000" b="1"/>
                <a:t>and Testing</a:t>
              </a:r>
            </a:p>
          </p:txBody>
        </p:sp>
        <p:sp>
          <p:nvSpPr>
            <p:cNvPr id="53256" name="Rectangle 6"/>
            <p:cNvSpPr>
              <a:spLocks noChangeArrowheads="1"/>
            </p:cNvSpPr>
            <p:nvPr/>
          </p:nvSpPr>
          <p:spPr bwMode="auto">
            <a:xfrm>
              <a:off x="5102225" y="2236788"/>
              <a:ext cx="1081088" cy="303212"/>
            </a:xfrm>
            <a:prstGeom prst="rect">
              <a:avLst/>
            </a:prstGeom>
            <a:solidFill>
              <a:srgbClr val="00CCFF"/>
            </a:solidFill>
            <a:ln w="12700">
              <a:solidFill>
                <a:schemeClr val="tx1"/>
              </a:solidFill>
              <a:miter lim="800000"/>
              <a:headEnd/>
              <a:tailEnd/>
            </a:ln>
          </p:spPr>
          <p:txBody>
            <a:bodyPr wrap="none" anchor="ctr">
              <a:prstTxWarp prst="textNoShape">
                <a:avLst/>
              </a:prstTxWarp>
            </a:bodyPr>
            <a:lstStyle/>
            <a:p>
              <a:pPr algn="ctr"/>
              <a:r>
                <a:rPr lang="en-US" sz="1000" b="1"/>
                <a:t>Coding</a:t>
              </a:r>
            </a:p>
          </p:txBody>
        </p:sp>
        <p:sp>
          <p:nvSpPr>
            <p:cNvPr id="53257" name="Rectangle 7"/>
            <p:cNvSpPr>
              <a:spLocks noChangeArrowheads="1"/>
            </p:cNvSpPr>
            <p:nvPr/>
          </p:nvSpPr>
          <p:spPr bwMode="auto">
            <a:xfrm>
              <a:off x="6980238" y="3208338"/>
              <a:ext cx="1554162" cy="425450"/>
            </a:xfrm>
            <a:prstGeom prst="rect">
              <a:avLst/>
            </a:prstGeom>
            <a:solidFill>
              <a:srgbClr val="00CCFF"/>
            </a:solidFill>
            <a:ln w="12700">
              <a:solidFill>
                <a:schemeClr val="tx1"/>
              </a:solidFill>
              <a:miter lim="800000"/>
              <a:headEnd/>
              <a:tailEnd/>
            </a:ln>
          </p:spPr>
          <p:txBody>
            <a:bodyPr lIns="0" tIns="0" rIns="0" bIns="0" anchor="ctr">
              <a:prstTxWarp prst="textNoShape">
                <a:avLst/>
              </a:prstTxWarp>
            </a:bodyPr>
            <a:lstStyle/>
            <a:p>
              <a:pPr marL="257175" indent="-257175" algn="ctr" defTabSz="739775">
                <a:lnSpc>
                  <a:spcPct val="90000"/>
                </a:lnSpc>
                <a:spcBef>
                  <a:spcPct val="30000"/>
                </a:spcBef>
              </a:pPr>
              <a:r>
                <a:rPr lang="en-US" sz="1000" b="1"/>
                <a:t>Deployment and</a:t>
              </a:r>
              <a:br>
                <a:rPr lang="en-US" sz="1000" b="1"/>
              </a:br>
              <a:r>
                <a:rPr lang="en-US" sz="1000" b="1"/>
                <a:t>Maintenance</a:t>
              </a:r>
            </a:p>
          </p:txBody>
        </p:sp>
        <p:cxnSp>
          <p:nvCxnSpPr>
            <p:cNvPr id="53258" name="AutoShape 8"/>
            <p:cNvCxnSpPr>
              <a:cxnSpLocks noChangeShapeType="1"/>
              <a:stCxn id="53254" idx="3"/>
              <a:endCxn id="53256" idx="0"/>
            </p:cNvCxnSpPr>
            <p:nvPr/>
          </p:nvCxnSpPr>
          <p:spPr bwMode="auto">
            <a:xfrm>
              <a:off x="5489575" y="1931988"/>
              <a:ext cx="153988" cy="304800"/>
            </a:xfrm>
            <a:prstGeom prst="bentConnector2">
              <a:avLst/>
            </a:prstGeom>
            <a:noFill/>
            <a:ln w="9525">
              <a:solidFill>
                <a:schemeClr val="tx1"/>
              </a:solidFill>
              <a:miter lim="800000"/>
              <a:headEnd/>
              <a:tailEnd type="triangle" w="med" len="med"/>
            </a:ln>
          </p:spPr>
        </p:cxnSp>
        <p:cxnSp>
          <p:nvCxnSpPr>
            <p:cNvPr id="53259" name="AutoShape 9"/>
            <p:cNvCxnSpPr>
              <a:cxnSpLocks noChangeShapeType="1"/>
              <a:stCxn id="53256" idx="3"/>
              <a:endCxn id="53255" idx="0"/>
            </p:cNvCxnSpPr>
            <p:nvPr/>
          </p:nvCxnSpPr>
          <p:spPr bwMode="auto">
            <a:xfrm>
              <a:off x="6183313" y="2389188"/>
              <a:ext cx="514350" cy="273050"/>
            </a:xfrm>
            <a:prstGeom prst="bentConnector2">
              <a:avLst/>
            </a:prstGeom>
            <a:noFill/>
            <a:ln w="9525">
              <a:solidFill>
                <a:schemeClr val="tx1"/>
              </a:solidFill>
              <a:miter lim="800000"/>
              <a:headEnd/>
              <a:tailEnd type="triangle" w="med" len="med"/>
            </a:ln>
          </p:spPr>
        </p:cxnSp>
        <p:cxnSp>
          <p:nvCxnSpPr>
            <p:cNvPr id="53260" name="AutoShape 10"/>
            <p:cNvCxnSpPr>
              <a:cxnSpLocks noChangeShapeType="1"/>
              <a:stCxn id="53255" idx="3"/>
              <a:endCxn id="53257" idx="0"/>
            </p:cNvCxnSpPr>
            <p:nvPr/>
          </p:nvCxnSpPr>
          <p:spPr bwMode="auto">
            <a:xfrm>
              <a:off x="7580313" y="2874963"/>
              <a:ext cx="176212" cy="333375"/>
            </a:xfrm>
            <a:prstGeom prst="bentConnector2">
              <a:avLst/>
            </a:prstGeom>
            <a:noFill/>
            <a:ln w="9525">
              <a:solidFill>
                <a:schemeClr val="tx1"/>
              </a:solidFill>
              <a:miter lim="800000"/>
              <a:headEnd/>
              <a:tailEnd type="triangle" w="med" len="med"/>
            </a:ln>
          </p:spPr>
        </p:cxnSp>
        <p:cxnSp>
          <p:nvCxnSpPr>
            <p:cNvPr id="53261" name="AutoShape 11"/>
            <p:cNvCxnSpPr>
              <a:cxnSpLocks noChangeShapeType="1"/>
              <a:stCxn id="53255" idx="1"/>
              <a:endCxn id="53256" idx="2"/>
            </p:cNvCxnSpPr>
            <p:nvPr/>
          </p:nvCxnSpPr>
          <p:spPr bwMode="auto">
            <a:xfrm rot="10800000">
              <a:off x="5641975" y="2540000"/>
              <a:ext cx="171450" cy="334963"/>
            </a:xfrm>
            <a:prstGeom prst="bentConnector2">
              <a:avLst/>
            </a:prstGeom>
            <a:noFill/>
            <a:ln w="9525">
              <a:solidFill>
                <a:schemeClr val="tx1"/>
              </a:solidFill>
              <a:miter lim="800000"/>
              <a:headEnd/>
              <a:tailEnd type="triangle" w="med" len="med"/>
            </a:ln>
          </p:spPr>
        </p:cxnSp>
        <p:cxnSp>
          <p:nvCxnSpPr>
            <p:cNvPr id="53262" name="AutoShape 12"/>
            <p:cNvCxnSpPr>
              <a:cxnSpLocks noChangeShapeType="1"/>
              <a:stCxn id="53256" idx="1"/>
              <a:endCxn id="53254" idx="2"/>
            </p:cNvCxnSpPr>
            <p:nvPr/>
          </p:nvCxnSpPr>
          <p:spPr bwMode="auto">
            <a:xfrm rot="10800000">
              <a:off x="4906963" y="2111375"/>
              <a:ext cx="195262" cy="277813"/>
            </a:xfrm>
            <a:prstGeom prst="bentConnector2">
              <a:avLst/>
            </a:prstGeom>
            <a:noFill/>
            <a:ln w="9525">
              <a:solidFill>
                <a:schemeClr val="tx1"/>
              </a:solidFill>
              <a:miter lim="800000"/>
              <a:headEnd/>
              <a:tailEnd type="triangle" w="med" len="med"/>
            </a:ln>
          </p:spPr>
        </p:cxnSp>
        <p:sp>
          <p:nvSpPr>
            <p:cNvPr id="53263" name="Rectangle 13"/>
            <p:cNvSpPr>
              <a:spLocks noChangeArrowheads="1"/>
            </p:cNvSpPr>
            <p:nvPr/>
          </p:nvSpPr>
          <p:spPr bwMode="auto">
            <a:xfrm>
              <a:off x="3352800" y="1143000"/>
              <a:ext cx="1295400" cy="425450"/>
            </a:xfrm>
            <a:prstGeom prst="rect">
              <a:avLst/>
            </a:prstGeom>
            <a:solidFill>
              <a:srgbClr val="00CCFF"/>
            </a:solidFill>
            <a:ln w="12700">
              <a:solidFill>
                <a:schemeClr val="tx1"/>
              </a:solidFill>
              <a:miter lim="800000"/>
              <a:headEnd/>
              <a:tailEnd/>
            </a:ln>
          </p:spPr>
          <p:txBody>
            <a:bodyPr wrap="none" anchor="ctr">
              <a:prstTxWarp prst="textNoShape">
                <a:avLst/>
              </a:prstTxWarp>
            </a:bodyPr>
            <a:lstStyle/>
            <a:p>
              <a:pPr algn="ctr"/>
              <a:r>
                <a:rPr lang="en-US" sz="1000" b="1"/>
                <a:t>Requirements</a:t>
              </a:r>
            </a:p>
            <a:p>
              <a:pPr algn="ctr"/>
              <a:r>
                <a:rPr lang="en-US" sz="1000" b="1"/>
                <a:t>Analysis</a:t>
              </a:r>
            </a:p>
          </p:txBody>
        </p:sp>
        <p:cxnSp>
          <p:nvCxnSpPr>
            <p:cNvPr id="53264" name="AutoShape 14"/>
            <p:cNvCxnSpPr>
              <a:cxnSpLocks noChangeShapeType="1"/>
              <a:stCxn id="53263" idx="3"/>
              <a:endCxn id="53254" idx="0"/>
            </p:cNvCxnSpPr>
            <p:nvPr/>
          </p:nvCxnSpPr>
          <p:spPr bwMode="auto">
            <a:xfrm>
              <a:off x="4648200" y="1355725"/>
              <a:ext cx="258763" cy="396875"/>
            </a:xfrm>
            <a:prstGeom prst="bentConnector2">
              <a:avLst/>
            </a:prstGeom>
            <a:noFill/>
            <a:ln w="9525">
              <a:solidFill>
                <a:schemeClr val="tx1"/>
              </a:solidFill>
              <a:miter lim="800000"/>
              <a:headEnd/>
              <a:tailEnd type="triangle" w="med" len="med"/>
            </a:ln>
          </p:spPr>
        </p:cxnSp>
        <p:cxnSp>
          <p:nvCxnSpPr>
            <p:cNvPr id="53265" name="AutoShape 15"/>
            <p:cNvCxnSpPr>
              <a:cxnSpLocks noChangeShapeType="1"/>
              <a:stCxn id="53254" idx="1"/>
              <a:endCxn id="53263" idx="2"/>
            </p:cNvCxnSpPr>
            <p:nvPr/>
          </p:nvCxnSpPr>
          <p:spPr bwMode="auto">
            <a:xfrm rot="10800000">
              <a:off x="4000500" y="1568450"/>
              <a:ext cx="323850" cy="363538"/>
            </a:xfrm>
            <a:prstGeom prst="bentConnector2">
              <a:avLst/>
            </a:prstGeom>
            <a:noFill/>
            <a:ln w="9525">
              <a:solidFill>
                <a:schemeClr val="tx1"/>
              </a:solidFill>
              <a:miter lim="800000"/>
              <a:headEnd/>
              <a:tailEnd type="triangle" w="med" len="med"/>
            </a:ln>
          </p:spPr>
        </p:cxnSp>
        <p:sp>
          <p:nvSpPr>
            <p:cNvPr id="53266" name="Oval 16"/>
            <p:cNvSpPr>
              <a:spLocks noChangeArrowheads="1"/>
            </p:cNvSpPr>
            <p:nvPr/>
          </p:nvSpPr>
          <p:spPr bwMode="auto">
            <a:xfrm>
              <a:off x="7275513" y="4076700"/>
              <a:ext cx="1101725" cy="365125"/>
            </a:xfrm>
            <a:prstGeom prst="ellipse">
              <a:avLst/>
            </a:prstGeom>
            <a:solidFill>
              <a:srgbClr val="CC9900"/>
            </a:solidFill>
            <a:ln w="9525">
              <a:solidFill>
                <a:schemeClr val="tx1"/>
              </a:solidFill>
              <a:round/>
              <a:headEnd/>
              <a:tailEnd/>
            </a:ln>
          </p:spPr>
          <p:txBody>
            <a:bodyPr wrap="none" anchor="ctr">
              <a:prstTxWarp prst="textNoShape">
                <a:avLst/>
              </a:prstTxWarp>
            </a:bodyPr>
            <a:lstStyle/>
            <a:p>
              <a:pPr algn="ctr"/>
              <a:r>
                <a:rPr lang="en-US" sz="1200"/>
                <a:t>Product</a:t>
              </a:r>
              <a:endParaRPr lang="en-US" sz="1000">
                <a:latin typeface="Times New Roman" charset="0"/>
              </a:endParaRPr>
            </a:p>
          </p:txBody>
        </p:sp>
        <p:sp>
          <p:nvSpPr>
            <p:cNvPr id="53267" name="Line 17"/>
            <p:cNvSpPr>
              <a:spLocks noChangeShapeType="1"/>
            </p:cNvSpPr>
            <p:nvPr/>
          </p:nvSpPr>
          <p:spPr bwMode="auto">
            <a:xfrm flipH="1">
              <a:off x="7821613" y="3633788"/>
              <a:ext cx="1587" cy="455612"/>
            </a:xfrm>
            <a:prstGeom prst="line">
              <a:avLst/>
            </a:prstGeom>
            <a:noFill/>
            <a:ln w="38100" cmpd="dbl">
              <a:solidFill>
                <a:schemeClr val="tx1"/>
              </a:solidFill>
              <a:prstDash val="sysDot"/>
              <a:round/>
              <a:headEnd/>
              <a:tailEnd type="triangle" w="med" len="med"/>
            </a:ln>
          </p:spPr>
          <p:txBody>
            <a:bodyPr wrap="none" anchor="ctr">
              <a:prstTxWarp prst="textNoShape">
                <a:avLst/>
              </a:prstTxWarp>
            </a:bodyPr>
            <a:lstStyle/>
            <a:p>
              <a:endParaRPr lang="en-US"/>
            </a:p>
          </p:txBody>
        </p:sp>
      </p:gr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3" name="Rectangle 3"/>
          <p:cNvSpPr>
            <a:spLocks noGrp="1" noChangeArrowheads="1"/>
          </p:cNvSpPr>
          <p:nvPr>
            <p:ph type="title"/>
          </p:nvPr>
        </p:nvSpPr>
        <p:spPr>
          <a:xfrm>
            <a:off x="685800" y="304800"/>
            <a:ext cx="7772400" cy="381000"/>
          </a:xfrm>
        </p:spPr>
        <p:txBody>
          <a:bodyPr>
            <a:normAutofit fontScale="90000"/>
          </a:bodyPr>
          <a:lstStyle/>
          <a:p>
            <a:pPr eaLnBrk="1" hangingPunct="1">
              <a:defRPr/>
            </a:pPr>
            <a:r>
              <a:rPr lang="en-US" sz="4000">
                <a:ea typeface="+mj-ea"/>
                <a:cs typeface="+mj-cs"/>
              </a:rPr>
              <a:t>What is the “Whole Problem?”</a:t>
            </a:r>
          </a:p>
        </p:txBody>
      </p:sp>
      <p:sp>
        <p:nvSpPr>
          <p:cNvPr id="716804" name="Rectangle 4"/>
          <p:cNvSpPr>
            <a:spLocks noGrp="1" noChangeArrowheads="1"/>
          </p:cNvSpPr>
          <p:nvPr>
            <p:ph idx="1"/>
          </p:nvPr>
        </p:nvSpPr>
        <p:spPr>
          <a:xfrm>
            <a:off x="838200" y="4191000"/>
            <a:ext cx="7848600" cy="2133600"/>
          </a:xfrm>
        </p:spPr>
        <p:txBody>
          <a:bodyPr>
            <a:noAutofit/>
          </a:bodyPr>
          <a:lstStyle/>
          <a:p>
            <a:pPr eaLnBrk="1" hangingPunct="1">
              <a:lnSpc>
                <a:spcPct val="70000"/>
              </a:lnSpc>
              <a:spcBef>
                <a:spcPct val="50000"/>
              </a:spcBef>
              <a:defRPr/>
            </a:pPr>
            <a:r>
              <a:rPr lang="en-US" sz="1400" b="1" dirty="0">
                <a:ea typeface="+mn-ea"/>
                <a:cs typeface="+mn-cs"/>
              </a:rPr>
              <a:t> Typically treat product development as a </a:t>
            </a:r>
            <a:r>
              <a:rPr lang="en-US" sz="1400" b="1" i="1" dirty="0">
                <a:ea typeface="+mn-ea"/>
                <a:cs typeface="+mn-cs"/>
              </a:rPr>
              <a:t>distinct concern</a:t>
            </a:r>
            <a:r>
              <a:rPr lang="en-US" sz="1400" b="1" dirty="0">
                <a:ea typeface="+mn-ea"/>
                <a:cs typeface="+mn-cs"/>
              </a:rPr>
              <a:t> </a:t>
            </a:r>
          </a:p>
          <a:p>
            <a:pPr lvl="1" eaLnBrk="1" hangingPunct="1">
              <a:lnSpc>
                <a:spcPct val="70000"/>
              </a:lnSpc>
              <a:spcBef>
                <a:spcPct val="50000"/>
              </a:spcBef>
              <a:buClr>
                <a:schemeClr val="tx1"/>
              </a:buClr>
              <a:buFontTx/>
              <a:buChar char="•"/>
              <a:defRPr/>
            </a:pPr>
            <a:r>
              <a:rPr lang="en-US" sz="1400" dirty="0"/>
              <a:t>  Each development is treated relatively independently from other  </a:t>
            </a:r>
            <a:br>
              <a:rPr lang="en-US" sz="1400" dirty="0"/>
            </a:br>
            <a:r>
              <a:rPr lang="en-US" sz="1400" dirty="0"/>
              <a:t>  developments</a:t>
            </a:r>
          </a:p>
          <a:p>
            <a:pPr lvl="1" eaLnBrk="1" hangingPunct="1">
              <a:lnSpc>
                <a:spcPct val="70000"/>
              </a:lnSpc>
              <a:spcBef>
                <a:spcPct val="50000"/>
              </a:spcBef>
              <a:buClr>
                <a:schemeClr val="tx1"/>
              </a:buClr>
              <a:buFontTx/>
              <a:buChar char="•"/>
              <a:defRPr/>
            </a:pPr>
            <a:r>
              <a:rPr lang="en-US" sz="1400" dirty="0"/>
              <a:t>  Reuse of products and processes is haphazard</a:t>
            </a:r>
          </a:p>
          <a:p>
            <a:pPr lvl="1" eaLnBrk="1" hangingPunct="1">
              <a:lnSpc>
                <a:spcPct val="70000"/>
              </a:lnSpc>
              <a:spcBef>
                <a:spcPct val="50000"/>
              </a:spcBef>
              <a:buClr>
                <a:schemeClr val="tx1"/>
              </a:buClr>
              <a:buFontTx/>
              <a:buChar char="•"/>
              <a:defRPr/>
            </a:pPr>
            <a:r>
              <a:rPr lang="en-US" sz="1400" dirty="0"/>
              <a:t>  Products and processes developed to meet project goals</a:t>
            </a:r>
          </a:p>
          <a:p>
            <a:pPr eaLnBrk="1" hangingPunct="1">
              <a:lnSpc>
                <a:spcPct val="70000"/>
              </a:lnSpc>
              <a:spcBef>
                <a:spcPct val="50000"/>
              </a:spcBef>
              <a:defRPr/>
            </a:pPr>
            <a:r>
              <a:rPr lang="en-US" sz="1400" dirty="0">
                <a:ea typeface="+mn-ea"/>
                <a:cs typeface="+mn-cs"/>
              </a:rPr>
              <a:t>  </a:t>
            </a:r>
            <a:r>
              <a:rPr lang="en-US" sz="1400" dirty="0" smtClean="0">
                <a:ea typeface="+mn-ea"/>
                <a:cs typeface="+mn-cs"/>
              </a:rPr>
              <a:t> </a:t>
            </a:r>
            <a:r>
              <a:rPr lang="en-US" sz="1400" b="1" dirty="0" smtClean="0">
                <a:ea typeface="+mn-ea"/>
                <a:cs typeface="+mn-cs"/>
              </a:rPr>
              <a:t>In most developments/organizations, neither </a:t>
            </a:r>
            <a:r>
              <a:rPr lang="en-US" sz="1400" b="1" dirty="0">
                <a:ea typeface="+mn-ea"/>
                <a:cs typeface="+mn-cs"/>
              </a:rPr>
              <a:t>is nor should be a distinct concern</a:t>
            </a:r>
          </a:p>
          <a:p>
            <a:pPr lvl="1" eaLnBrk="1" hangingPunct="1">
              <a:lnSpc>
                <a:spcPct val="70000"/>
              </a:lnSpc>
              <a:spcBef>
                <a:spcPct val="50000"/>
              </a:spcBef>
              <a:buClr>
                <a:schemeClr val="tx1"/>
              </a:buClr>
              <a:buFontTx/>
              <a:buChar char="•"/>
              <a:defRPr/>
            </a:pPr>
            <a:r>
              <a:rPr lang="en-US" sz="1400" dirty="0"/>
              <a:t>  Everything has a context that cannot be ignored</a:t>
            </a:r>
          </a:p>
          <a:p>
            <a:pPr lvl="1" eaLnBrk="1" hangingPunct="1">
              <a:lnSpc>
                <a:spcPct val="70000"/>
              </a:lnSpc>
              <a:spcBef>
                <a:spcPct val="50000"/>
              </a:spcBef>
              <a:buClr>
                <a:schemeClr val="tx1"/>
              </a:buClr>
              <a:buFontTx/>
              <a:buChar char="•"/>
              <a:defRPr/>
            </a:pPr>
            <a:r>
              <a:rPr lang="en-US" sz="1400" dirty="0"/>
              <a:t>  Necessarily acquires people, products, process, organization from context</a:t>
            </a:r>
          </a:p>
          <a:p>
            <a:pPr lvl="1" eaLnBrk="1" hangingPunct="1">
              <a:lnSpc>
                <a:spcPct val="70000"/>
              </a:lnSpc>
              <a:spcBef>
                <a:spcPct val="50000"/>
              </a:spcBef>
              <a:buClr>
                <a:schemeClr val="tx1"/>
              </a:buClr>
              <a:buFontTx/>
              <a:buChar char="•"/>
              <a:defRPr/>
            </a:pPr>
            <a:r>
              <a:rPr lang="en-US" sz="1400" dirty="0"/>
              <a:t> </a:t>
            </a:r>
            <a:r>
              <a:rPr lang="en-US" sz="1400" dirty="0" smtClean="0"/>
              <a:t> Repeats processes, develops similar products over time</a:t>
            </a:r>
            <a:endParaRPr lang="en-US" sz="1800" dirty="0"/>
          </a:p>
        </p:txBody>
      </p:sp>
      <p:sp>
        <p:nvSpPr>
          <p:cNvPr id="15" name="Slide Number Placeholder 5"/>
          <p:cNvSpPr>
            <a:spLocks noGrp="1"/>
          </p:cNvSpPr>
          <p:nvPr>
            <p:ph type="sldNum" sz="quarter" idx="12"/>
          </p:nvPr>
        </p:nvSpPr>
        <p:spPr/>
        <p:txBody>
          <a:bodyPr/>
          <a:lstStyle/>
          <a:p>
            <a:pPr>
              <a:defRPr/>
            </a:pPr>
            <a:fld id="{9E6A29CE-2A30-6341-9EF3-22FB41CF9540}" type="slidenum">
              <a:rPr lang="en-US"/>
              <a:pPr>
                <a:defRPr/>
              </a:pPr>
              <a:t>21</a:t>
            </a:fld>
            <a:endParaRPr lang="en-US"/>
          </a:p>
        </p:txBody>
      </p:sp>
      <p:grpSp>
        <p:nvGrpSpPr>
          <p:cNvPr id="55302" name="Group 15"/>
          <p:cNvGrpSpPr>
            <a:grpSpLocks/>
          </p:cNvGrpSpPr>
          <p:nvPr/>
        </p:nvGrpSpPr>
        <p:grpSpPr bwMode="auto">
          <a:xfrm>
            <a:off x="1066800" y="1066800"/>
            <a:ext cx="5486400" cy="2819400"/>
            <a:chOff x="1066800" y="1066800"/>
            <a:chExt cx="5486400" cy="2819400"/>
          </a:xfrm>
        </p:grpSpPr>
        <p:sp>
          <p:nvSpPr>
            <p:cNvPr id="55303" name="Rectangle 2"/>
            <p:cNvSpPr>
              <a:spLocks noChangeArrowheads="1"/>
            </p:cNvSpPr>
            <p:nvPr/>
          </p:nvSpPr>
          <p:spPr bwMode="auto">
            <a:xfrm>
              <a:off x="2514600" y="1066800"/>
              <a:ext cx="4038600" cy="2819400"/>
            </a:xfrm>
            <a:prstGeom prst="rect">
              <a:avLst/>
            </a:prstGeom>
            <a:solidFill>
              <a:srgbClr val="FFFF00"/>
            </a:solidFill>
            <a:ln w="19050">
              <a:solidFill>
                <a:schemeClr val="tx1"/>
              </a:solidFill>
              <a:miter lim="800000"/>
              <a:headEnd/>
              <a:tailEnd/>
            </a:ln>
          </p:spPr>
          <p:txBody>
            <a:bodyPr wrap="none" anchor="ctr">
              <a:prstTxWarp prst="textNoShape">
                <a:avLst/>
              </a:prstTxWarp>
            </a:bodyPr>
            <a:lstStyle/>
            <a:p>
              <a:endParaRPr lang="en-US"/>
            </a:p>
          </p:txBody>
        </p:sp>
        <p:graphicFrame>
          <p:nvGraphicFramePr>
            <p:cNvPr id="716805" name="Object 5"/>
            <p:cNvGraphicFramePr>
              <a:graphicFrameLocks noChangeAspect="1"/>
            </p:cNvGraphicFramePr>
            <p:nvPr/>
          </p:nvGraphicFramePr>
          <p:xfrm>
            <a:off x="4038600" y="1257300"/>
            <a:ext cx="2171700" cy="1733550"/>
          </p:xfrm>
          <a:graphic>
            <a:graphicData uri="http://schemas.openxmlformats.org/presentationml/2006/ole">
              <mc:AlternateContent xmlns:mc="http://schemas.openxmlformats.org/markup-compatibility/2006">
                <mc:Choice xmlns:v="urn:schemas-microsoft-com:vml" Requires="v">
                  <p:oleObj spid="_x0000_s55300" name="VISIO" r:id="rId4" imgW="1651320" imgH="1103040" progId="">
                    <p:embed/>
                  </p:oleObj>
                </mc:Choice>
                <mc:Fallback>
                  <p:oleObj name="VISIO" r:id="rId4" imgW="1651320" imgH="1103040"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1257300"/>
                          <a:ext cx="2171700" cy="173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nvGrpSpPr>
            <p:cNvPr id="55304" name="Group 6"/>
            <p:cNvGrpSpPr>
              <a:grpSpLocks/>
            </p:cNvGrpSpPr>
            <p:nvPr/>
          </p:nvGrpSpPr>
          <p:grpSpPr bwMode="auto">
            <a:xfrm>
              <a:off x="2590800" y="1219200"/>
              <a:ext cx="1524000" cy="2286000"/>
              <a:chOff x="1104" y="1440"/>
              <a:chExt cx="960" cy="1392"/>
            </a:xfrm>
          </p:grpSpPr>
          <p:sp>
            <p:nvSpPr>
              <p:cNvPr id="55308" name="AutoShape 7"/>
              <p:cNvSpPr>
                <a:spLocks noChangeArrowheads="1"/>
              </p:cNvSpPr>
              <p:nvPr/>
            </p:nvSpPr>
            <p:spPr bwMode="auto">
              <a:xfrm>
                <a:off x="1248" y="2160"/>
                <a:ext cx="768" cy="336"/>
              </a:xfrm>
              <a:prstGeom prst="rightArrow">
                <a:avLst>
                  <a:gd name="adj1" fmla="val 50000"/>
                  <a:gd name="adj2" fmla="val 57143"/>
                </a:avLst>
              </a:prstGeom>
              <a:solidFill>
                <a:srgbClr val="FFFFFF"/>
              </a:solidFill>
              <a:ln w="9525">
                <a:solidFill>
                  <a:schemeClr val="bg2"/>
                </a:solidFill>
                <a:miter lim="800000"/>
                <a:headEnd/>
                <a:tailEnd/>
              </a:ln>
            </p:spPr>
            <p:txBody>
              <a:bodyPr wrap="none" anchor="ctr">
                <a:prstTxWarp prst="textNoShape">
                  <a:avLst/>
                </a:prstTxWarp>
              </a:bodyPr>
              <a:lstStyle/>
              <a:p>
                <a:pPr algn="ctr"/>
                <a:r>
                  <a:rPr lang="en-US" sz="1400">
                    <a:solidFill>
                      <a:schemeClr val="bg2"/>
                    </a:solidFill>
                    <a:latin typeface="Times New Roman" charset="0"/>
                  </a:rPr>
                  <a:t>Project Goals</a:t>
                </a:r>
              </a:p>
            </p:txBody>
          </p:sp>
          <p:sp>
            <p:nvSpPr>
              <p:cNvPr id="55309" name="AutoShape 8"/>
              <p:cNvSpPr>
                <a:spLocks noChangeArrowheads="1"/>
              </p:cNvSpPr>
              <p:nvPr/>
            </p:nvSpPr>
            <p:spPr bwMode="auto">
              <a:xfrm>
                <a:off x="1248" y="1824"/>
                <a:ext cx="768" cy="336"/>
              </a:xfrm>
              <a:prstGeom prst="rightArrow">
                <a:avLst>
                  <a:gd name="adj1" fmla="val 50000"/>
                  <a:gd name="adj2" fmla="val 57143"/>
                </a:avLst>
              </a:prstGeom>
              <a:solidFill>
                <a:srgbClr val="FFFFFF"/>
              </a:solidFill>
              <a:ln w="9525">
                <a:solidFill>
                  <a:schemeClr val="bg2"/>
                </a:solidFill>
                <a:miter lim="800000"/>
                <a:headEnd/>
                <a:tailEnd/>
              </a:ln>
            </p:spPr>
            <p:txBody>
              <a:bodyPr wrap="none" anchor="ctr">
                <a:prstTxWarp prst="textNoShape">
                  <a:avLst/>
                </a:prstTxWarp>
              </a:bodyPr>
              <a:lstStyle/>
              <a:p>
                <a:pPr algn="ctr"/>
                <a:r>
                  <a:rPr lang="en-US" sz="1400">
                    <a:solidFill>
                      <a:schemeClr val="bg2"/>
                    </a:solidFill>
                    <a:latin typeface="Times New Roman" charset="0"/>
                  </a:rPr>
                  <a:t>Project Process</a:t>
                </a:r>
              </a:p>
            </p:txBody>
          </p:sp>
          <p:sp>
            <p:nvSpPr>
              <p:cNvPr id="55310" name="AutoShape 9"/>
              <p:cNvSpPr>
                <a:spLocks noChangeArrowheads="1"/>
              </p:cNvSpPr>
              <p:nvPr/>
            </p:nvSpPr>
            <p:spPr bwMode="auto">
              <a:xfrm>
                <a:off x="1104" y="1440"/>
                <a:ext cx="912" cy="432"/>
              </a:xfrm>
              <a:prstGeom prst="rightArrow">
                <a:avLst>
                  <a:gd name="adj1" fmla="val 50000"/>
                  <a:gd name="adj2" fmla="val 52778"/>
                </a:avLst>
              </a:prstGeom>
              <a:solidFill>
                <a:srgbClr val="FFFFFF"/>
              </a:solidFill>
              <a:ln w="9525">
                <a:solidFill>
                  <a:schemeClr val="bg2"/>
                </a:solidFill>
                <a:miter lim="800000"/>
                <a:headEnd/>
                <a:tailEnd/>
              </a:ln>
            </p:spPr>
            <p:txBody>
              <a:bodyPr wrap="none" anchor="ctr">
                <a:prstTxWarp prst="textNoShape">
                  <a:avLst/>
                </a:prstTxWarp>
              </a:bodyPr>
              <a:lstStyle/>
              <a:p>
                <a:pPr algn="ctr"/>
                <a:r>
                  <a:rPr lang="en-US" sz="1400">
                    <a:solidFill>
                      <a:schemeClr val="bg2"/>
                    </a:solidFill>
                    <a:latin typeface="Times New Roman" charset="0"/>
                  </a:rPr>
                  <a:t>Project </a:t>
                </a:r>
              </a:p>
              <a:p>
                <a:pPr algn="ctr"/>
                <a:r>
                  <a:rPr lang="en-US" sz="1400">
                    <a:solidFill>
                      <a:schemeClr val="bg2"/>
                    </a:solidFill>
                    <a:latin typeface="Times New Roman" charset="0"/>
                  </a:rPr>
                  <a:t>Organization</a:t>
                </a:r>
              </a:p>
            </p:txBody>
          </p:sp>
          <p:sp>
            <p:nvSpPr>
              <p:cNvPr id="55311" name="AutoShape 10"/>
              <p:cNvSpPr>
                <a:spLocks noChangeArrowheads="1"/>
              </p:cNvSpPr>
              <p:nvPr/>
            </p:nvSpPr>
            <p:spPr bwMode="auto">
              <a:xfrm rot="-1514173">
                <a:off x="1200" y="2496"/>
                <a:ext cx="864" cy="336"/>
              </a:xfrm>
              <a:prstGeom prst="rightArrow">
                <a:avLst>
                  <a:gd name="adj1" fmla="val 50000"/>
                  <a:gd name="adj2" fmla="val 64286"/>
                </a:avLst>
              </a:prstGeom>
              <a:solidFill>
                <a:srgbClr val="FFFFFF"/>
              </a:solidFill>
              <a:ln w="9525">
                <a:solidFill>
                  <a:schemeClr val="bg2"/>
                </a:solidFill>
                <a:miter lim="800000"/>
                <a:headEnd/>
                <a:tailEnd/>
              </a:ln>
            </p:spPr>
            <p:txBody>
              <a:bodyPr wrap="none" anchor="ctr">
                <a:prstTxWarp prst="textNoShape">
                  <a:avLst/>
                </a:prstTxWarp>
              </a:bodyPr>
              <a:lstStyle/>
              <a:p>
                <a:pPr algn="ctr"/>
                <a:r>
                  <a:rPr lang="en-US" sz="1400">
                    <a:solidFill>
                      <a:schemeClr val="bg2"/>
                    </a:solidFill>
                    <a:latin typeface="Times New Roman" charset="0"/>
                  </a:rPr>
                  <a:t>Legacy Products</a:t>
                </a:r>
              </a:p>
            </p:txBody>
          </p:sp>
        </p:grpSp>
        <p:sp>
          <p:nvSpPr>
            <p:cNvPr id="55305" name="AutoShape 11"/>
            <p:cNvSpPr>
              <a:spLocks noChangeArrowheads="1"/>
            </p:cNvSpPr>
            <p:nvPr/>
          </p:nvSpPr>
          <p:spPr bwMode="auto">
            <a:xfrm>
              <a:off x="1219200" y="2971800"/>
              <a:ext cx="1219200" cy="685800"/>
            </a:xfrm>
            <a:prstGeom prst="rightArrow">
              <a:avLst>
                <a:gd name="adj1" fmla="val 50000"/>
                <a:gd name="adj2" fmla="val 44444"/>
              </a:avLst>
            </a:prstGeom>
            <a:solidFill>
              <a:srgbClr val="FFFF00"/>
            </a:solidFill>
            <a:ln w="9525">
              <a:solidFill>
                <a:schemeClr val="tx1"/>
              </a:solidFill>
              <a:miter lim="800000"/>
              <a:headEnd/>
              <a:tailEnd/>
            </a:ln>
          </p:spPr>
          <p:txBody>
            <a:bodyPr wrap="none" anchor="ctr">
              <a:prstTxWarp prst="textNoShape">
                <a:avLst/>
              </a:prstTxWarp>
            </a:bodyPr>
            <a:lstStyle/>
            <a:p>
              <a:pPr algn="ctr"/>
              <a:r>
                <a:rPr lang="en-US" sz="1400">
                  <a:solidFill>
                    <a:schemeClr val="bg2"/>
                  </a:solidFill>
                  <a:latin typeface="Times New Roman" charset="0"/>
                </a:rPr>
                <a:t>Business Goals</a:t>
              </a:r>
            </a:p>
          </p:txBody>
        </p:sp>
        <p:sp>
          <p:nvSpPr>
            <p:cNvPr id="55306" name="AutoShape 12"/>
            <p:cNvSpPr>
              <a:spLocks noChangeArrowheads="1"/>
            </p:cNvSpPr>
            <p:nvPr/>
          </p:nvSpPr>
          <p:spPr bwMode="auto">
            <a:xfrm>
              <a:off x="1066800" y="2286000"/>
              <a:ext cx="1371600" cy="685800"/>
            </a:xfrm>
            <a:prstGeom prst="rightArrow">
              <a:avLst>
                <a:gd name="adj1" fmla="val 50000"/>
                <a:gd name="adj2" fmla="val 50000"/>
              </a:avLst>
            </a:prstGeom>
            <a:solidFill>
              <a:srgbClr val="FFFF00"/>
            </a:solidFill>
            <a:ln w="9525">
              <a:solidFill>
                <a:schemeClr val="tx1"/>
              </a:solidFill>
              <a:miter lim="800000"/>
              <a:headEnd/>
              <a:tailEnd/>
            </a:ln>
          </p:spPr>
          <p:txBody>
            <a:bodyPr wrap="none" anchor="ctr">
              <a:prstTxWarp prst="textNoShape">
                <a:avLst/>
              </a:prstTxWarp>
            </a:bodyPr>
            <a:lstStyle/>
            <a:p>
              <a:pPr algn="ctr"/>
              <a:r>
                <a:rPr lang="en-US" sz="1400">
                  <a:solidFill>
                    <a:schemeClr val="bg2"/>
                  </a:solidFill>
                  <a:latin typeface="Times New Roman" charset="0"/>
                </a:rPr>
                <a:t>Standard Process</a:t>
              </a:r>
            </a:p>
          </p:txBody>
        </p:sp>
        <p:sp>
          <p:nvSpPr>
            <p:cNvPr id="55307" name="AutoShape 13"/>
            <p:cNvSpPr>
              <a:spLocks noChangeArrowheads="1"/>
            </p:cNvSpPr>
            <p:nvPr/>
          </p:nvSpPr>
          <p:spPr bwMode="auto">
            <a:xfrm>
              <a:off x="1219200" y="1524000"/>
              <a:ext cx="1219200" cy="685800"/>
            </a:xfrm>
            <a:prstGeom prst="rightArrow">
              <a:avLst>
                <a:gd name="adj1" fmla="val 50000"/>
                <a:gd name="adj2" fmla="val 44444"/>
              </a:avLst>
            </a:prstGeom>
            <a:solidFill>
              <a:srgbClr val="FFFF00"/>
            </a:solidFill>
            <a:ln w="9525">
              <a:solidFill>
                <a:schemeClr val="tx1"/>
              </a:solidFill>
              <a:miter lim="800000"/>
              <a:headEnd/>
              <a:tailEnd/>
            </a:ln>
          </p:spPr>
          <p:txBody>
            <a:bodyPr wrap="none" anchor="ctr">
              <a:prstTxWarp prst="textNoShape">
                <a:avLst/>
              </a:prstTxWarp>
            </a:bodyPr>
            <a:lstStyle/>
            <a:p>
              <a:pPr algn="ctr"/>
              <a:r>
                <a:rPr lang="en-US" sz="1400">
                  <a:solidFill>
                    <a:schemeClr val="bg2"/>
                  </a:solidFill>
                  <a:latin typeface="Times New Roman" charset="0"/>
                </a:rPr>
                <a:t>Organization</a:t>
              </a:r>
            </a:p>
          </p:txBody>
        </p:sp>
      </p:gr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p:cNvSpPr>
            <a:spLocks noGrp="1" noChangeArrowheads="1"/>
          </p:cNvSpPr>
          <p:nvPr>
            <p:ph type="title"/>
          </p:nvPr>
        </p:nvSpPr>
        <p:spPr>
          <a:xfrm>
            <a:off x="304800" y="60325"/>
            <a:ext cx="8534400" cy="1554163"/>
          </a:xfrm>
        </p:spPr>
        <p:txBody>
          <a:bodyPr/>
          <a:lstStyle/>
          <a:p>
            <a:pPr eaLnBrk="1" hangingPunct="1">
              <a:defRPr/>
            </a:pPr>
            <a:r>
              <a:rPr lang="en-US" sz="3200" smtClean="0">
                <a:ea typeface="+mj-ea"/>
                <a:cs typeface="+mj-cs"/>
              </a:rPr>
              <a:t>Consequence:</a:t>
            </a:r>
            <a:br>
              <a:rPr lang="en-US" sz="3200" smtClean="0">
                <a:ea typeface="+mj-ea"/>
                <a:cs typeface="+mj-cs"/>
              </a:rPr>
            </a:br>
            <a:r>
              <a:rPr lang="en-US" sz="3200" smtClean="0">
                <a:ea typeface="+mj-ea"/>
                <a:cs typeface="+mj-cs"/>
              </a:rPr>
              <a:t>Merry-Go-Round of Sequential Development</a:t>
            </a:r>
          </a:p>
        </p:txBody>
      </p:sp>
      <p:sp>
        <p:nvSpPr>
          <p:cNvPr id="714755" name="Rectangle 3"/>
          <p:cNvSpPr>
            <a:spLocks noGrp="1" noChangeArrowheads="1"/>
          </p:cNvSpPr>
          <p:nvPr>
            <p:ph idx="1"/>
          </p:nvPr>
        </p:nvSpPr>
        <p:spPr>
          <a:xfrm>
            <a:off x="5540375" y="1954213"/>
            <a:ext cx="3146425" cy="1274762"/>
          </a:xfrm>
        </p:spPr>
        <p:txBody>
          <a:bodyPr/>
          <a:lstStyle/>
          <a:p>
            <a:pPr eaLnBrk="1" hangingPunct="1">
              <a:lnSpc>
                <a:spcPct val="90000"/>
              </a:lnSpc>
              <a:buFont typeface="Wingdings" pitchFamily="2" charset="2"/>
              <a:buBlip>
                <a:blip r:embed="rId3"/>
              </a:buBlip>
              <a:defRPr/>
            </a:pPr>
            <a:r>
              <a:rPr lang="en-US" sz="2000" smtClean="0">
                <a:ea typeface="+mn-ea"/>
                <a:cs typeface="+mn-cs"/>
              </a:rPr>
              <a:t>Knowledge is not institutionalized (tacit)</a:t>
            </a:r>
          </a:p>
          <a:p>
            <a:pPr eaLnBrk="1" hangingPunct="1">
              <a:lnSpc>
                <a:spcPct val="90000"/>
              </a:lnSpc>
              <a:buFont typeface="Wingdings" pitchFamily="2" charset="2"/>
              <a:buBlip>
                <a:blip r:embed="rId3"/>
              </a:buBlip>
              <a:defRPr/>
            </a:pPr>
            <a:r>
              <a:rPr lang="en-US" sz="2000" smtClean="0">
                <a:ea typeface="+mn-ea"/>
                <a:cs typeface="+mn-cs"/>
              </a:rPr>
              <a:t>Doomed to repeat lessons of the past</a:t>
            </a:r>
          </a:p>
        </p:txBody>
      </p:sp>
      <p:sp>
        <p:nvSpPr>
          <p:cNvPr id="21" name="Slide Number Placeholder 5"/>
          <p:cNvSpPr>
            <a:spLocks noGrp="1"/>
          </p:cNvSpPr>
          <p:nvPr>
            <p:ph type="sldNum" sz="quarter" idx="12"/>
          </p:nvPr>
        </p:nvSpPr>
        <p:spPr/>
        <p:txBody>
          <a:bodyPr/>
          <a:lstStyle/>
          <a:p>
            <a:pPr>
              <a:defRPr/>
            </a:pPr>
            <a:fld id="{EAAA7F55-3E96-CF42-81B4-B7B4D6FC48E3}" type="slidenum">
              <a:rPr lang="en-US"/>
              <a:pPr>
                <a:defRPr/>
              </a:pPr>
              <a:t>22</a:t>
            </a:fld>
            <a:endParaRPr lang="en-US" dirty="0"/>
          </a:p>
        </p:txBody>
      </p:sp>
      <p:grpSp>
        <p:nvGrpSpPr>
          <p:cNvPr id="57349" name="Group 21"/>
          <p:cNvGrpSpPr>
            <a:grpSpLocks/>
          </p:cNvGrpSpPr>
          <p:nvPr/>
        </p:nvGrpSpPr>
        <p:grpSpPr bwMode="auto">
          <a:xfrm>
            <a:off x="1295400" y="1828800"/>
            <a:ext cx="6096000" cy="4137025"/>
            <a:chOff x="1295400" y="1828800"/>
            <a:chExt cx="6096000" cy="4137025"/>
          </a:xfrm>
        </p:grpSpPr>
        <p:sp>
          <p:nvSpPr>
            <p:cNvPr id="57350" name="Rectangle 4"/>
            <p:cNvSpPr>
              <a:spLocks noChangeArrowheads="1"/>
            </p:cNvSpPr>
            <p:nvPr/>
          </p:nvSpPr>
          <p:spPr bwMode="auto">
            <a:xfrm>
              <a:off x="2438400" y="2590800"/>
              <a:ext cx="1371600" cy="452438"/>
            </a:xfrm>
            <a:prstGeom prst="rect">
              <a:avLst/>
            </a:prstGeom>
            <a:solidFill>
              <a:srgbClr val="00CCFF"/>
            </a:solidFill>
            <a:ln w="12700">
              <a:solidFill>
                <a:schemeClr val="tx1"/>
              </a:solidFill>
              <a:miter lim="800000"/>
              <a:headEnd/>
              <a:tailEnd/>
            </a:ln>
          </p:spPr>
          <p:txBody>
            <a:bodyPr wrap="none" anchor="ctr">
              <a:prstTxWarp prst="textNoShape">
                <a:avLst/>
              </a:prstTxWarp>
            </a:bodyPr>
            <a:lstStyle/>
            <a:p>
              <a:pPr algn="ctr"/>
              <a:r>
                <a:rPr lang="en-US" sz="1400" b="1"/>
                <a:t>Software</a:t>
              </a:r>
            </a:p>
            <a:p>
              <a:pPr algn="ctr"/>
              <a:r>
                <a:rPr lang="en-US" sz="1400" b="1"/>
                <a:t>Design</a:t>
              </a:r>
            </a:p>
          </p:txBody>
        </p:sp>
        <p:sp>
          <p:nvSpPr>
            <p:cNvPr id="57351" name="Rectangle 5"/>
            <p:cNvSpPr>
              <a:spLocks noChangeArrowheads="1"/>
            </p:cNvSpPr>
            <p:nvPr/>
          </p:nvSpPr>
          <p:spPr bwMode="auto">
            <a:xfrm>
              <a:off x="4191000" y="3733800"/>
              <a:ext cx="2078038" cy="533400"/>
            </a:xfrm>
            <a:prstGeom prst="rect">
              <a:avLst/>
            </a:prstGeom>
            <a:solidFill>
              <a:srgbClr val="00CCFF"/>
            </a:solidFill>
            <a:ln w="12700">
              <a:solidFill>
                <a:schemeClr val="tx1"/>
              </a:solidFill>
              <a:miter lim="800000"/>
              <a:headEnd/>
              <a:tailEnd/>
            </a:ln>
          </p:spPr>
          <p:txBody>
            <a:bodyPr wrap="none" anchor="ctr">
              <a:prstTxWarp prst="textNoShape">
                <a:avLst/>
              </a:prstTxWarp>
            </a:bodyPr>
            <a:lstStyle/>
            <a:p>
              <a:pPr algn="ctr"/>
              <a:r>
                <a:rPr lang="en-US" sz="1400" b="1"/>
                <a:t>System Integration</a:t>
              </a:r>
            </a:p>
            <a:p>
              <a:pPr algn="ctr"/>
              <a:r>
                <a:rPr lang="en-US" sz="1400" b="1"/>
                <a:t>and Testing</a:t>
              </a:r>
            </a:p>
          </p:txBody>
        </p:sp>
        <p:sp>
          <p:nvSpPr>
            <p:cNvPr id="57352" name="Rectangle 6"/>
            <p:cNvSpPr>
              <a:spLocks noChangeArrowheads="1"/>
            </p:cNvSpPr>
            <p:nvPr/>
          </p:nvSpPr>
          <p:spPr bwMode="auto">
            <a:xfrm>
              <a:off x="3352800" y="3200400"/>
              <a:ext cx="1273175" cy="381000"/>
            </a:xfrm>
            <a:prstGeom prst="rect">
              <a:avLst/>
            </a:prstGeom>
            <a:solidFill>
              <a:srgbClr val="00CCFF"/>
            </a:solidFill>
            <a:ln w="12700">
              <a:solidFill>
                <a:schemeClr val="tx1"/>
              </a:solidFill>
              <a:miter lim="800000"/>
              <a:headEnd/>
              <a:tailEnd/>
            </a:ln>
          </p:spPr>
          <p:txBody>
            <a:bodyPr wrap="none" anchor="ctr">
              <a:prstTxWarp prst="textNoShape">
                <a:avLst/>
              </a:prstTxWarp>
            </a:bodyPr>
            <a:lstStyle/>
            <a:p>
              <a:pPr algn="ctr"/>
              <a:r>
                <a:rPr lang="en-US" sz="1400" b="1"/>
                <a:t>Coding</a:t>
              </a:r>
            </a:p>
          </p:txBody>
        </p:sp>
        <p:sp>
          <p:nvSpPr>
            <p:cNvPr id="57353" name="Rectangle 7"/>
            <p:cNvSpPr>
              <a:spLocks noChangeArrowheads="1"/>
            </p:cNvSpPr>
            <p:nvPr/>
          </p:nvSpPr>
          <p:spPr bwMode="auto">
            <a:xfrm>
              <a:off x="5562600" y="4419600"/>
              <a:ext cx="1828800" cy="533400"/>
            </a:xfrm>
            <a:prstGeom prst="rect">
              <a:avLst/>
            </a:prstGeom>
            <a:solidFill>
              <a:srgbClr val="00CCFF"/>
            </a:solidFill>
            <a:ln w="12700">
              <a:solidFill>
                <a:schemeClr val="tx1"/>
              </a:solidFill>
              <a:miter lim="800000"/>
              <a:headEnd/>
              <a:tailEnd/>
            </a:ln>
          </p:spPr>
          <p:txBody>
            <a:bodyPr lIns="0" tIns="0" rIns="0" bIns="0" anchor="ctr">
              <a:prstTxWarp prst="textNoShape">
                <a:avLst/>
              </a:prstTxWarp>
            </a:bodyPr>
            <a:lstStyle/>
            <a:p>
              <a:pPr marL="257175" indent="-257175" algn="ctr" defTabSz="739775">
                <a:lnSpc>
                  <a:spcPct val="90000"/>
                </a:lnSpc>
                <a:spcBef>
                  <a:spcPct val="30000"/>
                </a:spcBef>
              </a:pPr>
              <a:r>
                <a:rPr lang="en-US" sz="1600"/>
                <a:t>Deployment and</a:t>
              </a:r>
              <a:br>
                <a:rPr lang="en-US" sz="1600"/>
              </a:br>
              <a:r>
                <a:rPr lang="en-US" sz="1600"/>
                <a:t>Maintenance</a:t>
              </a:r>
            </a:p>
          </p:txBody>
        </p:sp>
        <p:cxnSp>
          <p:nvCxnSpPr>
            <p:cNvPr id="57354" name="AutoShape 8"/>
            <p:cNvCxnSpPr>
              <a:cxnSpLocks noChangeShapeType="1"/>
              <a:stCxn id="57350" idx="3"/>
              <a:endCxn id="57352" idx="0"/>
            </p:cNvCxnSpPr>
            <p:nvPr/>
          </p:nvCxnSpPr>
          <p:spPr bwMode="auto">
            <a:xfrm>
              <a:off x="3810000" y="2817813"/>
              <a:ext cx="179388" cy="382587"/>
            </a:xfrm>
            <a:prstGeom prst="bentConnector2">
              <a:avLst/>
            </a:prstGeom>
            <a:noFill/>
            <a:ln w="9525">
              <a:solidFill>
                <a:schemeClr val="tx1"/>
              </a:solidFill>
              <a:miter lim="800000"/>
              <a:headEnd/>
              <a:tailEnd type="triangle" w="med" len="med"/>
            </a:ln>
          </p:spPr>
        </p:cxnSp>
        <p:cxnSp>
          <p:nvCxnSpPr>
            <p:cNvPr id="57355" name="AutoShape 9"/>
            <p:cNvCxnSpPr>
              <a:cxnSpLocks noChangeShapeType="1"/>
              <a:stCxn id="57352" idx="3"/>
              <a:endCxn id="57351" idx="0"/>
            </p:cNvCxnSpPr>
            <p:nvPr/>
          </p:nvCxnSpPr>
          <p:spPr bwMode="auto">
            <a:xfrm>
              <a:off x="4625975" y="3390900"/>
              <a:ext cx="604838" cy="342900"/>
            </a:xfrm>
            <a:prstGeom prst="bentConnector2">
              <a:avLst/>
            </a:prstGeom>
            <a:noFill/>
            <a:ln w="9525">
              <a:solidFill>
                <a:schemeClr val="tx1"/>
              </a:solidFill>
              <a:miter lim="800000"/>
              <a:headEnd/>
              <a:tailEnd type="triangle" w="med" len="med"/>
            </a:ln>
          </p:spPr>
        </p:cxnSp>
        <p:cxnSp>
          <p:nvCxnSpPr>
            <p:cNvPr id="57356" name="AutoShape 10"/>
            <p:cNvCxnSpPr>
              <a:cxnSpLocks noChangeShapeType="1"/>
              <a:stCxn id="57351" idx="3"/>
              <a:endCxn id="57353" idx="0"/>
            </p:cNvCxnSpPr>
            <p:nvPr/>
          </p:nvCxnSpPr>
          <p:spPr bwMode="auto">
            <a:xfrm>
              <a:off x="6269038" y="4000500"/>
              <a:ext cx="207962" cy="419100"/>
            </a:xfrm>
            <a:prstGeom prst="bentConnector2">
              <a:avLst/>
            </a:prstGeom>
            <a:noFill/>
            <a:ln w="9525">
              <a:solidFill>
                <a:schemeClr val="tx1"/>
              </a:solidFill>
              <a:miter lim="800000"/>
              <a:headEnd/>
              <a:tailEnd type="triangle" w="med" len="med"/>
            </a:ln>
          </p:spPr>
        </p:cxnSp>
        <p:cxnSp>
          <p:nvCxnSpPr>
            <p:cNvPr id="57357" name="AutoShape 11"/>
            <p:cNvCxnSpPr>
              <a:cxnSpLocks noChangeShapeType="1"/>
              <a:stCxn id="57353" idx="1"/>
              <a:endCxn id="57351" idx="2"/>
            </p:cNvCxnSpPr>
            <p:nvPr/>
          </p:nvCxnSpPr>
          <p:spPr bwMode="auto">
            <a:xfrm rot="10800000">
              <a:off x="5230813" y="4267200"/>
              <a:ext cx="331787" cy="419100"/>
            </a:xfrm>
            <a:prstGeom prst="bentConnector2">
              <a:avLst/>
            </a:prstGeom>
            <a:noFill/>
            <a:ln w="9525">
              <a:solidFill>
                <a:schemeClr val="tx1"/>
              </a:solidFill>
              <a:miter lim="800000"/>
              <a:headEnd/>
              <a:tailEnd type="triangle" w="med" len="med"/>
            </a:ln>
          </p:spPr>
        </p:cxnSp>
        <p:cxnSp>
          <p:nvCxnSpPr>
            <p:cNvPr id="57358" name="AutoShape 12"/>
            <p:cNvCxnSpPr>
              <a:cxnSpLocks noChangeShapeType="1"/>
              <a:stCxn id="57351" idx="1"/>
              <a:endCxn id="57352" idx="2"/>
            </p:cNvCxnSpPr>
            <p:nvPr/>
          </p:nvCxnSpPr>
          <p:spPr bwMode="auto">
            <a:xfrm rot="10800000">
              <a:off x="3989388" y="3581400"/>
              <a:ext cx="201612" cy="419100"/>
            </a:xfrm>
            <a:prstGeom prst="bentConnector2">
              <a:avLst/>
            </a:prstGeom>
            <a:noFill/>
            <a:ln w="9525">
              <a:solidFill>
                <a:schemeClr val="tx1"/>
              </a:solidFill>
              <a:miter lim="800000"/>
              <a:headEnd/>
              <a:tailEnd type="triangle" w="med" len="med"/>
            </a:ln>
          </p:spPr>
        </p:cxnSp>
        <p:cxnSp>
          <p:nvCxnSpPr>
            <p:cNvPr id="57359" name="AutoShape 13"/>
            <p:cNvCxnSpPr>
              <a:cxnSpLocks noChangeShapeType="1"/>
              <a:stCxn id="57352" idx="1"/>
              <a:endCxn id="57350" idx="2"/>
            </p:cNvCxnSpPr>
            <p:nvPr/>
          </p:nvCxnSpPr>
          <p:spPr bwMode="auto">
            <a:xfrm rot="10800000">
              <a:off x="3124200" y="3043238"/>
              <a:ext cx="228600" cy="347662"/>
            </a:xfrm>
            <a:prstGeom prst="bentConnector2">
              <a:avLst/>
            </a:prstGeom>
            <a:noFill/>
            <a:ln w="9525">
              <a:solidFill>
                <a:schemeClr val="tx1"/>
              </a:solidFill>
              <a:miter lim="800000"/>
              <a:headEnd/>
              <a:tailEnd type="triangle" w="med" len="med"/>
            </a:ln>
          </p:spPr>
        </p:cxnSp>
        <p:sp>
          <p:nvSpPr>
            <p:cNvPr id="57360" name="Rectangle 14"/>
            <p:cNvSpPr>
              <a:spLocks noChangeArrowheads="1"/>
            </p:cNvSpPr>
            <p:nvPr/>
          </p:nvSpPr>
          <p:spPr bwMode="auto">
            <a:xfrm>
              <a:off x="1295400" y="1828800"/>
              <a:ext cx="1524000" cy="533400"/>
            </a:xfrm>
            <a:prstGeom prst="rect">
              <a:avLst/>
            </a:prstGeom>
            <a:solidFill>
              <a:srgbClr val="00CCFF"/>
            </a:solidFill>
            <a:ln w="12700">
              <a:solidFill>
                <a:schemeClr val="tx1"/>
              </a:solidFill>
              <a:miter lim="800000"/>
              <a:headEnd/>
              <a:tailEnd/>
            </a:ln>
          </p:spPr>
          <p:txBody>
            <a:bodyPr wrap="none" anchor="ctr">
              <a:prstTxWarp prst="textNoShape">
                <a:avLst/>
              </a:prstTxWarp>
            </a:bodyPr>
            <a:lstStyle/>
            <a:p>
              <a:pPr algn="ctr"/>
              <a:r>
                <a:rPr lang="en-US" sz="1400" b="1"/>
                <a:t>Requirements</a:t>
              </a:r>
            </a:p>
            <a:p>
              <a:pPr algn="ctr"/>
              <a:r>
                <a:rPr lang="en-US" sz="1400" b="1"/>
                <a:t>Analysis</a:t>
              </a:r>
            </a:p>
          </p:txBody>
        </p:sp>
        <p:cxnSp>
          <p:nvCxnSpPr>
            <p:cNvPr id="57361" name="AutoShape 15"/>
            <p:cNvCxnSpPr>
              <a:cxnSpLocks noChangeShapeType="1"/>
              <a:stCxn id="57360" idx="3"/>
              <a:endCxn id="57350" idx="0"/>
            </p:cNvCxnSpPr>
            <p:nvPr/>
          </p:nvCxnSpPr>
          <p:spPr bwMode="auto">
            <a:xfrm>
              <a:off x="2819400" y="2095500"/>
              <a:ext cx="304800" cy="495300"/>
            </a:xfrm>
            <a:prstGeom prst="bentConnector2">
              <a:avLst/>
            </a:prstGeom>
            <a:noFill/>
            <a:ln w="9525">
              <a:solidFill>
                <a:schemeClr val="tx1"/>
              </a:solidFill>
              <a:miter lim="800000"/>
              <a:headEnd/>
              <a:tailEnd type="triangle" w="med" len="med"/>
            </a:ln>
          </p:spPr>
        </p:cxnSp>
        <p:cxnSp>
          <p:nvCxnSpPr>
            <p:cNvPr id="57362" name="AutoShape 16"/>
            <p:cNvCxnSpPr>
              <a:cxnSpLocks noChangeShapeType="1"/>
              <a:stCxn id="57350" idx="1"/>
              <a:endCxn id="57360" idx="2"/>
            </p:cNvCxnSpPr>
            <p:nvPr/>
          </p:nvCxnSpPr>
          <p:spPr bwMode="auto">
            <a:xfrm rot="10800000">
              <a:off x="2057400" y="2362200"/>
              <a:ext cx="381000" cy="455613"/>
            </a:xfrm>
            <a:prstGeom prst="bentConnector2">
              <a:avLst/>
            </a:prstGeom>
            <a:noFill/>
            <a:ln w="9525">
              <a:solidFill>
                <a:schemeClr val="tx1"/>
              </a:solidFill>
              <a:miter lim="800000"/>
              <a:headEnd/>
              <a:tailEnd type="triangle" w="med" len="med"/>
            </a:ln>
          </p:spPr>
        </p:cxnSp>
        <p:sp>
          <p:nvSpPr>
            <p:cNvPr id="57363" name="Oval 17"/>
            <p:cNvSpPr>
              <a:spLocks noChangeArrowheads="1"/>
            </p:cNvSpPr>
            <p:nvPr/>
          </p:nvSpPr>
          <p:spPr bwMode="auto">
            <a:xfrm>
              <a:off x="5910263" y="5508625"/>
              <a:ext cx="1295400" cy="457200"/>
            </a:xfrm>
            <a:prstGeom prst="ellipse">
              <a:avLst/>
            </a:prstGeom>
            <a:solidFill>
              <a:srgbClr val="FFCC00"/>
            </a:solidFill>
            <a:ln w="9525">
              <a:round/>
              <a:headEnd/>
              <a:tailEnd/>
            </a:ln>
            <a:scene3d>
              <a:camera prst="legacyObliqueTopRight"/>
              <a:lightRig rig="legacyFlat3" dir="b"/>
            </a:scene3d>
            <a:sp3d extrusionH="430200" prstMaterial="legacyMatte">
              <a:bevelT w="13500" h="13500" prst="angle"/>
              <a:bevelB w="13500" h="13500" prst="angle"/>
              <a:extrusionClr>
                <a:srgbClr val="FFCC00"/>
              </a:extrusionClr>
            </a:sp3d>
          </p:spPr>
          <p:txBody>
            <a:bodyPr wrap="none" anchor="ctr">
              <a:prstTxWarp prst="textNoShape">
                <a:avLst/>
              </a:prstTxWarp>
              <a:flatTx/>
            </a:bodyPr>
            <a:lstStyle/>
            <a:p>
              <a:pPr algn="ctr"/>
              <a:r>
                <a:rPr lang="en-US" sz="1400">
                  <a:latin typeface="Times New Roman" charset="0"/>
                </a:rPr>
                <a:t>Product</a:t>
              </a:r>
            </a:p>
          </p:txBody>
        </p:sp>
        <p:sp>
          <p:nvSpPr>
            <p:cNvPr id="57364" name="Line 18"/>
            <p:cNvSpPr>
              <a:spLocks noChangeShapeType="1"/>
            </p:cNvSpPr>
            <p:nvPr/>
          </p:nvSpPr>
          <p:spPr bwMode="auto">
            <a:xfrm flipH="1">
              <a:off x="6553200" y="4953000"/>
              <a:ext cx="1588" cy="571500"/>
            </a:xfrm>
            <a:prstGeom prst="line">
              <a:avLst/>
            </a:prstGeom>
            <a:noFill/>
            <a:ln w="38100" cmpd="dbl">
              <a:solidFill>
                <a:schemeClr val="tx1"/>
              </a:solidFill>
              <a:prstDash val="sysDot"/>
              <a:round/>
              <a:headEnd/>
              <a:tailEnd type="triangle" w="med" len="med"/>
            </a:ln>
          </p:spPr>
          <p:txBody>
            <a:bodyPr wrap="none" anchor="ctr">
              <a:prstTxWarp prst="textNoShape">
                <a:avLst/>
              </a:prstTxWarp>
            </a:bodyPr>
            <a:lstStyle/>
            <a:p>
              <a:endParaRPr lang="en-US"/>
            </a:p>
          </p:txBody>
        </p:sp>
        <p:cxnSp>
          <p:nvCxnSpPr>
            <p:cNvPr id="57365" name="AutoShape 19"/>
            <p:cNvCxnSpPr>
              <a:cxnSpLocks noChangeShapeType="1"/>
              <a:stCxn id="57353" idx="3"/>
              <a:endCxn id="57360" idx="1"/>
            </p:cNvCxnSpPr>
            <p:nvPr/>
          </p:nvCxnSpPr>
          <p:spPr bwMode="auto">
            <a:xfrm flipH="1" flipV="1">
              <a:off x="1295400" y="2095500"/>
              <a:ext cx="6096000" cy="2590800"/>
            </a:xfrm>
            <a:prstGeom prst="bentConnector5">
              <a:avLst>
                <a:gd name="adj1" fmla="val -3750"/>
                <a:gd name="adj2" fmla="val -59009"/>
                <a:gd name="adj3" fmla="val 109815"/>
              </a:avLst>
            </a:prstGeom>
            <a:noFill/>
            <a:ln w="28575">
              <a:solidFill>
                <a:srgbClr val="FF3300"/>
              </a:solidFill>
              <a:prstDash val="dashDot"/>
              <a:miter lim="800000"/>
              <a:headEnd/>
              <a:tailEnd type="triangle" w="med" len="med"/>
            </a:ln>
          </p:spPr>
        </p:cxnSp>
      </p:gr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p:txBody>
          <a:bodyPr>
            <a:normAutofit/>
          </a:bodyPr>
          <a:lstStyle/>
          <a:p>
            <a:pPr eaLnBrk="1" hangingPunct="1">
              <a:defRPr/>
            </a:pPr>
            <a:r>
              <a:rPr lang="en-US" dirty="0" smtClean="0">
                <a:ea typeface="+mj-ea"/>
                <a:cs typeface="+mj-cs"/>
              </a:rPr>
              <a:t>Sequential Development Over Time</a:t>
            </a:r>
          </a:p>
        </p:txBody>
      </p:sp>
      <p:sp>
        <p:nvSpPr>
          <p:cNvPr id="43" name="Slide Number Placeholder 4"/>
          <p:cNvSpPr>
            <a:spLocks noGrp="1"/>
          </p:cNvSpPr>
          <p:nvPr>
            <p:ph type="sldNum" sz="quarter" idx="12"/>
          </p:nvPr>
        </p:nvSpPr>
        <p:spPr/>
        <p:txBody>
          <a:bodyPr/>
          <a:lstStyle/>
          <a:p>
            <a:pPr>
              <a:defRPr/>
            </a:pPr>
            <a:fld id="{4AD4CA1B-FB62-CF4F-A1F5-AA24E20DDAC8}" type="slidenum">
              <a:rPr lang="en-US"/>
              <a:pPr>
                <a:defRPr/>
              </a:pPr>
              <a:t>23</a:t>
            </a:fld>
            <a:endParaRPr lang="en-US"/>
          </a:p>
        </p:txBody>
      </p:sp>
      <p:sp>
        <p:nvSpPr>
          <p:cNvPr id="59396" name="Text Box 16"/>
          <p:cNvSpPr txBox="1">
            <a:spLocks noChangeArrowheads="1"/>
          </p:cNvSpPr>
          <p:nvPr/>
        </p:nvSpPr>
        <p:spPr bwMode="auto">
          <a:xfrm>
            <a:off x="4343400" y="5029200"/>
            <a:ext cx="558800" cy="304800"/>
          </a:xfrm>
          <a:prstGeom prst="rect">
            <a:avLst/>
          </a:prstGeom>
          <a:noFill/>
          <a:ln w="9525">
            <a:noFill/>
            <a:miter lim="800000"/>
            <a:headEnd/>
            <a:tailEnd/>
          </a:ln>
        </p:spPr>
        <p:txBody>
          <a:bodyPr wrap="none" anchor="ctr">
            <a:prstTxWarp prst="textNoShape">
              <a:avLst/>
            </a:prstTxWarp>
            <a:spAutoFit/>
          </a:bodyPr>
          <a:lstStyle/>
          <a:p>
            <a:pPr algn="ctr"/>
            <a:r>
              <a:rPr lang="en-US" sz="1400">
                <a:latin typeface="Times New Roman" charset="0"/>
              </a:rPr>
              <a:t>Time</a:t>
            </a:r>
          </a:p>
        </p:txBody>
      </p:sp>
      <p:grpSp>
        <p:nvGrpSpPr>
          <p:cNvPr id="59397" name="Group 43"/>
          <p:cNvGrpSpPr>
            <a:grpSpLocks/>
          </p:cNvGrpSpPr>
          <p:nvPr/>
        </p:nvGrpSpPr>
        <p:grpSpPr bwMode="auto">
          <a:xfrm>
            <a:off x="457200" y="2732088"/>
            <a:ext cx="8470900" cy="2297112"/>
            <a:chOff x="457200" y="2732088"/>
            <a:chExt cx="8470900" cy="2297112"/>
          </a:xfrm>
        </p:grpSpPr>
        <p:sp>
          <p:nvSpPr>
            <p:cNvPr id="59399" name="Rectangle 3"/>
            <p:cNvSpPr>
              <a:spLocks noChangeArrowheads="1"/>
            </p:cNvSpPr>
            <p:nvPr/>
          </p:nvSpPr>
          <p:spPr bwMode="auto">
            <a:xfrm>
              <a:off x="1676400" y="3646488"/>
              <a:ext cx="1295400" cy="228600"/>
            </a:xfrm>
            <a:prstGeom prst="rect">
              <a:avLst/>
            </a:prstGeom>
            <a:solidFill>
              <a:srgbClr val="66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99FF"/>
              </a:extrusionClr>
            </a:sp3d>
          </p:spPr>
          <p:txBody>
            <a:bodyPr wrap="none" anchor="ctr">
              <a:prstTxWarp prst="textNoShape">
                <a:avLst/>
              </a:prstTxWarp>
              <a:flatTx/>
            </a:bodyPr>
            <a:lstStyle/>
            <a:p>
              <a:pPr algn="ctr"/>
              <a:r>
                <a:rPr lang="en-US" sz="1400">
                  <a:latin typeface="Times New Roman" charset="0"/>
                </a:rPr>
                <a:t>Deploy/Maintain</a:t>
              </a:r>
            </a:p>
          </p:txBody>
        </p:sp>
        <p:sp>
          <p:nvSpPr>
            <p:cNvPr id="59400" name="Rectangle 4"/>
            <p:cNvSpPr>
              <a:spLocks noChangeArrowheads="1"/>
            </p:cNvSpPr>
            <p:nvPr/>
          </p:nvSpPr>
          <p:spPr bwMode="auto">
            <a:xfrm>
              <a:off x="1371600" y="3417888"/>
              <a:ext cx="1143000" cy="228600"/>
            </a:xfrm>
            <a:prstGeom prst="rect">
              <a:avLst/>
            </a:prstGeom>
            <a:solidFill>
              <a:srgbClr val="66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99FF"/>
              </a:extrusionClr>
            </a:sp3d>
          </p:spPr>
          <p:txBody>
            <a:bodyPr wrap="none" anchor="ctr">
              <a:prstTxWarp prst="textNoShape">
                <a:avLst/>
              </a:prstTxWarp>
              <a:flatTx/>
            </a:bodyPr>
            <a:lstStyle/>
            <a:p>
              <a:pPr algn="ctr"/>
              <a:r>
                <a:rPr lang="en-US" sz="1400">
                  <a:latin typeface="Times New Roman" charset="0"/>
                </a:rPr>
                <a:t>Test</a:t>
              </a:r>
            </a:p>
          </p:txBody>
        </p:sp>
        <p:sp>
          <p:nvSpPr>
            <p:cNvPr id="59401" name="Rectangle 5"/>
            <p:cNvSpPr>
              <a:spLocks noChangeArrowheads="1"/>
            </p:cNvSpPr>
            <p:nvPr/>
          </p:nvSpPr>
          <p:spPr bwMode="auto">
            <a:xfrm>
              <a:off x="1066800" y="3189288"/>
              <a:ext cx="1143000" cy="228600"/>
            </a:xfrm>
            <a:prstGeom prst="rect">
              <a:avLst/>
            </a:prstGeom>
            <a:solidFill>
              <a:srgbClr val="66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99FF"/>
              </a:extrusionClr>
            </a:sp3d>
          </p:spPr>
          <p:txBody>
            <a:bodyPr wrap="none" anchor="ctr">
              <a:prstTxWarp prst="textNoShape">
                <a:avLst/>
              </a:prstTxWarp>
              <a:flatTx/>
            </a:bodyPr>
            <a:lstStyle/>
            <a:p>
              <a:pPr algn="ctr"/>
              <a:r>
                <a:rPr lang="en-US" sz="1400">
                  <a:latin typeface="Times New Roman" charset="0"/>
                </a:rPr>
                <a:t>Code</a:t>
              </a:r>
            </a:p>
          </p:txBody>
        </p:sp>
        <p:sp>
          <p:nvSpPr>
            <p:cNvPr id="59402" name="Rectangle 6"/>
            <p:cNvSpPr>
              <a:spLocks noChangeArrowheads="1"/>
            </p:cNvSpPr>
            <p:nvPr/>
          </p:nvSpPr>
          <p:spPr bwMode="auto">
            <a:xfrm>
              <a:off x="762000" y="2960688"/>
              <a:ext cx="1143000" cy="228600"/>
            </a:xfrm>
            <a:prstGeom prst="rect">
              <a:avLst/>
            </a:prstGeom>
            <a:solidFill>
              <a:srgbClr val="66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99FF"/>
              </a:extrusionClr>
            </a:sp3d>
          </p:spPr>
          <p:txBody>
            <a:bodyPr wrap="none" anchor="ctr">
              <a:prstTxWarp prst="textNoShape">
                <a:avLst/>
              </a:prstTxWarp>
              <a:flatTx/>
            </a:bodyPr>
            <a:lstStyle/>
            <a:p>
              <a:pPr algn="ctr"/>
              <a:r>
                <a:rPr lang="en-US" sz="1400">
                  <a:latin typeface="Times New Roman" charset="0"/>
                </a:rPr>
                <a:t>Design</a:t>
              </a:r>
            </a:p>
          </p:txBody>
        </p:sp>
        <p:sp>
          <p:nvSpPr>
            <p:cNvPr id="59403" name="Rectangle 7"/>
            <p:cNvSpPr>
              <a:spLocks noChangeArrowheads="1"/>
            </p:cNvSpPr>
            <p:nvPr/>
          </p:nvSpPr>
          <p:spPr bwMode="auto">
            <a:xfrm>
              <a:off x="457200" y="2732088"/>
              <a:ext cx="1143000" cy="228600"/>
            </a:xfrm>
            <a:prstGeom prst="rect">
              <a:avLst/>
            </a:prstGeom>
            <a:solidFill>
              <a:srgbClr val="66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99FF"/>
              </a:extrusionClr>
            </a:sp3d>
          </p:spPr>
          <p:txBody>
            <a:bodyPr wrap="none" anchor="ctr">
              <a:prstTxWarp prst="textNoShape">
                <a:avLst/>
              </a:prstTxWarp>
              <a:flatTx/>
            </a:bodyPr>
            <a:lstStyle/>
            <a:p>
              <a:pPr algn="ctr"/>
              <a:r>
                <a:rPr lang="en-US" sz="1400">
                  <a:latin typeface="Times New Roman" charset="0"/>
                </a:rPr>
                <a:t>Requirements</a:t>
              </a:r>
            </a:p>
          </p:txBody>
        </p:sp>
        <p:sp>
          <p:nvSpPr>
            <p:cNvPr id="59404" name="Freeform 8"/>
            <p:cNvSpPr>
              <a:spLocks/>
            </p:cNvSpPr>
            <p:nvPr/>
          </p:nvSpPr>
          <p:spPr bwMode="auto">
            <a:xfrm>
              <a:off x="1600200" y="2782888"/>
              <a:ext cx="228600" cy="177800"/>
            </a:xfrm>
            <a:custGeom>
              <a:avLst/>
              <a:gdLst>
                <a:gd name="T0" fmla="*/ 0 w 144"/>
                <a:gd name="T1" fmla="*/ 2147483647 h 112"/>
                <a:gd name="T2" fmla="*/ 2147483647 w 144"/>
                <a:gd name="T3" fmla="*/ 2147483647 h 112"/>
                <a:gd name="T4" fmla="*/ 2147483647 w 144"/>
                <a:gd name="T5" fmla="*/ 2147483647 h 112"/>
                <a:gd name="T6" fmla="*/ 0 60000 65536"/>
                <a:gd name="T7" fmla="*/ 0 60000 65536"/>
                <a:gd name="T8" fmla="*/ 0 60000 65536"/>
                <a:gd name="T9" fmla="*/ 0 w 144"/>
                <a:gd name="T10" fmla="*/ 0 h 112"/>
                <a:gd name="T11" fmla="*/ 144 w 144"/>
                <a:gd name="T12" fmla="*/ 112 h 112"/>
              </a:gdLst>
              <a:ahLst/>
              <a:cxnLst>
                <a:cxn ang="T6">
                  <a:pos x="T0" y="T1"/>
                </a:cxn>
                <a:cxn ang="T7">
                  <a:pos x="T2" y="T3"/>
                </a:cxn>
                <a:cxn ang="T8">
                  <a:pos x="T4" y="T5"/>
                </a:cxn>
              </a:cxnLst>
              <a:rect l="T9" t="T10" r="T11" b="T12"/>
              <a:pathLst>
                <a:path w="144" h="112">
                  <a:moveTo>
                    <a:pt x="0" y="16"/>
                  </a:moveTo>
                  <a:cubicBezTo>
                    <a:pt x="36" y="8"/>
                    <a:pt x="72" y="0"/>
                    <a:pt x="96" y="16"/>
                  </a:cubicBezTo>
                  <a:cubicBezTo>
                    <a:pt x="120" y="32"/>
                    <a:pt x="144" y="88"/>
                    <a:pt x="144" y="112"/>
                  </a:cubicBezTo>
                </a:path>
              </a:pathLst>
            </a:custGeom>
            <a:noFill/>
            <a:ln w="19050">
              <a:solidFill>
                <a:srgbClr val="0000FF"/>
              </a:solidFill>
              <a:round/>
              <a:headEnd/>
              <a:tailEnd type="triangle" w="med" len="med"/>
            </a:ln>
          </p:spPr>
          <p:txBody>
            <a:bodyPr wrap="none" anchor="ctr">
              <a:prstTxWarp prst="textNoShape">
                <a:avLst/>
              </a:prstTxWarp>
            </a:bodyPr>
            <a:lstStyle/>
            <a:p>
              <a:endParaRPr lang="en-US"/>
            </a:p>
          </p:txBody>
        </p:sp>
        <p:sp>
          <p:nvSpPr>
            <p:cNvPr id="59405" name="Freeform 9"/>
            <p:cNvSpPr>
              <a:spLocks/>
            </p:cNvSpPr>
            <p:nvPr/>
          </p:nvSpPr>
          <p:spPr bwMode="auto">
            <a:xfrm>
              <a:off x="1905000" y="3011488"/>
              <a:ext cx="228600" cy="177800"/>
            </a:xfrm>
            <a:custGeom>
              <a:avLst/>
              <a:gdLst>
                <a:gd name="T0" fmla="*/ 0 w 144"/>
                <a:gd name="T1" fmla="*/ 2147483647 h 112"/>
                <a:gd name="T2" fmla="*/ 2147483647 w 144"/>
                <a:gd name="T3" fmla="*/ 2147483647 h 112"/>
                <a:gd name="T4" fmla="*/ 2147483647 w 144"/>
                <a:gd name="T5" fmla="*/ 2147483647 h 112"/>
                <a:gd name="T6" fmla="*/ 0 60000 65536"/>
                <a:gd name="T7" fmla="*/ 0 60000 65536"/>
                <a:gd name="T8" fmla="*/ 0 60000 65536"/>
                <a:gd name="T9" fmla="*/ 0 w 144"/>
                <a:gd name="T10" fmla="*/ 0 h 112"/>
                <a:gd name="T11" fmla="*/ 144 w 144"/>
                <a:gd name="T12" fmla="*/ 112 h 112"/>
              </a:gdLst>
              <a:ahLst/>
              <a:cxnLst>
                <a:cxn ang="T6">
                  <a:pos x="T0" y="T1"/>
                </a:cxn>
                <a:cxn ang="T7">
                  <a:pos x="T2" y="T3"/>
                </a:cxn>
                <a:cxn ang="T8">
                  <a:pos x="T4" y="T5"/>
                </a:cxn>
              </a:cxnLst>
              <a:rect l="T9" t="T10" r="T11" b="T12"/>
              <a:pathLst>
                <a:path w="144" h="112">
                  <a:moveTo>
                    <a:pt x="0" y="16"/>
                  </a:moveTo>
                  <a:cubicBezTo>
                    <a:pt x="36" y="8"/>
                    <a:pt x="72" y="0"/>
                    <a:pt x="96" y="16"/>
                  </a:cubicBezTo>
                  <a:cubicBezTo>
                    <a:pt x="120" y="32"/>
                    <a:pt x="144" y="88"/>
                    <a:pt x="144" y="112"/>
                  </a:cubicBezTo>
                </a:path>
              </a:pathLst>
            </a:custGeom>
            <a:noFill/>
            <a:ln w="19050">
              <a:solidFill>
                <a:srgbClr val="0000FF"/>
              </a:solidFill>
              <a:round/>
              <a:headEnd/>
              <a:tailEnd type="triangle" w="med" len="med"/>
            </a:ln>
          </p:spPr>
          <p:txBody>
            <a:bodyPr wrap="none" anchor="ctr">
              <a:prstTxWarp prst="textNoShape">
                <a:avLst/>
              </a:prstTxWarp>
            </a:bodyPr>
            <a:lstStyle/>
            <a:p>
              <a:endParaRPr lang="en-US"/>
            </a:p>
          </p:txBody>
        </p:sp>
        <p:sp>
          <p:nvSpPr>
            <p:cNvPr id="59406" name="Freeform 10"/>
            <p:cNvSpPr>
              <a:spLocks/>
            </p:cNvSpPr>
            <p:nvPr/>
          </p:nvSpPr>
          <p:spPr bwMode="auto">
            <a:xfrm>
              <a:off x="2209800" y="3240088"/>
              <a:ext cx="228600" cy="177800"/>
            </a:xfrm>
            <a:custGeom>
              <a:avLst/>
              <a:gdLst>
                <a:gd name="T0" fmla="*/ 0 w 144"/>
                <a:gd name="T1" fmla="*/ 2147483647 h 112"/>
                <a:gd name="T2" fmla="*/ 2147483647 w 144"/>
                <a:gd name="T3" fmla="*/ 2147483647 h 112"/>
                <a:gd name="T4" fmla="*/ 2147483647 w 144"/>
                <a:gd name="T5" fmla="*/ 2147483647 h 112"/>
                <a:gd name="T6" fmla="*/ 0 60000 65536"/>
                <a:gd name="T7" fmla="*/ 0 60000 65536"/>
                <a:gd name="T8" fmla="*/ 0 60000 65536"/>
                <a:gd name="T9" fmla="*/ 0 w 144"/>
                <a:gd name="T10" fmla="*/ 0 h 112"/>
                <a:gd name="T11" fmla="*/ 144 w 144"/>
                <a:gd name="T12" fmla="*/ 112 h 112"/>
              </a:gdLst>
              <a:ahLst/>
              <a:cxnLst>
                <a:cxn ang="T6">
                  <a:pos x="T0" y="T1"/>
                </a:cxn>
                <a:cxn ang="T7">
                  <a:pos x="T2" y="T3"/>
                </a:cxn>
                <a:cxn ang="T8">
                  <a:pos x="T4" y="T5"/>
                </a:cxn>
              </a:cxnLst>
              <a:rect l="T9" t="T10" r="T11" b="T12"/>
              <a:pathLst>
                <a:path w="144" h="112">
                  <a:moveTo>
                    <a:pt x="0" y="16"/>
                  </a:moveTo>
                  <a:cubicBezTo>
                    <a:pt x="36" y="8"/>
                    <a:pt x="72" y="0"/>
                    <a:pt x="96" y="16"/>
                  </a:cubicBezTo>
                  <a:cubicBezTo>
                    <a:pt x="120" y="32"/>
                    <a:pt x="144" y="88"/>
                    <a:pt x="144" y="112"/>
                  </a:cubicBezTo>
                </a:path>
              </a:pathLst>
            </a:custGeom>
            <a:noFill/>
            <a:ln w="19050">
              <a:solidFill>
                <a:srgbClr val="0000FF"/>
              </a:solidFill>
              <a:round/>
              <a:headEnd/>
              <a:tailEnd type="triangle" w="med" len="med"/>
            </a:ln>
          </p:spPr>
          <p:txBody>
            <a:bodyPr wrap="none" anchor="ctr">
              <a:prstTxWarp prst="textNoShape">
                <a:avLst/>
              </a:prstTxWarp>
            </a:bodyPr>
            <a:lstStyle/>
            <a:p>
              <a:endParaRPr lang="en-US"/>
            </a:p>
          </p:txBody>
        </p:sp>
        <p:sp>
          <p:nvSpPr>
            <p:cNvPr id="59407" name="Freeform 11"/>
            <p:cNvSpPr>
              <a:spLocks/>
            </p:cNvSpPr>
            <p:nvPr/>
          </p:nvSpPr>
          <p:spPr bwMode="auto">
            <a:xfrm>
              <a:off x="2514600" y="3468688"/>
              <a:ext cx="228600" cy="177800"/>
            </a:xfrm>
            <a:custGeom>
              <a:avLst/>
              <a:gdLst>
                <a:gd name="T0" fmla="*/ 0 w 144"/>
                <a:gd name="T1" fmla="*/ 2147483647 h 112"/>
                <a:gd name="T2" fmla="*/ 2147483647 w 144"/>
                <a:gd name="T3" fmla="*/ 2147483647 h 112"/>
                <a:gd name="T4" fmla="*/ 2147483647 w 144"/>
                <a:gd name="T5" fmla="*/ 2147483647 h 112"/>
                <a:gd name="T6" fmla="*/ 0 60000 65536"/>
                <a:gd name="T7" fmla="*/ 0 60000 65536"/>
                <a:gd name="T8" fmla="*/ 0 60000 65536"/>
                <a:gd name="T9" fmla="*/ 0 w 144"/>
                <a:gd name="T10" fmla="*/ 0 h 112"/>
                <a:gd name="T11" fmla="*/ 144 w 144"/>
                <a:gd name="T12" fmla="*/ 112 h 112"/>
              </a:gdLst>
              <a:ahLst/>
              <a:cxnLst>
                <a:cxn ang="T6">
                  <a:pos x="T0" y="T1"/>
                </a:cxn>
                <a:cxn ang="T7">
                  <a:pos x="T2" y="T3"/>
                </a:cxn>
                <a:cxn ang="T8">
                  <a:pos x="T4" y="T5"/>
                </a:cxn>
              </a:cxnLst>
              <a:rect l="T9" t="T10" r="T11" b="T12"/>
              <a:pathLst>
                <a:path w="144" h="112">
                  <a:moveTo>
                    <a:pt x="0" y="16"/>
                  </a:moveTo>
                  <a:cubicBezTo>
                    <a:pt x="36" y="8"/>
                    <a:pt x="72" y="0"/>
                    <a:pt x="96" y="16"/>
                  </a:cubicBezTo>
                  <a:cubicBezTo>
                    <a:pt x="120" y="32"/>
                    <a:pt x="144" y="88"/>
                    <a:pt x="144" y="112"/>
                  </a:cubicBezTo>
                </a:path>
              </a:pathLst>
            </a:custGeom>
            <a:noFill/>
            <a:ln w="19050">
              <a:solidFill>
                <a:srgbClr val="0000FF"/>
              </a:solidFill>
              <a:round/>
              <a:headEnd/>
              <a:tailEnd type="triangle" w="med" len="med"/>
            </a:ln>
          </p:spPr>
          <p:txBody>
            <a:bodyPr wrap="none" anchor="ctr">
              <a:prstTxWarp prst="textNoShape">
                <a:avLst/>
              </a:prstTxWarp>
            </a:bodyPr>
            <a:lstStyle/>
            <a:p>
              <a:endParaRPr lang="en-US"/>
            </a:p>
          </p:txBody>
        </p:sp>
        <p:sp>
          <p:nvSpPr>
            <p:cNvPr id="59408" name="Oval 12"/>
            <p:cNvSpPr>
              <a:spLocks noChangeArrowheads="1"/>
            </p:cNvSpPr>
            <p:nvPr/>
          </p:nvSpPr>
          <p:spPr bwMode="auto">
            <a:xfrm>
              <a:off x="1785938" y="4267200"/>
              <a:ext cx="990600" cy="304800"/>
            </a:xfrm>
            <a:prstGeom prst="ellipse">
              <a:avLst/>
            </a:prstGeom>
            <a:solidFill>
              <a:srgbClr val="FFCC00"/>
            </a:solidFill>
            <a:ln w="9525">
              <a:round/>
              <a:headEnd/>
              <a:tailEnd/>
            </a:ln>
            <a:scene3d>
              <a:camera prst="legacyObliqueTopRight"/>
              <a:lightRig rig="legacyFlat3" dir="b"/>
            </a:scene3d>
            <a:sp3d extrusionH="430200" prstMaterial="legacyMatte">
              <a:bevelT w="13500" h="13500" prst="angle"/>
              <a:bevelB w="13500" h="13500" prst="angle"/>
              <a:extrusionClr>
                <a:srgbClr val="FFCC00"/>
              </a:extrusionClr>
            </a:sp3d>
          </p:spPr>
          <p:txBody>
            <a:bodyPr wrap="none" anchor="ctr">
              <a:prstTxWarp prst="textNoShape">
                <a:avLst/>
              </a:prstTxWarp>
              <a:flatTx/>
            </a:bodyPr>
            <a:lstStyle/>
            <a:p>
              <a:pPr algn="ctr"/>
              <a:r>
                <a:rPr lang="en-US" sz="1400">
                  <a:latin typeface="Times New Roman" charset="0"/>
                </a:rPr>
                <a:t>Product</a:t>
              </a:r>
            </a:p>
          </p:txBody>
        </p:sp>
        <p:sp>
          <p:nvSpPr>
            <p:cNvPr id="59409" name="Line 13"/>
            <p:cNvSpPr>
              <a:spLocks noChangeShapeType="1"/>
            </p:cNvSpPr>
            <p:nvPr/>
          </p:nvSpPr>
          <p:spPr bwMode="auto">
            <a:xfrm flipH="1">
              <a:off x="2286000" y="3875088"/>
              <a:ext cx="0" cy="381000"/>
            </a:xfrm>
            <a:prstGeom prst="line">
              <a:avLst/>
            </a:prstGeom>
            <a:noFill/>
            <a:ln w="38100" cmpd="dbl">
              <a:solidFill>
                <a:schemeClr val="tx1"/>
              </a:solidFill>
              <a:prstDash val="sysDot"/>
              <a:round/>
              <a:headEnd/>
              <a:tailEnd type="triangle" w="med" len="med"/>
            </a:ln>
          </p:spPr>
          <p:txBody>
            <a:bodyPr wrap="none" anchor="ctr">
              <a:prstTxWarp prst="textNoShape">
                <a:avLst/>
              </a:prstTxWarp>
            </a:bodyPr>
            <a:lstStyle/>
            <a:p>
              <a:endParaRPr lang="en-US"/>
            </a:p>
          </p:txBody>
        </p:sp>
        <p:sp>
          <p:nvSpPr>
            <p:cNvPr id="59410" name="Freeform 14"/>
            <p:cNvSpPr>
              <a:spLocks/>
            </p:cNvSpPr>
            <p:nvPr/>
          </p:nvSpPr>
          <p:spPr bwMode="auto">
            <a:xfrm>
              <a:off x="2895600" y="2895600"/>
              <a:ext cx="393700" cy="838200"/>
            </a:xfrm>
            <a:custGeom>
              <a:avLst/>
              <a:gdLst>
                <a:gd name="T0" fmla="*/ 2147483647 w 248"/>
                <a:gd name="T1" fmla="*/ 2147483647 h 528"/>
                <a:gd name="T2" fmla="*/ 2147483647 w 248"/>
                <a:gd name="T3" fmla="*/ 2147483647 h 528"/>
                <a:gd name="T4" fmla="*/ 0 w 248"/>
                <a:gd name="T5" fmla="*/ 2147483647 h 528"/>
                <a:gd name="T6" fmla="*/ 2147483647 w 248"/>
                <a:gd name="T7" fmla="*/ 0 h 528"/>
                <a:gd name="T8" fmla="*/ 0 60000 65536"/>
                <a:gd name="T9" fmla="*/ 0 60000 65536"/>
                <a:gd name="T10" fmla="*/ 0 60000 65536"/>
                <a:gd name="T11" fmla="*/ 0 60000 65536"/>
                <a:gd name="T12" fmla="*/ 0 w 248"/>
                <a:gd name="T13" fmla="*/ 0 h 528"/>
                <a:gd name="T14" fmla="*/ 248 w 248"/>
                <a:gd name="T15" fmla="*/ 528 h 528"/>
              </a:gdLst>
              <a:ahLst/>
              <a:cxnLst>
                <a:cxn ang="T8">
                  <a:pos x="T0" y="T1"/>
                </a:cxn>
                <a:cxn ang="T9">
                  <a:pos x="T2" y="T3"/>
                </a:cxn>
                <a:cxn ang="T10">
                  <a:pos x="T4" y="T5"/>
                </a:cxn>
                <a:cxn ang="T11">
                  <a:pos x="T6" y="T7"/>
                </a:cxn>
              </a:cxnLst>
              <a:rect l="T12" t="T13" r="T14" b="T15"/>
              <a:pathLst>
                <a:path w="248" h="528">
                  <a:moveTo>
                    <a:pt x="48" y="528"/>
                  </a:moveTo>
                  <a:cubicBezTo>
                    <a:pt x="148" y="460"/>
                    <a:pt x="248" y="392"/>
                    <a:pt x="240" y="336"/>
                  </a:cubicBezTo>
                  <a:cubicBezTo>
                    <a:pt x="232" y="280"/>
                    <a:pt x="0" y="248"/>
                    <a:pt x="0" y="192"/>
                  </a:cubicBezTo>
                  <a:cubicBezTo>
                    <a:pt x="0" y="136"/>
                    <a:pt x="120" y="68"/>
                    <a:pt x="240" y="0"/>
                  </a:cubicBezTo>
                </a:path>
              </a:pathLst>
            </a:custGeom>
            <a:noFill/>
            <a:ln w="19050">
              <a:solidFill>
                <a:srgbClr val="FF0000"/>
              </a:solidFill>
              <a:prstDash val="sysDot"/>
              <a:round/>
              <a:headEnd/>
              <a:tailEnd type="triangle" w="med" len="med"/>
            </a:ln>
          </p:spPr>
          <p:txBody>
            <a:bodyPr wrap="none" anchor="ctr">
              <a:prstTxWarp prst="textNoShape">
                <a:avLst/>
              </a:prstTxWarp>
            </a:bodyPr>
            <a:lstStyle/>
            <a:p>
              <a:endParaRPr lang="en-US"/>
            </a:p>
          </p:txBody>
        </p:sp>
        <p:sp>
          <p:nvSpPr>
            <p:cNvPr id="59411" name="Line 15"/>
            <p:cNvSpPr>
              <a:spLocks noChangeShapeType="1"/>
            </p:cNvSpPr>
            <p:nvPr/>
          </p:nvSpPr>
          <p:spPr bwMode="auto">
            <a:xfrm>
              <a:off x="1295400" y="5029200"/>
              <a:ext cx="69342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59412" name="Rectangle 17"/>
            <p:cNvSpPr>
              <a:spLocks noChangeArrowheads="1"/>
            </p:cNvSpPr>
            <p:nvPr/>
          </p:nvSpPr>
          <p:spPr bwMode="auto">
            <a:xfrm>
              <a:off x="4495800" y="3657600"/>
              <a:ext cx="1295400" cy="228600"/>
            </a:xfrm>
            <a:prstGeom prst="rect">
              <a:avLst/>
            </a:prstGeom>
            <a:solidFill>
              <a:srgbClr val="66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99FF"/>
              </a:extrusionClr>
            </a:sp3d>
          </p:spPr>
          <p:txBody>
            <a:bodyPr wrap="none" anchor="ctr">
              <a:prstTxWarp prst="textNoShape">
                <a:avLst/>
              </a:prstTxWarp>
              <a:flatTx/>
            </a:bodyPr>
            <a:lstStyle/>
            <a:p>
              <a:pPr algn="ctr"/>
              <a:r>
                <a:rPr lang="en-US" sz="1400">
                  <a:latin typeface="Times New Roman" charset="0"/>
                </a:rPr>
                <a:t>Deploy/Maintain</a:t>
              </a:r>
            </a:p>
          </p:txBody>
        </p:sp>
        <p:sp>
          <p:nvSpPr>
            <p:cNvPr id="59413" name="Rectangle 18"/>
            <p:cNvSpPr>
              <a:spLocks noChangeArrowheads="1"/>
            </p:cNvSpPr>
            <p:nvPr/>
          </p:nvSpPr>
          <p:spPr bwMode="auto">
            <a:xfrm>
              <a:off x="4191000" y="3429000"/>
              <a:ext cx="1143000" cy="228600"/>
            </a:xfrm>
            <a:prstGeom prst="rect">
              <a:avLst/>
            </a:prstGeom>
            <a:solidFill>
              <a:srgbClr val="66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99FF"/>
              </a:extrusionClr>
            </a:sp3d>
          </p:spPr>
          <p:txBody>
            <a:bodyPr wrap="none" anchor="ctr">
              <a:prstTxWarp prst="textNoShape">
                <a:avLst/>
              </a:prstTxWarp>
              <a:flatTx/>
            </a:bodyPr>
            <a:lstStyle/>
            <a:p>
              <a:pPr algn="ctr"/>
              <a:r>
                <a:rPr lang="en-US" sz="1400">
                  <a:latin typeface="Times New Roman" charset="0"/>
                </a:rPr>
                <a:t>Test</a:t>
              </a:r>
            </a:p>
          </p:txBody>
        </p:sp>
        <p:sp>
          <p:nvSpPr>
            <p:cNvPr id="59414" name="Rectangle 19"/>
            <p:cNvSpPr>
              <a:spLocks noChangeArrowheads="1"/>
            </p:cNvSpPr>
            <p:nvPr/>
          </p:nvSpPr>
          <p:spPr bwMode="auto">
            <a:xfrm>
              <a:off x="3886200" y="3200400"/>
              <a:ext cx="1143000" cy="228600"/>
            </a:xfrm>
            <a:prstGeom prst="rect">
              <a:avLst/>
            </a:prstGeom>
            <a:solidFill>
              <a:srgbClr val="66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99FF"/>
              </a:extrusionClr>
            </a:sp3d>
          </p:spPr>
          <p:txBody>
            <a:bodyPr wrap="none" anchor="ctr">
              <a:prstTxWarp prst="textNoShape">
                <a:avLst/>
              </a:prstTxWarp>
              <a:flatTx/>
            </a:bodyPr>
            <a:lstStyle/>
            <a:p>
              <a:pPr algn="ctr"/>
              <a:r>
                <a:rPr lang="en-US" sz="1400">
                  <a:latin typeface="Times New Roman" charset="0"/>
                </a:rPr>
                <a:t>Code</a:t>
              </a:r>
            </a:p>
          </p:txBody>
        </p:sp>
        <p:sp>
          <p:nvSpPr>
            <p:cNvPr id="59415" name="Rectangle 20"/>
            <p:cNvSpPr>
              <a:spLocks noChangeArrowheads="1"/>
            </p:cNvSpPr>
            <p:nvPr/>
          </p:nvSpPr>
          <p:spPr bwMode="auto">
            <a:xfrm>
              <a:off x="3581400" y="2971800"/>
              <a:ext cx="1143000" cy="228600"/>
            </a:xfrm>
            <a:prstGeom prst="rect">
              <a:avLst/>
            </a:prstGeom>
            <a:solidFill>
              <a:srgbClr val="66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99FF"/>
              </a:extrusionClr>
            </a:sp3d>
          </p:spPr>
          <p:txBody>
            <a:bodyPr wrap="none" anchor="ctr">
              <a:prstTxWarp prst="textNoShape">
                <a:avLst/>
              </a:prstTxWarp>
              <a:flatTx/>
            </a:bodyPr>
            <a:lstStyle/>
            <a:p>
              <a:pPr algn="ctr"/>
              <a:r>
                <a:rPr lang="en-US" sz="1400">
                  <a:latin typeface="Times New Roman" charset="0"/>
                </a:rPr>
                <a:t>Design</a:t>
              </a:r>
            </a:p>
          </p:txBody>
        </p:sp>
        <p:sp>
          <p:nvSpPr>
            <p:cNvPr id="59416" name="Rectangle 21"/>
            <p:cNvSpPr>
              <a:spLocks noChangeArrowheads="1"/>
            </p:cNvSpPr>
            <p:nvPr/>
          </p:nvSpPr>
          <p:spPr bwMode="auto">
            <a:xfrm>
              <a:off x="3276600" y="2743200"/>
              <a:ext cx="1143000" cy="228600"/>
            </a:xfrm>
            <a:prstGeom prst="rect">
              <a:avLst/>
            </a:prstGeom>
            <a:solidFill>
              <a:srgbClr val="66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99FF"/>
              </a:extrusionClr>
            </a:sp3d>
          </p:spPr>
          <p:txBody>
            <a:bodyPr wrap="none" anchor="ctr">
              <a:prstTxWarp prst="textNoShape">
                <a:avLst/>
              </a:prstTxWarp>
              <a:flatTx/>
            </a:bodyPr>
            <a:lstStyle/>
            <a:p>
              <a:pPr algn="ctr"/>
              <a:r>
                <a:rPr lang="en-US" sz="1400">
                  <a:latin typeface="Times New Roman" charset="0"/>
                </a:rPr>
                <a:t>Requirements</a:t>
              </a:r>
            </a:p>
          </p:txBody>
        </p:sp>
        <p:sp>
          <p:nvSpPr>
            <p:cNvPr id="59417" name="Freeform 22"/>
            <p:cNvSpPr>
              <a:spLocks/>
            </p:cNvSpPr>
            <p:nvPr/>
          </p:nvSpPr>
          <p:spPr bwMode="auto">
            <a:xfrm>
              <a:off x="4419600" y="2794000"/>
              <a:ext cx="228600" cy="177800"/>
            </a:xfrm>
            <a:custGeom>
              <a:avLst/>
              <a:gdLst>
                <a:gd name="T0" fmla="*/ 0 w 144"/>
                <a:gd name="T1" fmla="*/ 2147483647 h 112"/>
                <a:gd name="T2" fmla="*/ 2147483647 w 144"/>
                <a:gd name="T3" fmla="*/ 2147483647 h 112"/>
                <a:gd name="T4" fmla="*/ 2147483647 w 144"/>
                <a:gd name="T5" fmla="*/ 2147483647 h 112"/>
                <a:gd name="T6" fmla="*/ 0 60000 65536"/>
                <a:gd name="T7" fmla="*/ 0 60000 65536"/>
                <a:gd name="T8" fmla="*/ 0 60000 65536"/>
                <a:gd name="T9" fmla="*/ 0 w 144"/>
                <a:gd name="T10" fmla="*/ 0 h 112"/>
                <a:gd name="T11" fmla="*/ 144 w 144"/>
                <a:gd name="T12" fmla="*/ 112 h 112"/>
              </a:gdLst>
              <a:ahLst/>
              <a:cxnLst>
                <a:cxn ang="T6">
                  <a:pos x="T0" y="T1"/>
                </a:cxn>
                <a:cxn ang="T7">
                  <a:pos x="T2" y="T3"/>
                </a:cxn>
                <a:cxn ang="T8">
                  <a:pos x="T4" y="T5"/>
                </a:cxn>
              </a:cxnLst>
              <a:rect l="T9" t="T10" r="T11" b="T12"/>
              <a:pathLst>
                <a:path w="144" h="112">
                  <a:moveTo>
                    <a:pt x="0" y="16"/>
                  </a:moveTo>
                  <a:cubicBezTo>
                    <a:pt x="36" y="8"/>
                    <a:pt x="72" y="0"/>
                    <a:pt x="96" y="16"/>
                  </a:cubicBezTo>
                  <a:cubicBezTo>
                    <a:pt x="120" y="32"/>
                    <a:pt x="144" y="88"/>
                    <a:pt x="144" y="112"/>
                  </a:cubicBezTo>
                </a:path>
              </a:pathLst>
            </a:custGeom>
            <a:noFill/>
            <a:ln w="19050">
              <a:solidFill>
                <a:srgbClr val="0000FF"/>
              </a:solidFill>
              <a:round/>
              <a:headEnd/>
              <a:tailEnd type="triangle" w="med" len="med"/>
            </a:ln>
          </p:spPr>
          <p:txBody>
            <a:bodyPr wrap="none" anchor="ctr">
              <a:prstTxWarp prst="textNoShape">
                <a:avLst/>
              </a:prstTxWarp>
            </a:bodyPr>
            <a:lstStyle/>
            <a:p>
              <a:endParaRPr lang="en-US"/>
            </a:p>
          </p:txBody>
        </p:sp>
        <p:sp>
          <p:nvSpPr>
            <p:cNvPr id="59418" name="Freeform 23"/>
            <p:cNvSpPr>
              <a:spLocks/>
            </p:cNvSpPr>
            <p:nvPr/>
          </p:nvSpPr>
          <p:spPr bwMode="auto">
            <a:xfrm>
              <a:off x="4724400" y="3022600"/>
              <a:ext cx="228600" cy="177800"/>
            </a:xfrm>
            <a:custGeom>
              <a:avLst/>
              <a:gdLst>
                <a:gd name="T0" fmla="*/ 0 w 144"/>
                <a:gd name="T1" fmla="*/ 2147483647 h 112"/>
                <a:gd name="T2" fmla="*/ 2147483647 w 144"/>
                <a:gd name="T3" fmla="*/ 2147483647 h 112"/>
                <a:gd name="T4" fmla="*/ 2147483647 w 144"/>
                <a:gd name="T5" fmla="*/ 2147483647 h 112"/>
                <a:gd name="T6" fmla="*/ 0 60000 65536"/>
                <a:gd name="T7" fmla="*/ 0 60000 65536"/>
                <a:gd name="T8" fmla="*/ 0 60000 65536"/>
                <a:gd name="T9" fmla="*/ 0 w 144"/>
                <a:gd name="T10" fmla="*/ 0 h 112"/>
                <a:gd name="T11" fmla="*/ 144 w 144"/>
                <a:gd name="T12" fmla="*/ 112 h 112"/>
              </a:gdLst>
              <a:ahLst/>
              <a:cxnLst>
                <a:cxn ang="T6">
                  <a:pos x="T0" y="T1"/>
                </a:cxn>
                <a:cxn ang="T7">
                  <a:pos x="T2" y="T3"/>
                </a:cxn>
                <a:cxn ang="T8">
                  <a:pos x="T4" y="T5"/>
                </a:cxn>
              </a:cxnLst>
              <a:rect l="T9" t="T10" r="T11" b="T12"/>
              <a:pathLst>
                <a:path w="144" h="112">
                  <a:moveTo>
                    <a:pt x="0" y="16"/>
                  </a:moveTo>
                  <a:cubicBezTo>
                    <a:pt x="36" y="8"/>
                    <a:pt x="72" y="0"/>
                    <a:pt x="96" y="16"/>
                  </a:cubicBezTo>
                  <a:cubicBezTo>
                    <a:pt x="120" y="32"/>
                    <a:pt x="144" y="88"/>
                    <a:pt x="144" y="112"/>
                  </a:cubicBezTo>
                </a:path>
              </a:pathLst>
            </a:custGeom>
            <a:noFill/>
            <a:ln w="19050">
              <a:solidFill>
                <a:srgbClr val="0000FF"/>
              </a:solidFill>
              <a:round/>
              <a:headEnd/>
              <a:tailEnd type="triangle" w="med" len="med"/>
            </a:ln>
          </p:spPr>
          <p:txBody>
            <a:bodyPr wrap="none" anchor="ctr">
              <a:prstTxWarp prst="textNoShape">
                <a:avLst/>
              </a:prstTxWarp>
            </a:bodyPr>
            <a:lstStyle/>
            <a:p>
              <a:endParaRPr lang="en-US"/>
            </a:p>
          </p:txBody>
        </p:sp>
        <p:sp>
          <p:nvSpPr>
            <p:cNvPr id="59419" name="Freeform 24"/>
            <p:cNvSpPr>
              <a:spLocks/>
            </p:cNvSpPr>
            <p:nvPr/>
          </p:nvSpPr>
          <p:spPr bwMode="auto">
            <a:xfrm>
              <a:off x="5029200" y="3251200"/>
              <a:ext cx="228600" cy="177800"/>
            </a:xfrm>
            <a:custGeom>
              <a:avLst/>
              <a:gdLst>
                <a:gd name="T0" fmla="*/ 0 w 144"/>
                <a:gd name="T1" fmla="*/ 2147483647 h 112"/>
                <a:gd name="T2" fmla="*/ 2147483647 w 144"/>
                <a:gd name="T3" fmla="*/ 2147483647 h 112"/>
                <a:gd name="T4" fmla="*/ 2147483647 w 144"/>
                <a:gd name="T5" fmla="*/ 2147483647 h 112"/>
                <a:gd name="T6" fmla="*/ 0 60000 65536"/>
                <a:gd name="T7" fmla="*/ 0 60000 65536"/>
                <a:gd name="T8" fmla="*/ 0 60000 65536"/>
                <a:gd name="T9" fmla="*/ 0 w 144"/>
                <a:gd name="T10" fmla="*/ 0 h 112"/>
                <a:gd name="T11" fmla="*/ 144 w 144"/>
                <a:gd name="T12" fmla="*/ 112 h 112"/>
              </a:gdLst>
              <a:ahLst/>
              <a:cxnLst>
                <a:cxn ang="T6">
                  <a:pos x="T0" y="T1"/>
                </a:cxn>
                <a:cxn ang="T7">
                  <a:pos x="T2" y="T3"/>
                </a:cxn>
                <a:cxn ang="T8">
                  <a:pos x="T4" y="T5"/>
                </a:cxn>
              </a:cxnLst>
              <a:rect l="T9" t="T10" r="T11" b="T12"/>
              <a:pathLst>
                <a:path w="144" h="112">
                  <a:moveTo>
                    <a:pt x="0" y="16"/>
                  </a:moveTo>
                  <a:cubicBezTo>
                    <a:pt x="36" y="8"/>
                    <a:pt x="72" y="0"/>
                    <a:pt x="96" y="16"/>
                  </a:cubicBezTo>
                  <a:cubicBezTo>
                    <a:pt x="120" y="32"/>
                    <a:pt x="144" y="88"/>
                    <a:pt x="144" y="112"/>
                  </a:cubicBezTo>
                </a:path>
              </a:pathLst>
            </a:custGeom>
            <a:noFill/>
            <a:ln w="19050">
              <a:solidFill>
                <a:srgbClr val="0000FF"/>
              </a:solidFill>
              <a:round/>
              <a:headEnd/>
              <a:tailEnd type="triangle" w="med" len="med"/>
            </a:ln>
          </p:spPr>
          <p:txBody>
            <a:bodyPr wrap="none" anchor="ctr">
              <a:prstTxWarp prst="textNoShape">
                <a:avLst/>
              </a:prstTxWarp>
            </a:bodyPr>
            <a:lstStyle/>
            <a:p>
              <a:endParaRPr lang="en-US"/>
            </a:p>
          </p:txBody>
        </p:sp>
        <p:sp>
          <p:nvSpPr>
            <p:cNvPr id="59420" name="Freeform 25"/>
            <p:cNvSpPr>
              <a:spLocks/>
            </p:cNvSpPr>
            <p:nvPr/>
          </p:nvSpPr>
          <p:spPr bwMode="auto">
            <a:xfrm>
              <a:off x="5334000" y="3479800"/>
              <a:ext cx="228600" cy="177800"/>
            </a:xfrm>
            <a:custGeom>
              <a:avLst/>
              <a:gdLst>
                <a:gd name="T0" fmla="*/ 0 w 144"/>
                <a:gd name="T1" fmla="*/ 2147483647 h 112"/>
                <a:gd name="T2" fmla="*/ 2147483647 w 144"/>
                <a:gd name="T3" fmla="*/ 2147483647 h 112"/>
                <a:gd name="T4" fmla="*/ 2147483647 w 144"/>
                <a:gd name="T5" fmla="*/ 2147483647 h 112"/>
                <a:gd name="T6" fmla="*/ 0 60000 65536"/>
                <a:gd name="T7" fmla="*/ 0 60000 65536"/>
                <a:gd name="T8" fmla="*/ 0 60000 65536"/>
                <a:gd name="T9" fmla="*/ 0 w 144"/>
                <a:gd name="T10" fmla="*/ 0 h 112"/>
                <a:gd name="T11" fmla="*/ 144 w 144"/>
                <a:gd name="T12" fmla="*/ 112 h 112"/>
              </a:gdLst>
              <a:ahLst/>
              <a:cxnLst>
                <a:cxn ang="T6">
                  <a:pos x="T0" y="T1"/>
                </a:cxn>
                <a:cxn ang="T7">
                  <a:pos x="T2" y="T3"/>
                </a:cxn>
                <a:cxn ang="T8">
                  <a:pos x="T4" y="T5"/>
                </a:cxn>
              </a:cxnLst>
              <a:rect l="T9" t="T10" r="T11" b="T12"/>
              <a:pathLst>
                <a:path w="144" h="112">
                  <a:moveTo>
                    <a:pt x="0" y="16"/>
                  </a:moveTo>
                  <a:cubicBezTo>
                    <a:pt x="36" y="8"/>
                    <a:pt x="72" y="0"/>
                    <a:pt x="96" y="16"/>
                  </a:cubicBezTo>
                  <a:cubicBezTo>
                    <a:pt x="120" y="32"/>
                    <a:pt x="144" y="88"/>
                    <a:pt x="144" y="112"/>
                  </a:cubicBezTo>
                </a:path>
              </a:pathLst>
            </a:custGeom>
            <a:noFill/>
            <a:ln w="19050">
              <a:solidFill>
                <a:srgbClr val="0000FF"/>
              </a:solidFill>
              <a:round/>
              <a:headEnd/>
              <a:tailEnd type="triangle" w="med" len="med"/>
            </a:ln>
          </p:spPr>
          <p:txBody>
            <a:bodyPr wrap="none" anchor="ctr">
              <a:prstTxWarp prst="textNoShape">
                <a:avLst/>
              </a:prstTxWarp>
            </a:bodyPr>
            <a:lstStyle/>
            <a:p>
              <a:endParaRPr lang="en-US"/>
            </a:p>
          </p:txBody>
        </p:sp>
        <p:sp>
          <p:nvSpPr>
            <p:cNvPr id="59421" name="Oval 26"/>
            <p:cNvSpPr>
              <a:spLocks noChangeArrowheads="1"/>
            </p:cNvSpPr>
            <p:nvPr/>
          </p:nvSpPr>
          <p:spPr bwMode="auto">
            <a:xfrm>
              <a:off x="4605338" y="4278313"/>
              <a:ext cx="990600" cy="304800"/>
            </a:xfrm>
            <a:prstGeom prst="ellipse">
              <a:avLst/>
            </a:prstGeom>
            <a:solidFill>
              <a:srgbClr val="FFCC00"/>
            </a:solidFill>
            <a:ln w="9525">
              <a:round/>
              <a:headEnd/>
              <a:tailEnd/>
            </a:ln>
            <a:scene3d>
              <a:camera prst="legacyObliqueTopRight"/>
              <a:lightRig rig="legacyFlat3" dir="b"/>
            </a:scene3d>
            <a:sp3d extrusionH="430200" prstMaterial="legacyMatte">
              <a:bevelT w="13500" h="13500" prst="angle"/>
              <a:bevelB w="13500" h="13500" prst="angle"/>
              <a:extrusionClr>
                <a:srgbClr val="FFCC00"/>
              </a:extrusionClr>
            </a:sp3d>
          </p:spPr>
          <p:txBody>
            <a:bodyPr wrap="none" anchor="ctr">
              <a:prstTxWarp prst="textNoShape">
                <a:avLst/>
              </a:prstTxWarp>
              <a:flatTx/>
            </a:bodyPr>
            <a:lstStyle/>
            <a:p>
              <a:pPr algn="ctr"/>
              <a:r>
                <a:rPr lang="en-US" sz="1400">
                  <a:latin typeface="Times New Roman" charset="0"/>
                </a:rPr>
                <a:t>Product</a:t>
              </a:r>
            </a:p>
          </p:txBody>
        </p:sp>
        <p:sp>
          <p:nvSpPr>
            <p:cNvPr id="59422" name="Line 27"/>
            <p:cNvSpPr>
              <a:spLocks noChangeShapeType="1"/>
            </p:cNvSpPr>
            <p:nvPr/>
          </p:nvSpPr>
          <p:spPr bwMode="auto">
            <a:xfrm flipH="1">
              <a:off x="5105400" y="3886200"/>
              <a:ext cx="0" cy="381000"/>
            </a:xfrm>
            <a:prstGeom prst="line">
              <a:avLst/>
            </a:prstGeom>
            <a:noFill/>
            <a:ln w="38100" cmpd="dbl">
              <a:solidFill>
                <a:schemeClr val="tx1"/>
              </a:solidFill>
              <a:prstDash val="sysDot"/>
              <a:round/>
              <a:headEnd/>
              <a:tailEnd type="triangle" w="med" len="med"/>
            </a:ln>
          </p:spPr>
          <p:txBody>
            <a:bodyPr wrap="none" anchor="ctr">
              <a:prstTxWarp prst="textNoShape">
                <a:avLst/>
              </a:prstTxWarp>
            </a:bodyPr>
            <a:lstStyle/>
            <a:p>
              <a:endParaRPr lang="en-US"/>
            </a:p>
          </p:txBody>
        </p:sp>
        <p:sp>
          <p:nvSpPr>
            <p:cNvPr id="59423" name="Freeform 28"/>
            <p:cNvSpPr>
              <a:spLocks/>
            </p:cNvSpPr>
            <p:nvPr/>
          </p:nvSpPr>
          <p:spPr bwMode="auto">
            <a:xfrm>
              <a:off x="5715000" y="2906713"/>
              <a:ext cx="393700" cy="838200"/>
            </a:xfrm>
            <a:custGeom>
              <a:avLst/>
              <a:gdLst>
                <a:gd name="T0" fmla="*/ 2147483647 w 248"/>
                <a:gd name="T1" fmla="*/ 2147483647 h 528"/>
                <a:gd name="T2" fmla="*/ 2147483647 w 248"/>
                <a:gd name="T3" fmla="*/ 2147483647 h 528"/>
                <a:gd name="T4" fmla="*/ 0 w 248"/>
                <a:gd name="T5" fmla="*/ 2147483647 h 528"/>
                <a:gd name="T6" fmla="*/ 2147483647 w 248"/>
                <a:gd name="T7" fmla="*/ 0 h 528"/>
                <a:gd name="T8" fmla="*/ 0 60000 65536"/>
                <a:gd name="T9" fmla="*/ 0 60000 65536"/>
                <a:gd name="T10" fmla="*/ 0 60000 65536"/>
                <a:gd name="T11" fmla="*/ 0 60000 65536"/>
                <a:gd name="T12" fmla="*/ 0 w 248"/>
                <a:gd name="T13" fmla="*/ 0 h 528"/>
                <a:gd name="T14" fmla="*/ 248 w 248"/>
                <a:gd name="T15" fmla="*/ 528 h 528"/>
              </a:gdLst>
              <a:ahLst/>
              <a:cxnLst>
                <a:cxn ang="T8">
                  <a:pos x="T0" y="T1"/>
                </a:cxn>
                <a:cxn ang="T9">
                  <a:pos x="T2" y="T3"/>
                </a:cxn>
                <a:cxn ang="T10">
                  <a:pos x="T4" y="T5"/>
                </a:cxn>
                <a:cxn ang="T11">
                  <a:pos x="T6" y="T7"/>
                </a:cxn>
              </a:cxnLst>
              <a:rect l="T12" t="T13" r="T14" b="T15"/>
              <a:pathLst>
                <a:path w="248" h="528">
                  <a:moveTo>
                    <a:pt x="48" y="528"/>
                  </a:moveTo>
                  <a:cubicBezTo>
                    <a:pt x="148" y="460"/>
                    <a:pt x="248" y="392"/>
                    <a:pt x="240" y="336"/>
                  </a:cubicBezTo>
                  <a:cubicBezTo>
                    <a:pt x="232" y="280"/>
                    <a:pt x="0" y="248"/>
                    <a:pt x="0" y="192"/>
                  </a:cubicBezTo>
                  <a:cubicBezTo>
                    <a:pt x="0" y="136"/>
                    <a:pt x="120" y="68"/>
                    <a:pt x="240" y="0"/>
                  </a:cubicBezTo>
                </a:path>
              </a:pathLst>
            </a:custGeom>
            <a:noFill/>
            <a:ln w="19050">
              <a:solidFill>
                <a:srgbClr val="FF0000"/>
              </a:solidFill>
              <a:prstDash val="sysDot"/>
              <a:round/>
              <a:headEnd/>
              <a:tailEnd type="triangle" w="med" len="med"/>
            </a:ln>
          </p:spPr>
          <p:txBody>
            <a:bodyPr wrap="none" anchor="ctr">
              <a:prstTxWarp prst="textNoShape">
                <a:avLst/>
              </a:prstTxWarp>
            </a:bodyPr>
            <a:lstStyle/>
            <a:p>
              <a:endParaRPr lang="en-US"/>
            </a:p>
          </p:txBody>
        </p:sp>
        <p:sp>
          <p:nvSpPr>
            <p:cNvPr id="59424" name="Rectangle 29"/>
            <p:cNvSpPr>
              <a:spLocks noChangeArrowheads="1"/>
            </p:cNvSpPr>
            <p:nvPr/>
          </p:nvSpPr>
          <p:spPr bwMode="auto">
            <a:xfrm>
              <a:off x="7315200" y="3657600"/>
              <a:ext cx="1295400" cy="228600"/>
            </a:xfrm>
            <a:prstGeom prst="rect">
              <a:avLst/>
            </a:prstGeom>
            <a:solidFill>
              <a:srgbClr val="66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99FF"/>
              </a:extrusionClr>
            </a:sp3d>
          </p:spPr>
          <p:txBody>
            <a:bodyPr wrap="none" anchor="ctr">
              <a:prstTxWarp prst="textNoShape">
                <a:avLst/>
              </a:prstTxWarp>
              <a:flatTx/>
            </a:bodyPr>
            <a:lstStyle/>
            <a:p>
              <a:pPr algn="ctr"/>
              <a:r>
                <a:rPr lang="en-US" sz="1400">
                  <a:latin typeface="Times New Roman" charset="0"/>
                </a:rPr>
                <a:t>Deploy/Maintain</a:t>
              </a:r>
            </a:p>
          </p:txBody>
        </p:sp>
        <p:sp>
          <p:nvSpPr>
            <p:cNvPr id="59425" name="Rectangle 30"/>
            <p:cNvSpPr>
              <a:spLocks noChangeArrowheads="1"/>
            </p:cNvSpPr>
            <p:nvPr/>
          </p:nvSpPr>
          <p:spPr bwMode="auto">
            <a:xfrm>
              <a:off x="7010400" y="3429000"/>
              <a:ext cx="1143000" cy="228600"/>
            </a:xfrm>
            <a:prstGeom prst="rect">
              <a:avLst/>
            </a:prstGeom>
            <a:solidFill>
              <a:srgbClr val="66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99FF"/>
              </a:extrusionClr>
            </a:sp3d>
          </p:spPr>
          <p:txBody>
            <a:bodyPr wrap="none" anchor="ctr">
              <a:prstTxWarp prst="textNoShape">
                <a:avLst/>
              </a:prstTxWarp>
              <a:flatTx/>
            </a:bodyPr>
            <a:lstStyle/>
            <a:p>
              <a:pPr algn="ctr"/>
              <a:r>
                <a:rPr lang="en-US" sz="1400">
                  <a:latin typeface="Times New Roman" charset="0"/>
                </a:rPr>
                <a:t>Test</a:t>
              </a:r>
            </a:p>
          </p:txBody>
        </p:sp>
        <p:sp>
          <p:nvSpPr>
            <p:cNvPr id="59426" name="Rectangle 31"/>
            <p:cNvSpPr>
              <a:spLocks noChangeArrowheads="1"/>
            </p:cNvSpPr>
            <p:nvPr/>
          </p:nvSpPr>
          <p:spPr bwMode="auto">
            <a:xfrm>
              <a:off x="6705600" y="3200400"/>
              <a:ext cx="1143000" cy="228600"/>
            </a:xfrm>
            <a:prstGeom prst="rect">
              <a:avLst/>
            </a:prstGeom>
            <a:solidFill>
              <a:srgbClr val="66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99FF"/>
              </a:extrusionClr>
            </a:sp3d>
          </p:spPr>
          <p:txBody>
            <a:bodyPr wrap="none" anchor="ctr">
              <a:prstTxWarp prst="textNoShape">
                <a:avLst/>
              </a:prstTxWarp>
              <a:flatTx/>
            </a:bodyPr>
            <a:lstStyle/>
            <a:p>
              <a:pPr algn="ctr"/>
              <a:r>
                <a:rPr lang="en-US" sz="1400">
                  <a:latin typeface="Times New Roman" charset="0"/>
                </a:rPr>
                <a:t>Code</a:t>
              </a:r>
            </a:p>
          </p:txBody>
        </p:sp>
        <p:sp>
          <p:nvSpPr>
            <p:cNvPr id="59427" name="Rectangle 32"/>
            <p:cNvSpPr>
              <a:spLocks noChangeArrowheads="1"/>
            </p:cNvSpPr>
            <p:nvPr/>
          </p:nvSpPr>
          <p:spPr bwMode="auto">
            <a:xfrm>
              <a:off x="6400800" y="2971800"/>
              <a:ext cx="1143000" cy="228600"/>
            </a:xfrm>
            <a:prstGeom prst="rect">
              <a:avLst/>
            </a:prstGeom>
            <a:solidFill>
              <a:srgbClr val="66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99FF"/>
              </a:extrusionClr>
            </a:sp3d>
          </p:spPr>
          <p:txBody>
            <a:bodyPr wrap="none" anchor="ctr">
              <a:prstTxWarp prst="textNoShape">
                <a:avLst/>
              </a:prstTxWarp>
              <a:flatTx/>
            </a:bodyPr>
            <a:lstStyle/>
            <a:p>
              <a:pPr algn="ctr"/>
              <a:r>
                <a:rPr lang="en-US" sz="1400">
                  <a:latin typeface="Times New Roman" charset="0"/>
                </a:rPr>
                <a:t>Design</a:t>
              </a:r>
            </a:p>
          </p:txBody>
        </p:sp>
        <p:sp>
          <p:nvSpPr>
            <p:cNvPr id="59428" name="Rectangle 33"/>
            <p:cNvSpPr>
              <a:spLocks noChangeArrowheads="1"/>
            </p:cNvSpPr>
            <p:nvPr/>
          </p:nvSpPr>
          <p:spPr bwMode="auto">
            <a:xfrm>
              <a:off x="6096000" y="2743200"/>
              <a:ext cx="1143000" cy="228600"/>
            </a:xfrm>
            <a:prstGeom prst="rect">
              <a:avLst/>
            </a:prstGeom>
            <a:solidFill>
              <a:srgbClr val="66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99FF"/>
              </a:extrusionClr>
            </a:sp3d>
          </p:spPr>
          <p:txBody>
            <a:bodyPr wrap="none" anchor="ctr">
              <a:prstTxWarp prst="textNoShape">
                <a:avLst/>
              </a:prstTxWarp>
              <a:flatTx/>
            </a:bodyPr>
            <a:lstStyle/>
            <a:p>
              <a:pPr algn="ctr"/>
              <a:r>
                <a:rPr lang="en-US" sz="1400">
                  <a:latin typeface="Times New Roman" charset="0"/>
                </a:rPr>
                <a:t>Requirements</a:t>
              </a:r>
            </a:p>
          </p:txBody>
        </p:sp>
        <p:sp>
          <p:nvSpPr>
            <p:cNvPr id="59429" name="Freeform 34"/>
            <p:cNvSpPr>
              <a:spLocks/>
            </p:cNvSpPr>
            <p:nvPr/>
          </p:nvSpPr>
          <p:spPr bwMode="auto">
            <a:xfrm>
              <a:off x="7239000" y="2794000"/>
              <a:ext cx="228600" cy="177800"/>
            </a:xfrm>
            <a:custGeom>
              <a:avLst/>
              <a:gdLst>
                <a:gd name="T0" fmla="*/ 0 w 144"/>
                <a:gd name="T1" fmla="*/ 2147483647 h 112"/>
                <a:gd name="T2" fmla="*/ 2147483647 w 144"/>
                <a:gd name="T3" fmla="*/ 2147483647 h 112"/>
                <a:gd name="T4" fmla="*/ 2147483647 w 144"/>
                <a:gd name="T5" fmla="*/ 2147483647 h 112"/>
                <a:gd name="T6" fmla="*/ 0 60000 65536"/>
                <a:gd name="T7" fmla="*/ 0 60000 65536"/>
                <a:gd name="T8" fmla="*/ 0 60000 65536"/>
                <a:gd name="T9" fmla="*/ 0 w 144"/>
                <a:gd name="T10" fmla="*/ 0 h 112"/>
                <a:gd name="T11" fmla="*/ 144 w 144"/>
                <a:gd name="T12" fmla="*/ 112 h 112"/>
              </a:gdLst>
              <a:ahLst/>
              <a:cxnLst>
                <a:cxn ang="T6">
                  <a:pos x="T0" y="T1"/>
                </a:cxn>
                <a:cxn ang="T7">
                  <a:pos x="T2" y="T3"/>
                </a:cxn>
                <a:cxn ang="T8">
                  <a:pos x="T4" y="T5"/>
                </a:cxn>
              </a:cxnLst>
              <a:rect l="T9" t="T10" r="T11" b="T12"/>
              <a:pathLst>
                <a:path w="144" h="112">
                  <a:moveTo>
                    <a:pt x="0" y="16"/>
                  </a:moveTo>
                  <a:cubicBezTo>
                    <a:pt x="36" y="8"/>
                    <a:pt x="72" y="0"/>
                    <a:pt x="96" y="16"/>
                  </a:cubicBezTo>
                  <a:cubicBezTo>
                    <a:pt x="120" y="32"/>
                    <a:pt x="144" y="88"/>
                    <a:pt x="144" y="112"/>
                  </a:cubicBezTo>
                </a:path>
              </a:pathLst>
            </a:custGeom>
            <a:noFill/>
            <a:ln w="19050">
              <a:solidFill>
                <a:srgbClr val="0000FF"/>
              </a:solidFill>
              <a:round/>
              <a:headEnd/>
              <a:tailEnd type="triangle" w="med" len="med"/>
            </a:ln>
          </p:spPr>
          <p:txBody>
            <a:bodyPr wrap="none" anchor="ctr">
              <a:prstTxWarp prst="textNoShape">
                <a:avLst/>
              </a:prstTxWarp>
            </a:bodyPr>
            <a:lstStyle/>
            <a:p>
              <a:endParaRPr lang="en-US"/>
            </a:p>
          </p:txBody>
        </p:sp>
        <p:sp>
          <p:nvSpPr>
            <p:cNvPr id="59430" name="Freeform 35"/>
            <p:cNvSpPr>
              <a:spLocks/>
            </p:cNvSpPr>
            <p:nvPr/>
          </p:nvSpPr>
          <p:spPr bwMode="auto">
            <a:xfrm>
              <a:off x="7543800" y="3022600"/>
              <a:ext cx="228600" cy="177800"/>
            </a:xfrm>
            <a:custGeom>
              <a:avLst/>
              <a:gdLst>
                <a:gd name="T0" fmla="*/ 0 w 144"/>
                <a:gd name="T1" fmla="*/ 2147483647 h 112"/>
                <a:gd name="T2" fmla="*/ 2147483647 w 144"/>
                <a:gd name="T3" fmla="*/ 2147483647 h 112"/>
                <a:gd name="T4" fmla="*/ 2147483647 w 144"/>
                <a:gd name="T5" fmla="*/ 2147483647 h 112"/>
                <a:gd name="T6" fmla="*/ 0 60000 65536"/>
                <a:gd name="T7" fmla="*/ 0 60000 65536"/>
                <a:gd name="T8" fmla="*/ 0 60000 65536"/>
                <a:gd name="T9" fmla="*/ 0 w 144"/>
                <a:gd name="T10" fmla="*/ 0 h 112"/>
                <a:gd name="T11" fmla="*/ 144 w 144"/>
                <a:gd name="T12" fmla="*/ 112 h 112"/>
              </a:gdLst>
              <a:ahLst/>
              <a:cxnLst>
                <a:cxn ang="T6">
                  <a:pos x="T0" y="T1"/>
                </a:cxn>
                <a:cxn ang="T7">
                  <a:pos x="T2" y="T3"/>
                </a:cxn>
                <a:cxn ang="T8">
                  <a:pos x="T4" y="T5"/>
                </a:cxn>
              </a:cxnLst>
              <a:rect l="T9" t="T10" r="T11" b="T12"/>
              <a:pathLst>
                <a:path w="144" h="112">
                  <a:moveTo>
                    <a:pt x="0" y="16"/>
                  </a:moveTo>
                  <a:cubicBezTo>
                    <a:pt x="36" y="8"/>
                    <a:pt x="72" y="0"/>
                    <a:pt x="96" y="16"/>
                  </a:cubicBezTo>
                  <a:cubicBezTo>
                    <a:pt x="120" y="32"/>
                    <a:pt x="144" y="88"/>
                    <a:pt x="144" y="112"/>
                  </a:cubicBezTo>
                </a:path>
              </a:pathLst>
            </a:custGeom>
            <a:noFill/>
            <a:ln w="19050">
              <a:solidFill>
                <a:srgbClr val="0000FF"/>
              </a:solidFill>
              <a:round/>
              <a:headEnd/>
              <a:tailEnd type="triangle" w="med" len="med"/>
            </a:ln>
          </p:spPr>
          <p:txBody>
            <a:bodyPr wrap="none" anchor="ctr">
              <a:prstTxWarp prst="textNoShape">
                <a:avLst/>
              </a:prstTxWarp>
            </a:bodyPr>
            <a:lstStyle/>
            <a:p>
              <a:endParaRPr lang="en-US"/>
            </a:p>
          </p:txBody>
        </p:sp>
        <p:sp>
          <p:nvSpPr>
            <p:cNvPr id="59431" name="Freeform 36"/>
            <p:cNvSpPr>
              <a:spLocks/>
            </p:cNvSpPr>
            <p:nvPr/>
          </p:nvSpPr>
          <p:spPr bwMode="auto">
            <a:xfrm>
              <a:off x="7848600" y="3251200"/>
              <a:ext cx="228600" cy="177800"/>
            </a:xfrm>
            <a:custGeom>
              <a:avLst/>
              <a:gdLst>
                <a:gd name="T0" fmla="*/ 0 w 144"/>
                <a:gd name="T1" fmla="*/ 2147483647 h 112"/>
                <a:gd name="T2" fmla="*/ 2147483647 w 144"/>
                <a:gd name="T3" fmla="*/ 2147483647 h 112"/>
                <a:gd name="T4" fmla="*/ 2147483647 w 144"/>
                <a:gd name="T5" fmla="*/ 2147483647 h 112"/>
                <a:gd name="T6" fmla="*/ 0 60000 65536"/>
                <a:gd name="T7" fmla="*/ 0 60000 65536"/>
                <a:gd name="T8" fmla="*/ 0 60000 65536"/>
                <a:gd name="T9" fmla="*/ 0 w 144"/>
                <a:gd name="T10" fmla="*/ 0 h 112"/>
                <a:gd name="T11" fmla="*/ 144 w 144"/>
                <a:gd name="T12" fmla="*/ 112 h 112"/>
              </a:gdLst>
              <a:ahLst/>
              <a:cxnLst>
                <a:cxn ang="T6">
                  <a:pos x="T0" y="T1"/>
                </a:cxn>
                <a:cxn ang="T7">
                  <a:pos x="T2" y="T3"/>
                </a:cxn>
                <a:cxn ang="T8">
                  <a:pos x="T4" y="T5"/>
                </a:cxn>
              </a:cxnLst>
              <a:rect l="T9" t="T10" r="T11" b="T12"/>
              <a:pathLst>
                <a:path w="144" h="112">
                  <a:moveTo>
                    <a:pt x="0" y="16"/>
                  </a:moveTo>
                  <a:cubicBezTo>
                    <a:pt x="36" y="8"/>
                    <a:pt x="72" y="0"/>
                    <a:pt x="96" y="16"/>
                  </a:cubicBezTo>
                  <a:cubicBezTo>
                    <a:pt x="120" y="32"/>
                    <a:pt x="144" y="88"/>
                    <a:pt x="144" y="112"/>
                  </a:cubicBezTo>
                </a:path>
              </a:pathLst>
            </a:custGeom>
            <a:noFill/>
            <a:ln w="19050">
              <a:solidFill>
                <a:srgbClr val="0000FF"/>
              </a:solidFill>
              <a:round/>
              <a:headEnd/>
              <a:tailEnd type="triangle" w="med" len="med"/>
            </a:ln>
          </p:spPr>
          <p:txBody>
            <a:bodyPr wrap="none" anchor="ctr">
              <a:prstTxWarp prst="textNoShape">
                <a:avLst/>
              </a:prstTxWarp>
            </a:bodyPr>
            <a:lstStyle/>
            <a:p>
              <a:endParaRPr lang="en-US"/>
            </a:p>
          </p:txBody>
        </p:sp>
        <p:sp>
          <p:nvSpPr>
            <p:cNvPr id="59432" name="Freeform 37"/>
            <p:cNvSpPr>
              <a:spLocks/>
            </p:cNvSpPr>
            <p:nvPr/>
          </p:nvSpPr>
          <p:spPr bwMode="auto">
            <a:xfrm>
              <a:off x="8153400" y="3479800"/>
              <a:ext cx="228600" cy="177800"/>
            </a:xfrm>
            <a:custGeom>
              <a:avLst/>
              <a:gdLst>
                <a:gd name="T0" fmla="*/ 0 w 144"/>
                <a:gd name="T1" fmla="*/ 2147483647 h 112"/>
                <a:gd name="T2" fmla="*/ 2147483647 w 144"/>
                <a:gd name="T3" fmla="*/ 2147483647 h 112"/>
                <a:gd name="T4" fmla="*/ 2147483647 w 144"/>
                <a:gd name="T5" fmla="*/ 2147483647 h 112"/>
                <a:gd name="T6" fmla="*/ 0 60000 65536"/>
                <a:gd name="T7" fmla="*/ 0 60000 65536"/>
                <a:gd name="T8" fmla="*/ 0 60000 65536"/>
                <a:gd name="T9" fmla="*/ 0 w 144"/>
                <a:gd name="T10" fmla="*/ 0 h 112"/>
                <a:gd name="T11" fmla="*/ 144 w 144"/>
                <a:gd name="T12" fmla="*/ 112 h 112"/>
              </a:gdLst>
              <a:ahLst/>
              <a:cxnLst>
                <a:cxn ang="T6">
                  <a:pos x="T0" y="T1"/>
                </a:cxn>
                <a:cxn ang="T7">
                  <a:pos x="T2" y="T3"/>
                </a:cxn>
                <a:cxn ang="T8">
                  <a:pos x="T4" y="T5"/>
                </a:cxn>
              </a:cxnLst>
              <a:rect l="T9" t="T10" r="T11" b="T12"/>
              <a:pathLst>
                <a:path w="144" h="112">
                  <a:moveTo>
                    <a:pt x="0" y="16"/>
                  </a:moveTo>
                  <a:cubicBezTo>
                    <a:pt x="36" y="8"/>
                    <a:pt x="72" y="0"/>
                    <a:pt x="96" y="16"/>
                  </a:cubicBezTo>
                  <a:cubicBezTo>
                    <a:pt x="120" y="32"/>
                    <a:pt x="144" y="88"/>
                    <a:pt x="144" y="112"/>
                  </a:cubicBezTo>
                </a:path>
              </a:pathLst>
            </a:custGeom>
            <a:noFill/>
            <a:ln w="19050">
              <a:solidFill>
                <a:srgbClr val="0000FF"/>
              </a:solidFill>
              <a:round/>
              <a:headEnd/>
              <a:tailEnd type="triangle" w="med" len="med"/>
            </a:ln>
          </p:spPr>
          <p:txBody>
            <a:bodyPr wrap="none" anchor="ctr">
              <a:prstTxWarp prst="textNoShape">
                <a:avLst/>
              </a:prstTxWarp>
            </a:bodyPr>
            <a:lstStyle/>
            <a:p>
              <a:endParaRPr lang="en-US"/>
            </a:p>
          </p:txBody>
        </p:sp>
        <p:sp>
          <p:nvSpPr>
            <p:cNvPr id="59433" name="Oval 38"/>
            <p:cNvSpPr>
              <a:spLocks noChangeArrowheads="1"/>
            </p:cNvSpPr>
            <p:nvPr/>
          </p:nvSpPr>
          <p:spPr bwMode="auto">
            <a:xfrm>
              <a:off x="7424738" y="4278313"/>
              <a:ext cx="990600" cy="304800"/>
            </a:xfrm>
            <a:prstGeom prst="ellipse">
              <a:avLst/>
            </a:prstGeom>
            <a:solidFill>
              <a:srgbClr val="FFCC00"/>
            </a:solidFill>
            <a:ln w="9525">
              <a:round/>
              <a:headEnd/>
              <a:tailEnd/>
            </a:ln>
            <a:scene3d>
              <a:camera prst="legacyObliqueTopRight"/>
              <a:lightRig rig="legacyFlat3" dir="b"/>
            </a:scene3d>
            <a:sp3d extrusionH="430200" prstMaterial="legacyMatte">
              <a:bevelT w="13500" h="13500" prst="angle"/>
              <a:bevelB w="13500" h="13500" prst="angle"/>
              <a:extrusionClr>
                <a:srgbClr val="FFCC00"/>
              </a:extrusionClr>
            </a:sp3d>
          </p:spPr>
          <p:txBody>
            <a:bodyPr wrap="none" anchor="ctr">
              <a:prstTxWarp prst="textNoShape">
                <a:avLst/>
              </a:prstTxWarp>
              <a:flatTx/>
            </a:bodyPr>
            <a:lstStyle/>
            <a:p>
              <a:pPr algn="ctr"/>
              <a:r>
                <a:rPr lang="en-US" sz="1400">
                  <a:latin typeface="Times New Roman" charset="0"/>
                </a:rPr>
                <a:t>Product</a:t>
              </a:r>
            </a:p>
          </p:txBody>
        </p:sp>
        <p:sp>
          <p:nvSpPr>
            <p:cNvPr id="59434" name="Line 39"/>
            <p:cNvSpPr>
              <a:spLocks noChangeShapeType="1"/>
            </p:cNvSpPr>
            <p:nvPr/>
          </p:nvSpPr>
          <p:spPr bwMode="auto">
            <a:xfrm flipH="1">
              <a:off x="7924800" y="3886200"/>
              <a:ext cx="0" cy="381000"/>
            </a:xfrm>
            <a:prstGeom prst="line">
              <a:avLst/>
            </a:prstGeom>
            <a:noFill/>
            <a:ln w="38100" cmpd="dbl">
              <a:solidFill>
                <a:schemeClr val="tx1"/>
              </a:solidFill>
              <a:prstDash val="sysDot"/>
              <a:round/>
              <a:headEnd/>
              <a:tailEnd type="triangle" w="med" len="med"/>
            </a:ln>
          </p:spPr>
          <p:txBody>
            <a:bodyPr wrap="none" anchor="ctr">
              <a:prstTxWarp prst="textNoShape">
                <a:avLst/>
              </a:prstTxWarp>
            </a:bodyPr>
            <a:lstStyle/>
            <a:p>
              <a:endParaRPr lang="en-US"/>
            </a:p>
          </p:txBody>
        </p:sp>
        <p:sp>
          <p:nvSpPr>
            <p:cNvPr id="59435" name="Freeform 40"/>
            <p:cNvSpPr>
              <a:spLocks/>
            </p:cNvSpPr>
            <p:nvPr/>
          </p:nvSpPr>
          <p:spPr bwMode="auto">
            <a:xfrm>
              <a:off x="8534400" y="2906713"/>
              <a:ext cx="393700" cy="838200"/>
            </a:xfrm>
            <a:custGeom>
              <a:avLst/>
              <a:gdLst>
                <a:gd name="T0" fmla="*/ 2147483647 w 248"/>
                <a:gd name="T1" fmla="*/ 2147483647 h 528"/>
                <a:gd name="T2" fmla="*/ 2147483647 w 248"/>
                <a:gd name="T3" fmla="*/ 2147483647 h 528"/>
                <a:gd name="T4" fmla="*/ 0 w 248"/>
                <a:gd name="T5" fmla="*/ 2147483647 h 528"/>
                <a:gd name="T6" fmla="*/ 2147483647 w 248"/>
                <a:gd name="T7" fmla="*/ 0 h 528"/>
                <a:gd name="T8" fmla="*/ 0 60000 65536"/>
                <a:gd name="T9" fmla="*/ 0 60000 65536"/>
                <a:gd name="T10" fmla="*/ 0 60000 65536"/>
                <a:gd name="T11" fmla="*/ 0 60000 65536"/>
                <a:gd name="T12" fmla="*/ 0 w 248"/>
                <a:gd name="T13" fmla="*/ 0 h 528"/>
                <a:gd name="T14" fmla="*/ 248 w 248"/>
                <a:gd name="T15" fmla="*/ 528 h 528"/>
              </a:gdLst>
              <a:ahLst/>
              <a:cxnLst>
                <a:cxn ang="T8">
                  <a:pos x="T0" y="T1"/>
                </a:cxn>
                <a:cxn ang="T9">
                  <a:pos x="T2" y="T3"/>
                </a:cxn>
                <a:cxn ang="T10">
                  <a:pos x="T4" y="T5"/>
                </a:cxn>
                <a:cxn ang="T11">
                  <a:pos x="T6" y="T7"/>
                </a:cxn>
              </a:cxnLst>
              <a:rect l="T12" t="T13" r="T14" b="T15"/>
              <a:pathLst>
                <a:path w="248" h="528">
                  <a:moveTo>
                    <a:pt x="48" y="528"/>
                  </a:moveTo>
                  <a:cubicBezTo>
                    <a:pt x="148" y="460"/>
                    <a:pt x="248" y="392"/>
                    <a:pt x="240" y="336"/>
                  </a:cubicBezTo>
                  <a:cubicBezTo>
                    <a:pt x="232" y="280"/>
                    <a:pt x="0" y="248"/>
                    <a:pt x="0" y="192"/>
                  </a:cubicBezTo>
                  <a:cubicBezTo>
                    <a:pt x="0" y="136"/>
                    <a:pt x="120" y="68"/>
                    <a:pt x="240" y="0"/>
                  </a:cubicBezTo>
                </a:path>
              </a:pathLst>
            </a:custGeom>
            <a:noFill/>
            <a:ln w="19050">
              <a:solidFill>
                <a:srgbClr val="FF0000"/>
              </a:solidFill>
              <a:prstDash val="sysDot"/>
              <a:round/>
              <a:headEnd/>
              <a:tailEnd type="triangle" w="med" len="med"/>
            </a:ln>
          </p:spPr>
          <p:txBody>
            <a:bodyPr wrap="none" anchor="ctr">
              <a:prstTxWarp prst="textNoShape">
                <a:avLst/>
              </a:prstTxWarp>
            </a:bodyPr>
            <a:lstStyle/>
            <a:p>
              <a:endParaRPr lang="en-US"/>
            </a:p>
          </p:txBody>
        </p:sp>
      </p:grpSp>
      <p:sp>
        <p:nvSpPr>
          <p:cNvPr id="59398" name="Text Box 41"/>
          <p:cNvSpPr txBox="1">
            <a:spLocks noChangeArrowheads="1"/>
          </p:cNvSpPr>
          <p:nvPr/>
        </p:nvSpPr>
        <p:spPr bwMode="auto">
          <a:xfrm>
            <a:off x="1600200" y="5638800"/>
            <a:ext cx="5943600" cy="396875"/>
          </a:xfrm>
          <a:prstGeom prst="rect">
            <a:avLst/>
          </a:prstGeom>
          <a:noFill/>
          <a:ln w="9525">
            <a:noFill/>
            <a:miter lim="800000"/>
            <a:headEnd/>
            <a:tailEnd/>
          </a:ln>
        </p:spPr>
        <p:txBody>
          <a:bodyPr>
            <a:prstTxWarp prst="textNoShape">
              <a:avLst/>
            </a:prstTxWarp>
            <a:spAutoFit/>
          </a:bodyPr>
          <a:lstStyle/>
          <a:p>
            <a:pPr>
              <a:spcBef>
                <a:spcPct val="50000"/>
              </a:spcBef>
            </a:pPr>
            <a:r>
              <a:rPr lang="en-US" sz="2000">
                <a:latin typeface="Times New Roman" charset="0"/>
              </a:rPr>
              <a:t>… a result of “tactical software engineering”</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p:txBody>
          <a:bodyPr/>
          <a:lstStyle/>
          <a:p>
            <a:pPr eaLnBrk="1" hangingPunct="1">
              <a:defRPr/>
            </a:pPr>
            <a:r>
              <a:rPr lang="en-US" sz="4000">
                <a:ea typeface="+mj-ea"/>
                <a:cs typeface="+mj-cs"/>
              </a:rPr>
              <a:t>If only we could stop and think…</a:t>
            </a:r>
          </a:p>
        </p:txBody>
      </p:sp>
      <p:sp>
        <p:nvSpPr>
          <p:cNvPr id="6" name="Slide Number Placeholder 4"/>
          <p:cNvSpPr>
            <a:spLocks noGrp="1"/>
          </p:cNvSpPr>
          <p:nvPr>
            <p:ph type="sldNum" sz="quarter" idx="12"/>
          </p:nvPr>
        </p:nvSpPr>
        <p:spPr/>
        <p:txBody>
          <a:bodyPr/>
          <a:lstStyle/>
          <a:p>
            <a:pPr>
              <a:defRPr/>
            </a:pPr>
            <a:fld id="{43167C56-72A6-854F-BCA2-D17405958C73}" type="slidenum">
              <a:rPr lang="en-US"/>
              <a:pPr>
                <a:defRPr/>
              </a:pPr>
              <a:t>24</a:t>
            </a:fld>
            <a:endParaRPr lang="en-US"/>
          </a:p>
        </p:txBody>
      </p:sp>
      <p:pic>
        <p:nvPicPr>
          <p:cNvPr id="61444" name="Picture 3" descr="Pooh down stairs"/>
          <p:cNvPicPr>
            <a:picLocks noChangeAspect="1" noChangeArrowheads="1"/>
          </p:cNvPicPr>
          <p:nvPr/>
        </p:nvPicPr>
        <p:blipFill>
          <a:blip r:embed="rId3"/>
          <a:srcRect/>
          <a:stretch>
            <a:fillRect/>
          </a:stretch>
        </p:blipFill>
        <p:spPr bwMode="auto">
          <a:xfrm>
            <a:off x="838200" y="1447800"/>
            <a:ext cx="3368675" cy="4495800"/>
          </a:xfrm>
          <a:prstGeom prst="rect">
            <a:avLst/>
          </a:prstGeom>
          <a:noFill/>
          <a:ln w="9525">
            <a:noFill/>
            <a:miter lim="800000"/>
            <a:headEnd/>
            <a:tailEnd/>
          </a:ln>
        </p:spPr>
      </p:pic>
      <p:sp>
        <p:nvSpPr>
          <p:cNvPr id="61445" name="Text Box 4"/>
          <p:cNvSpPr txBox="1">
            <a:spLocks noChangeArrowheads="1"/>
          </p:cNvSpPr>
          <p:nvPr/>
        </p:nvSpPr>
        <p:spPr bwMode="auto">
          <a:xfrm>
            <a:off x="5105400" y="1992313"/>
            <a:ext cx="3276600" cy="3431709"/>
          </a:xfrm>
          <a:prstGeom prst="rect">
            <a:avLst/>
          </a:prstGeom>
          <a:noFill/>
          <a:ln w="19050">
            <a:noFill/>
            <a:miter lim="800000"/>
            <a:headEnd/>
            <a:tailEnd/>
          </a:ln>
        </p:spPr>
        <p:txBody>
          <a:bodyPr>
            <a:prstTxWarp prst="textNoShape">
              <a:avLst/>
            </a:prstTxWarp>
            <a:spAutoFit/>
          </a:bodyPr>
          <a:lstStyle/>
          <a:p>
            <a:pPr>
              <a:spcBef>
                <a:spcPct val="50000"/>
              </a:spcBef>
            </a:pPr>
            <a:r>
              <a:rPr lang="en-US" dirty="0" smtClean="0">
                <a:latin typeface="Palatino Linotype" pitchFamily="18" charset="0"/>
              </a:rPr>
              <a:t>“</a:t>
            </a:r>
            <a:r>
              <a:rPr lang="en-US" sz="2800" b="1" dirty="0">
                <a:latin typeface="Palatino Linotype" pitchFamily="18" charset="0"/>
              </a:rPr>
              <a:t>H</a:t>
            </a:r>
            <a:r>
              <a:rPr lang="en-US" dirty="0">
                <a:latin typeface="Palatino Linotype" pitchFamily="18" charset="0"/>
              </a:rPr>
              <a:t>ere is Edward Bear, coming downstairs now, bump</a:t>
            </a:r>
            <a:r>
              <a:rPr lang="en-US" dirty="0" smtClean="0">
                <a:latin typeface="Palatino Linotype" pitchFamily="18" charset="0"/>
              </a:rPr>
              <a:t>, bump</a:t>
            </a:r>
            <a:r>
              <a:rPr lang="en-US" dirty="0">
                <a:latin typeface="Palatino Linotype" pitchFamily="18" charset="0"/>
              </a:rPr>
              <a:t>, bump, on the back of his head, behind Christopher Robin.  It is, as far as he knows, the only way of coming downstairs, but sometimes he feels there really is another way, if only he could stop bumping for a moment and think of it”</a:t>
            </a:r>
          </a:p>
          <a:p>
            <a:pPr>
              <a:spcBef>
                <a:spcPct val="50000"/>
              </a:spcBef>
            </a:pPr>
            <a:r>
              <a:rPr lang="en-US" dirty="0">
                <a:latin typeface="Palatino Linotype" pitchFamily="18" charset="0"/>
              </a:rPr>
              <a:t>		-- </a:t>
            </a:r>
            <a:r>
              <a:rPr lang="en-US" sz="1600" dirty="0">
                <a:latin typeface="Palatino Linotype" pitchFamily="18" charset="0"/>
              </a:rPr>
              <a:t>A. A. Milne</a:t>
            </a: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ChangeArrowheads="1"/>
          </p:cNvSpPr>
          <p:nvPr>
            <p:ph type="ctrTitle" sz="quarter"/>
          </p:nvPr>
        </p:nvSpPr>
        <p:spPr/>
        <p:txBody>
          <a:bodyPr/>
          <a:lstStyle/>
          <a:p>
            <a:pPr eaLnBrk="1" hangingPunct="1">
              <a:defRPr/>
            </a:pPr>
            <a:r>
              <a:rPr lang="en-US" smtClean="0">
                <a:ea typeface="+mj-ea"/>
                <a:cs typeface="+mj-cs"/>
              </a:rPr>
              <a:t>A Road Less Traveled</a:t>
            </a:r>
          </a:p>
        </p:txBody>
      </p:sp>
      <p:sp>
        <p:nvSpPr>
          <p:cNvPr id="720899" name="Rectangle 3"/>
          <p:cNvSpPr>
            <a:spLocks noGrp="1" noChangeArrowheads="1"/>
          </p:cNvSpPr>
          <p:nvPr>
            <p:ph type="subTitle" sz="quarter" idx="1"/>
          </p:nvPr>
        </p:nvSpPr>
        <p:spPr/>
        <p:txBody>
          <a:bodyPr/>
          <a:lstStyle/>
          <a:p>
            <a:pPr eaLnBrk="1" hangingPunct="1">
              <a:defRPr/>
            </a:pPr>
            <a:r>
              <a:rPr lang="en-US" sz="3200" dirty="0" smtClean="0">
                <a:ea typeface="+mn-ea"/>
                <a:cs typeface="+mn-cs"/>
              </a:rPr>
              <a:t> Going around (rather than through) the software productivity barriers</a:t>
            </a:r>
          </a:p>
        </p:txBody>
      </p:sp>
      <p:sp>
        <p:nvSpPr>
          <p:cNvPr id="5" name="Rectangle 46"/>
          <p:cNvSpPr>
            <a:spLocks noGrp="1" noChangeArrowheads="1"/>
          </p:cNvSpPr>
          <p:nvPr>
            <p:ph type="sldNum" sz="quarter" idx="12"/>
          </p:nvPr>
        </p:nvSpPr>
        <p:spPr/>
        <p:txBody>
          <a:bodyPr/>
          <a:lstStyle/>
          <a:p>
            <a:pPr>
              <a:defRPr/>
            </a:pPr>
            <a:fld id="{E1080E9B-6E2F-A448-8874-6248588986E4}" type="slidenum">
              <a:rPr lang="en-US"/>
              <a:pPr>
                <a:defRPr/>
              </a:pPr>
              <a:t>25</a:t>
            </a:fld>
            <a:endParaRPr lang="en-US"/>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p:txBody>
          <a:bodyPr/>
          <a:lstStyle/>
          <a:p>
            <a:pPr eaLnBrk="1" hangingPunct="1">
              <a:defRPr/>
            </a:pPr>
            <a:r>
              <a:rPr lang="en-US" dirty="0" smtClean="0">
                <a:ea typeface="+mj-ea"/>
                <a:cs typeface="+mj-cs"/>
              </a:rPr>
              <a:t>Qualities of a Solution</a:t>
            </a:r>
          </a:p>
        </p:txBody>
      </p:sp>
      <p:sp>
        <p:nvSpPr>
          <p:cNvPr id="721923" name="Rectangle 3"/>
          <p:cNvSpPr>
            <a:spLocks noGrp="1" noChangeArrowheads="1"/>
          </p:cNvSpPr>
          <p:nvPr>
            <p:ph idx="1"/>
          </p:nvPr>
        </p:nvSpPr>
        <p:spPr/>
        <p:txBody>
          <a:bodyPr/>
          <a:lstStyle/>
          <a:p>
            <a:pPr eaLnBrk="1" hangingPunct="1">
              <a:lnSpc>
                <a:spcPct val="90000"/>
              </a:lnSpc>
              <a:defRPr/>
            </a:pPr>
            <a:r>
              <a:rPr lang="en-US" sz="2000" dirty="0">
                <a:ea typeface="+mn-ea"/>
                <a:cs typeface="+mn-cs"/>
              </a:rPr>
              <a:t>Essential nature of the problem</a:t>
            </a:r>
          </a:p>
          <a:p>
            <a:pPr marL="914400" lvl="1" indent="-457200" eaLnBrk="1" hangingPunct="1">
              <a:lnSpc>
                <a:spcPct val="90000"/>
              </a:lnSpc>
              <a:buFontTx/>
              <a:buAutoNum type="arabicPeriod"/>
              <a:defRPr/>
            </a:pPr>
            <a:r>
              <a:rPr lang="en-US" sz="1800" dirty="0"/>
              <a:t>Building conceptual structures is essentially difficult</a:t>
            </a:r>
          </a:p>
          <a:p>
            <a:pPr marL="914400" lvl="1" indent="-457200" eaLnBrk="1" hangingPunct="1">
              <a:lnSpc>
                <a:spcPct val="90000"/>
              </a:lnSpc>
              <a:buFontTx/>
              <a:buAutoNum type="arabicPeriod"/>
              <a:defRPr/>
            </a:pPr>
            <a:r>
              <a:rPr lang="en-US" sz="1800" dirty="0"/>
              <a:t>There are inherent control problems in building large, complex systems from hand-crafted parts </a:t>
            </a:r>
          </a:p>
          <a:p>
            <a:pPr marL="914400" lvl="1" indent="-457200" eaLnBrk="1" hangingPunct="1">
              <a:lnSpc>
                <a:spcPct val="90000"/>
              </a:lnSpc>
              <a:buFontTx/>
              <a:buAutoNum type="arabicPeriod"/>
              <a:defRPr/>
            </a:pPr>
            <a:r>
              <a:rPr lang="en-US" sz="1800" dirty="0"/>
              <a:t>Key problems are outside the traditional life cycle scope</a:t>
            </a:r>
          </a:p>
          <a:p>
            <a:pPr marL="914400" lvl="1" indent="-457200" eaLnBrk="1" hangingPunct="1">
              <a:lnSpc>
                <a:spcPct val="90000"/>
              </a:lnSpc>
              <a:buFontTx/>
              <a:buNone/>
              <a:defRPr/>
            </a:pPr>
            <a:r>
              <a:rPr lang="en-US" sz="1800" dirty="0"/>
              <a:t>=&gt; </a:t>
            </a:r>
            <a:r>
              <a:rPr lang="en-US" sz="1800" dirty="0">
                <a:solidFill>
                  <a:srgbClr val="FFFF00"/>
                </a:solidFill>
              </a:rPr>
              <a:t>Cannot solve the problem within traditional life-cycle view</a:t>
            </a:r>
          </a:p>
          <a:p>
            <a:pPr eaLnBrk="1" hangingPunct="1">
              <a:lnSpc>
                <a:spcPct val="90000"/>
              </a:lnSpc>
              <a:defRPr/>
            </a:pPr>
            <a:r>
              <a:rPr lang="en-US" sz="2000" dirty="0">
                <a:ea typeface="+mn-ea"/>
                <a:cs typeface="+mn-cs"/>
              </a:rPr>
              <a:t>Implied nature of the solution</a:t>
            </a:r>
          </a:p>
          <a:p>
            <a:pPr marL="914400" lvl="1" indent="-457200" eaLnBrk="1" hangingPunct="1">
              <a:lnSpc>
                <a:spcPct val="90000"/>
              </a:lnSpc>
              <a:defRPr/>
            </a:pPr>
            <a:r>
              <a:rPr lang="en-US" sz="1800" dirty="0"/>
              <a:t>Change </a:t>
            </a:r>
            <a:r>
              <a:rPr lang="en-US" sz="1800" b="1" dirty="0"/>
              <a:t>what</a:t>
            </a:r>
            <a:r>
              <a:rPr lang="en-US" sz="1800" dirty="0"/>
              <a:t> we build (</a:t>
            </a:r>
            <a:r>
              <a:rPr lang="en-US" sz="1800" b="1" dirty="0"/>
              <a:t>product</a:t>
            </a:r>
            <a:r>
              <a:rPr lang="en-US" sz="1800" dirty="0"/>
              <a:t>) - reuse conceptual structures</a:t>
            </a:r>
          </a:p>
          <a:p>
            <a:pPr marL="914400" lvl="1" indent="-457200" eaLnBrk="1" hangingPunct="1">
              <a:lnSpc>
                <a:spcPct val="90000"/>
              </a:lnSpc>
              <a:defRPr/>
            </a:pPr>
            <a:r>
              <a:rPr lang="en-US" sz="1800" dirty="0"/>
              <a:t>Change </a:t>
            </a:r>
            <a:r>
              <a:rPr lang="en-US" sz="1800" b="1" dirty="0"/>
              <a:t>how</a:t>
            </a:r>
            <a:r>
              <a:rPr lang="en-US" sz="1800" dirty="0"/>
              <a:t> we build (</a:t>
            </a:r>
            <a:r>
              <a:rPr lang="en-US" sz="1800" b="1" dirty="0"/>
              <a:t>process</a:t>
            </a:r>
            <a:r>
              <a:rPr lang="en-US" sz="1800" dirty="0"/>
              <a:t>) </a:t>
            </a:r>
          </a:p>
          <a:p>
            <a:pPr lvl="2" eaLnBrk="1" hangingPunct="1">
              <a:lnSpc>
                <a:spcPct val="90000"/>
              </a:lnSpc>
              <a:defRPr/>
            </a:pPr>
            <a:r>
              <a:rPr lang="en-US" sz="1600" dirty="0"/>
              <a:t>Use an industrial model of development</a:t>
            </a:r>
          </a:p>
          <a:p>
            <a:pPr lvl="2" eaLnBrk="1" hangingPunct="1">
              <a:lnSpc>
                <a:spcPct val="90000"/>
              </a:lnSpc>
              <a:defRPr/>
            </a:pPr>
            <a:r>
              <a:rPr lang="en-US" sz="1600" dirty="0"/>
              <a:t>Expand the development scope to encompass the whole problem</a:t>
            </a:r>
          </a:p>
          <a:p>
            <a:pPr marL="914400" lvl="1" indent="-457200" eaLnBrk="1" hangingPunct="1">
              <a:lnSpc>
                <a:spcPct val="90000"/>
              </a:lnSpc>
              <a:defRPr/>
            </a:pPr>
            <a:r>
              <a:rPr lang="en-US" sz="1800" dirty="0"/>
              <a:t>Change </a:t>
            </a:r>
            <a:r>
              <a:rPr lang="en-US" sz="1800" b="1" dirty="0"/>
              <a:t>who</a:t>
            </a:r>
            <a:r>
              <a:rPr lang="en-US" sz="1800" dirty="0"/>
              <a:t> does what (</a:t>
            </a:r>
            <a:r>
              <a:rPr lang="en-US" sz="1800" b="1" dirty="0"/>
              <a:t>organization</a:t>
            </a:r>
            <a:r>
              <a:rPr lang="en-US" sz="1800" dirty="0"/>
              <a:t>) – organize to build families of products and processes</a:t>
            </a:r>
          </a:p>
        </p:txBody>
      </p:sp>
      <p:sp>
        <p:nvSpPr>
          <p:cNvPr id="5" name="Slide Number Placeholder 5"/>
          <p:cNvSpPr>
            <a:spLocks noGrp="1"/>
          </p:cNvSpPr>
          <p:nvPr>
            <p:ph type="sldNum" sz="quarter" idx="12"/>
          </p:nvPr>
        </p:nvSpPr>
        <p:spPr/>
        <p:txBody>
          <a:bodyPr/>
          <a:lstStyle/>
          <a:p>
            <a:pPr>
              <a:defRPr/>
            </a:pPr>
            <a:fld id="{301DC7BA-61F0-5643-A84B-04B8987E7945}" type="slidenum">
              <a:rPr lang="en-US"/>
              <a:pPr>
                <a:defRPr/>
              </a:pPr>
              <a:t>26</a:t>
            </a:fld>
            <a:endParaRPr lang="en-US"/>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a:xfrm>
            <a:off x="457200" y="277813"/>
            <a:ext cx="8229600" cy="520700"/>
          </a:xfrm>
        </p:spPr>
        <p:txBody>
          <a:bodyPr/>
          <a:lstStyle/>
          <a:p>
            <a:pPr eaLnBrk="1" hangingPunct="1">
              <a:defRPr/>
            </a:pPr>
            <a:r>
              <a:rPr lang="en-US" smtClean="0">
                <a:ea typeface="+mj-ea"/>
                <a:cs typeface="+mj-cs"/>
              </a:rPr>
              <a:t>The Critical Relationships</a:t>
            </a:r>
          </a:p>
        </p:txBody>
      </p:sp>
      <p:sp>
        <p:nvSpPr>
          <p:cNvPr id="9" name="Slide Number Placeholder 4"/>
          <p:cNvSpPr>
            <a:spLocks noGrp="1"/>
          </p:cNvSpPr>
          <p:nvPr>
            <p:ph type="sldNum" sz="quarter" idx="12"/>
          </p:nvPr>
        </p:nvSpPr>
        <p:spPr/>
        <p:txBody>
          <a:bodyPr/>
          <a:lstStyle/>
          <a:p>
            <a:pPr>
              <a:defRPr/>
            </a:pPr>
            <a:fld id="{AE5F8660-37AE-0B40-80DD-75F75E54BD2A}" type="slidenum">
              <a:rPr lang="en-US"/>
              <a:pPr>
                <a:defRPr/>
              </a:pPr>
              <a:t>27</a:t>
            </a:fld>
            <a:endParaRPr lang="en-US"/>
          </a:p>
        </p:txBody>
      </p:sp>
      <p:grpSp>
        <p:nvGrpSpPr>
          <p:cNvPr id="67588" name="Group 9"/>
          <p:cNvGrpSpPr>
            <a:grpSpLocks/>
          </p:cNvGrpSpPr>
          <p:nvPr/>
        </p:nvGrpSpPr>
        <p:grpSpPr bwMode="auto">
          <a:xfrm>
            <a:off x="1295400" y="1371600"/>
            <a:ext cx="6477000" cy="3211513"/>
            <a:chOff x="1295400" y="1371600"/>
            <a:chExt cx="6477000" cy="3211513"/>
          </a:xfrm>
        </p:grpSpPr>
        <p:sp>
          <p:nvSpPr>
            <p:cNvPr id="67590" name="AutoShape 3"/>
            <p:cNvSpPr>
              <a:spLocks noChangeArrowheads="1"/>
            </p:cNvSpPr>
            <p:nvPr/>
          </p:nvSpPr>
          <p:spPr bwMode="auto">
            <a:xfrm>
              <a:off x="2265363" y="1600200"/>
              <a:ext cx="4386262" cy="2820988"/>
            </a:xfrm>
            <a:prstGeom prst="triangle">
              <a:avLst>
                <a:gd name="adj" fmla="val 50000"/>
              </a:avLst>
            </a:prstGeom>
            <a:solidFill>
              <a:srgbClr val="FFFF00"/>
            </a:solidFill>
            <a:ln w="15875">
              <a:solidFill>
                <a:schemeClr val="tx1"/>
              </a:solidFill>
              <a:miter lim="800000"/>
              <a:headEnd/>
              <a:tailEnd/>
            </a:ln>
          </p:spPr>
          <p:txBody>
            <a:bodyPr wrap="none" anchor="ctr">
              <a:prstTxWarp prst="textNoShape">
                <a:avLst/>
              </a:prstTxWarp>
            </a:bodyPr>
            <a:lstStyle/>
            <a:p>
              <a:endParaRPr lang="en-US"/>
            </a:p>
          </p:txBody>
        </p:sp>
        <p:sp>
          <p:nvSpPr>
            <p:cNvPr id="67591" name="Text Box 4"/>
            <p:cNvSpPr txBox="1">
              <a:spLocks noChangeArrowheads="1"/>
            </p:cNvSpPr>
            <p:nvPr/>
          </p:nvSpPr>
          <p:spPr bwMode="auto">
            <a:xfrm>
              <a:off x="5999163" y="4186238"/>
              <a:ext cx="1773237" cy="396875"/>
            </a:xfrm>
            <a:prstGeom prst="rect">
              <a:avLst/>
            </a:prstGeom>
            <a:solidFill>
              <a:srgbClr val="CC9900"/>
            </a:solidFill>
            <a:ln w="9525">
              <a:noFill/>
              <a:miter lim="800000"/>
              <a:headEnd/>
              <a:tailEnd/>
            </a:ln>
          </p:spPr>
          <p:txBody>
            <a:bodyPr>
              <a:prstTxWarp prst="textNoShape">
                <a:avLst/>
              </a:prstTxWarp>
              <a:spAutoFit/>
            </a:bodyPr>
            <a:lstStyle/>
            <a:p>
              <a:pPr algn="ctr">
                <a:spcBef>
                  <a:spcPct val="50000"/>
                </a:spcBef>
              </a:pPr>
              <a:r>
                <a:rPr lang="en-US" sz="2000">
                  <a:latin typeface="AvantGarde Md BT" pitchFamily="34" charset="0"/>
                </a:rPr>
                <a:t>PRODUCTS</a:t>
              </a:r>
            </a:p>
          </p:txBody>
        </p:sp>
        <p:sp>
          <p:nvSpPr>
            <p:cNvPr id="67592" name="Text Box 5"/>
            <p:cNvSpPr txBox="1">
              <a:spLocks noChangeArrowheads="1"/>
            </p:cNvSpPr>
            <p:nvPr/>
          </p:nvSpPr>
          <p:spPr bwMode="auto">
            <a:xfrm>
              <a:off x="1295400" y="4181475"/>
              <a:ext cx="1493838" cy="396875"/>
            </a:xfrm>
            <a:prstGeom prst="rect">
              <a:avLst/>
            </a:prstGeom>
            <a:solidFill>
              <a:srgbClr val="CC9900"/>
            </a:solidFill>
            <a:ln w="9525">
              <a:noFill/>
              <a:miter lim="800000"/>
              <a:headEnd/>
              <a:tailEnd/>
            </a:ln>
          </p:spPr>
          <p:txBody>
            <a:bodyPr>
              <a:prstTxWarp prst="textNoShape">
                <a:avLst/>
              </a:prstTxWarp>
              <a:spAutoFit/>
            </a:bodyPr>
            <a:lstStyle/>
            <a:p>
              <a:pPr algn="ctr">
                <a:spcBef>
                  <a:spcPct val="50000"/>
                </a:spcBef>
              </a:pPr>
              <a:r>
                <a:rPr lang="en-US" sz="2000">
                  <a:latin typeface="AvantGarde Md BT" pitchFamily="34" charset="0"/>
                </a:rPr>
                <a:t>PROCESS</a:t>
              </a:r>
            </a:p>
          </p:txBody>
        </p:sp>
        <p:sp>
          <p:nvSpPr>
            <p:cNvPr id="67593" name="Text Box 6"/>
            <p:cNvSpPr txBox="1">
              <a:spLocks noChangeArrowheads="1"/>
            </p:cNvSpPr>
            <p:nvPr/>
          </p:nvSpPr>
          <p:spPr bwMode="auto">
            <a:xfrm>
              <a:off x="3198813" y="1371600"/>
              <a:ext cx="2613025" cy="396875"/>
            </a:xfrm>
            <a:prstGeom prst="rect">
              <a:avLst/>
            </a:prstGeom>
            <a:solidFill>
              <a:srgbClr val="CC9900"/>
            </a:solidFill>
            <a:ln w="9525">
              <a:noFill/>
              <a:miter lim="800000"/>
              <a:headEnd/>
              <a:tailEnd/>
            </a:ln>
          </p:spPr>
          <p:txBody>
            <a:bodyPr>
              <a:prstTxWarp prst="textNoShape">
                <a:avLst/>
              </a:prstTxWarp>
              <a:spAutoFit/>
            </a:bodyPr>
            <a:lstStyle/>
            <a:p>
              <a:pPr algn="ctr">
                <a:spcBef>
                  <a:spcPct val="50000"/>
                </a:spcBef>
              </a:pPr>
              <a:r>
                <a:rPr lang="en-US" sz="2000">
                  <a:latin typeface="AvantGarde Md BT" pitchFamily="34" charset="0"/>
                </a:rPr>
                <a:t>ORGANIZATION</a:t>
              </a:r>
            </a:p>
          </p:txBody>
        </p:sp>
      </p:grpSp>
      <p:sp>
        <p:nvSpPr>
          <p:cNvPr id="30728" name="Text Box 7"/>
          <p:cNvSpPr txBox="1">
            <a:spLocks noChangeArrowheads="1"/>
          </p:cNvSpPr>
          <p:nvPr/>
        </p:nvSpPr>
        <p:spPr bwMode="auto">
          <a:xfrm>
            <a:off x="1524000" y="5054126"/>
            <a:ext cx="6553200" cy="889474"/>
          </a:xfrm>
          <a:prstGeom prst="rect">
            <a:avLst/>
          </a:prstGeom>
          <a:noFill/>
          <a:ln w="9525">
            <a:noFill/>
            <a:miter lim="800000"/>
            <a:headEnd/>
            <a:tailEnd/>
          </a:ln>
        </p:spPr>
        <p:txBody>
          <a:bodyPr>
            <a:spAutoFit/>
          </a:bodyPr>
          <a:lstStyle/>
          <a:p>
            <a:pPr>
              <a:lnSpc>
                <a:spcPct val="70000"/>
              </a:lnSpc>
              <a:spcBef>
                <a:spcPct val="50000"/>
              </a:spcBef>
              <a:buClr>
                <a:schemeClr val="tx1"/>
              </a:buClr>
              <a:buFontTx/>
              <a:buBlip>
                <a:blip r:embed="rId3"/>
              </a:buBlip>
              <a:defRPr/>
            </a:pPr>
            <a:r>
              <a:rPr lang="en-US" dirty="0">
                <a:latin typeface="+mn-lt"/>
              </a:rPr>
              <a:t>  A three-legged stool </a:t>
            </a:r>
          </a:p>
          <a:p>
            <a:pPr lvl="1">
              <a:lnSpc>
                <a:spcPct val="70000"/>
              </a:lnSpc>
              <a:spcBef>
                <a:spcPct val="50000"/>
              </a:spcBef>
              <a:buClr>
                <a:schemeClr val="tx1"/>
              </a:buClr>
              <a:buFont typeface="Arial" pitchFamily="34" charset="0"/>
              <a:buChar char="−"/>
              <a:defRPr/>
            </a:pPr>
            <a:r>
              <a:rPr lang="en-US" sz="1600" dirty="0">
                <a:latin typeface="+mn-lt"/>
              </a:rPr>
              <a:t>  Each necessarily reflects the others</a:t>
            </a:r>
          </a:p>
          <a:p>
            <a:pPr lvl="1">
              <a:lnSpc>
                <a:spcPct val="70000"/>
              </a:lnSpc>
              <a:spcBef>
                <a:spcPct val="50000"/>
              </a:spcBef>
              <a:buClr>
                <a:schemeClr val="tx1"/>
              </a:buClr>
              <a:buFont typeface="Arial" pitchFamily="34" charset="0"/>
              <a:buChar char="−"/>
              <a:defRPr/>
            </a:pPr>
            <a:r>
              <a:rPr lang="en-US" sz="1600" dirty="0">
                <a:latin typeface="+mn-lt"/>
              </a:rPr>
              <a:t>  Each necessarily supports (or blocks) the others</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ChangeArrowheads="1"/>
          </p:cNvSpPr>
          <p:nvPr>
            <p:ph type="title"/>
          </p:nvPr>
        </p:nvSpPr>
        <p:spPr/>
        <p:txBody>
          <a:bodyPr>
            <a:noAutofit/>
          </a:bodyPr>
          <a:lstStyle/>
          <a:p>
            <a:pPr>
              <a:defRPr/>
            </a:pPr>
            <a:r>
              <a:rPr lang="en-US" sz="3200" dirty="0" smtClean="0">
                <a:ea typeface="+mj-ea"/>
                <a:cs typeface="+mj-cs"/>
              </a:rPr>
              <a:t>I. Change What We Build to Systematically Reuse Conceptual Structures</a:t>
            </a:r>
          </a:p>
        </p:txBody>
      </p:sp>
      <p:sp>
        <p:nvSpPr>
          <p:cNvPr id="723971" name="Rectangle 3"/>
          <p:cNvSpPr>
            <a:spLocks noGrp="1" noChangeArrowheads="1"/>
          </p:cNvSpPr>
          <p:nvPr>
            <p:ph idx="1"/>
          </p:nvPr>
        </p:nvSpPr>
        <p:spPr/>
        <p:txBody>
          <a:bodyPr>
            <a:normAutofit/>
          </a:bodyPr>
          <a:lstStyle/>
          <a:p>
            <a:pPr eaLnBrk="1" hangingPunct="1">
              <a:lnSpc>
                <a:spcPct val="90000"/>
              </a:lnSpc>
              <a:defRPr/>
            </a:pPr>
            <a:r>
              <a:rPr lang="en-US" sz="2000" dirty="0">
                <a:ea typeface="+mn-ea"/>
                <a:cs typeface="+mn-cs"/>
              </a:rPr>
              <a:t>Observation: sequential development is inefficient</a:t>
            </a:r>
          </a:p>
          <a:p>
            <a:pPr lvl="1" eaLnBrk="1" hangingPunct="1">
              <a:lnSpc>
                <a:spcPct val="90000"/>
              </a:lnSpc>
              <a:defRPr/>
            </a:pPr>
            <a:r>
              <a:rPr lang="en-US" sz="1800" dirty="0"/>
              <a:t>Much of software “development” is really re-development.</a:t>
            </a:r>
          </a:p>
          <a:p>
            <a:pPr lvl="2" eaLnBrk="1" hangingPunct="1">
              <a:lnSpc>
                <a:spcPct val="90000"/>
              </a:lnSpc>
              <a:defRPr/>
            </a:pPr>
            <a:r>
              <a:rPr lang="en-US" sz="1600" dirty="0"/>
              <a:t>Software inevitably exists in many versions</a:t>
            </a:r>
          </a:p>
          <a:p>
            <a:pPr lvl="2" eaLnBrk="1" hangingPunct="1">
              <a:lnSpc>
                <a:spcPct val="90000"/>
              </a:lnSpc>
              <a:defRPr/>
            </a:pPr>
            <a:r>
              <a:rPr lang="en-US" sz="1600" dirty="0"/>
              <a:t>Seldom develop truly new applications</a:t>
            </a:r>
          </a:p>
          <a:p>
            <a:pPr lvl="1" eaLnBrk="1" hangingPunct="1">
              <a:lnSpc>
                <a:spcPct val="90000"/>
              </a:lnSpc>
              <a:defRPr/>
            </a:pPr>
            <a:r>
              <a:rPr lang="en-US" sz="1800" dirty="0"/>
              <a:t>Implication: typically much in common among systems we build </a:t>
            </a:r>
            <a:r>
              <a:rPr lang="en-US" sz="1800" dirty="0">
                <a:solidFill>
                  <a:srgbClr val="FF3300"/>
                </a:solidFill>
              </a:rPr>
              <a:t> </a:t>
            </a:r>
            <a:r>
              <a:rPr lang="en-US" sz="1800" dirty="0"/>
              <a:t>… but very little is reused!</a:t>
            </a:r>
          </a:p>
          <a:p>
            <a:pPr eaLnBrk="1" hangingPunct="1">
              <a:lnSpc>
                <a:spcPct val="90000"/>
              </a:lnSpc>
              <a:defRPr/>
            </a:pPr>
            <a:r>
              <a:rPr lang="en-US" sz="2000" dirty="0">
                <a:ea typeface="+mn-ea"/>
                <a:cs typeface="+mn-cs"/>
              </a:rPr>
              <a:t>Real progress depends on reusing (not re-creating) conceptual structures</a:t>
            </a:r>
          </a:p>
          <a:p>
            <a:pPr lvl="1" eaLnBrk="1" hangingPunct="1">
              <a:lnSpc>
                <a:spcPct val="90000"/>
              </a:lnSpc>
              <a:defRPr/>
            </a:pPr>
            <a:r>
              <a:rPr lang="en-US" sz="1800" dirty="0"/>
              <a:t>Exploit commonality to develop reusable assets for system families</a:t>
            </a:r>
          </a:p>
          <a:p>
            <a:pPr lvl="1" eaLnBrk="1" hangingPunct="1">
              <a:lnSpc>
                <a:spcPct val="90000"/>
              </a:lnSpc>
              <a:defRPr/>
            </a:pPr>
            <a:r>
              <a:rPr lang="en-US" sz="1800" dirty="0"/>
              <a:t>Develop infrastructure to support rapid production of instances of a family from reusable assets</a:t>
            </a:r>
          </a:p>
          <a:p>
            <a:pPr lvl="1" eaLnBrk="1" hangingPunct="1">
              <a:lnSpc>
                <a:spcPct val="90000"/>
              </a:lnSpc>
              <a:defRPr/>
            </a:pPr>
            <a:r>
              <a:rPr lang="en-US" sz="1800" dirty="0"/>
              <a:t>Avoid the essential difficulties of creating conceptual structures by reusing them</a:t>
            </a:r>
          </a:p>
        </p:txBody>
      </p:sp>
      <p:sp>
        <p:nvSpPr>
          <p:cNvPr id="5" name="Slide Number Placeholder 4"/>
          <p:cNvSpPr>
            <a:spLocks noGrp="1"/>
          </p:cNvSpPr>
          <p:nvPr>
            <p:ph type="sldNum" sz="quarter" idx="12"/>
          </p:nvPr>
        </p:nvSpPr>
        <p:spPr/>
        <p:txBody>
          <a:bodyPr/>
          <a:lstStyle/>
          <a:p>
            <a:pPr>
              <a:defRPr/>
            </a:pPr>
            <a:fld id="{C533DC3F-9115-0D42-A537-93D08BB46CD0}" type="slidenum">
              <a:rPr lang="en-US"/>
              <a:pPr>
                <a:defRPr/>
              </a:pPr>
              <a:t>28</a:t>
            </a:fld>
            <a:endParaRPr lang="en-US"/>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p:txBody>
          <a:bodyPr/>
          <a:lstStyle/>
          <a:p>
            <a:pPr eaLnBrk="1" hangingPunct="1">
              <a:defRPr/>
            </a:pPr>
            <a:r>
              <a:rPr lang="en-US" sz="3600">
                <a:ea typeface="+mj-ea"/>
                <a:cs typeface="+mj-cs"/>
              </a:rPr>
              <a:t>II. Exploit an Industrial Development Model</a:t>
            </a:r>
            <a:endParaRPr lang="en-US" sz="3600" b="1" i="1">
              <a:ea typeface="+mj-ea"/>
              <a:cs typeface="+mj-cs"/>
            </a:endParaRPr>
          </a:p>
        </p:txBody>
      </p:sp>
      <p:sp>
        <p:nvSpPr>
          <p:cNvPr id="25" name="Slide Number Placeholder 4"/>
          <p:cNvSpPr>
            <a:spLocks noGrp="1"/>
          </p:cNvSpPr>
          <p:nvPr>
            <p:ph type="sldNum" sz="quarter" idx="12"/>
          </p:nvPr>
        </p:nvSpPr>
        <p:spPr/>
        <p:txBody>
          <a:bodyPr/>
          <a:lstStyle/>
          <a:p>
            <a:pPr>
              <a:defRPr/>
            </a:pPr>
            <a:fld id="{F1F9FE23-FF8E-9645-A7B0-89EA3869C029}" type="slidenum">
              <a:rPr lang="en-US"/>
              <a:pPr>
                <a:defRPr/>
              </a:pPr>
              <a:t>29</a:t>
            </a:fld>
            <a:endParaRPr lang="en-US"/>
          </a:p>
        </p:txBody>
      </p:sp>
      <p:sp>
        <p:nvSpPr>
          <p:cNvPr id="71684" name="Text Box 16"/>
          <p:cNvSpPr txBox="1">
            <a:spLocks noChangeArrowheads="1"/>
          </p:cNvSpPr>
          <p:nvPr/>
        </p:nvSpPr>
        <p:spPr bwMode="auto">
          <a:xfrm>
            <a:off x="1371600" y="1295400"/>
            <a:ext cx="1828800" cy="366713"/>
          </a:xfrm>
          <a:prstGeom prst="rect">
            <a:avLst/>
          </a:prstGeom>
          <a:noFill/>
          <a:ln w="28575">
            <a:noFill/>
            <a:miter lim="800000"/>
            <a:headEnd/>
            <a:tailEnd/>
          </a:ln>
        </p:spPr>
        <p:txBody>
          <a:bodyPr>
            <a:prstTxWarp prst="textNoShape">
              <a:avLst/>
            </a:prstTxWarp>
            <a:spAutoFit/>
          </a:bodyPr>
          <a:lstStyle/>
          <a:p>
            <a:pPr algn="ctr">
              <a:spcBef>
                <a:spcPct val="50000"/>
              </a:spcBef>
            </a:pPr>
            <a:r>
              <a:rPr lang="en-US" b="1" i="1">
                <a:latin typeface="Times New Roman" charset="0"/>
              </a:rPr>
              <a:t>Pre-Industrial</a:t>
            </a:r>
          </a:p>
        </p:txBody>
      </p:sp>
      <p:sp>
        <p:nvSpPr>
          <p:cNvPr id="71685" name="Text Box 17"/>
          <p:cNvSpPr txBox="1">
            <a:spLocks noChangeArrowheads="1"/>
          </p:cNvSpPr>
          <p:nvPr/>
        </p:nvSpPr>
        <p:spPr bwMode="auto">
          <a:xfrm>
            <a:off x="6019800" y="1295400"/>
            <a:ext cx="1828800" cy="366713"/>
          </a:xfrm>
          <a:prstGeom prst="rect">
            <a:avLst/>
          </a:prstGeom>
          <a:noFill/>
          <a:ln w="28575">
            <a:noFill/>
            <a:miter lim="800000"/>
            <a:headEnd/>
            <a:tailEnd/>
          </a:ln>
        </p:spPr>
        <p:txBody>
          <a:bodyPr>
            <a:prstTxWarp prst="textNoShape">
              <a:avLst/>
            </a:prstTxWarp>
            <a:spAutoFit/>
          </a:bodyPr>
          <a:lstStyle/>
          <a:p>
            <a:pPr algn="ctr">
              <a:spcBef>
                <a:spcPct val="50000"/>
              </a:spcBef>
            </a:pPr>
            <a:r>
              <a:rPr lang="en-US" b="1" i="1">
                <a:latin typeface="Times New Roman" charset="0"/>
              </a:rPr>
              <a:t>Post-Industrial</a:t>
            </a:r>
          </a:p>
        </p:txBody>
      </p:sp>
      <p:grpSp>
        <p:nvGrpSpPr>
          <p:cNvPr id="71686" name="Group 26"/>
          <p:cNvGrpSpPr>
            <a:grpSpLocks/>
          </p:cNvGrpSpPr>
          <p:nvPr/>
        </p:nvGrpSpPr>
        <p:grpSpPr bwMode="auto">
          <a:xfrm>
            <a:off x="762000" y="1981200"/>
            <a:ext cx="3124200" cy="1905000"/>
            <a:chOff x="762000" y="1981200"/>
            <a:chExt cx="3124200" cy="1905000"/>
          </a:xfrm>
        </p:grpSpPr>
        <p:sp>
          <p:nvSpPr>
            <p:cNvPr id="71703" name="Rectangle 13"/>
            <p:cNvSpPr>
              <a:spLocks noChangeArrowheads="1"/>
            </p:cNvSpPr>
            <p:nvPr/>
          </p:nvSpPr>
          <p:spPr bwMode="auto">
            <a:xfrm>
              <a:off x="762000" y="2514600"/>
              <a:ext cx="3124200" cy="685800"/>
            </a:xfrm>
            <a:prstGeom prst="rect">
              <a:avLst/>
            </a:prstGeom>
            <a:solidFill>
              <a:srgbClr val="3366FF"/>
            </a:solidFill>
            <a:ln w="12700">
              <a:solidFill>
                <a:schemeClr val="tx1"/>
              </a:solidFill>
              <a:miter lim="800000"/>
              <a:headEnd/>
              <a:tailEnd/>
            </a:ln>
          </p:spPr>
          <p:txBody>
            <a:bodyPr wrap="none" anchor="ctr">
              <a:prstTxWarp prst="textNoShape">
                <a:avLst/>
              </a:prstTxWarp>
            </a:bodyPr>
            <a:lstStyle/>
            <a:p>
              <a:pPr algn="ctr"/>
              <a:r>
                <a:rPr lang="en-US" sz="1400"/>
                <a:t>Build Product</a:t>
              </a:r>
              <a:br>
                <a:rPr lang="en-US" sz="1400"/>
              </a:br>
              <a:r>
                <a:rPr lang="en-US" sz="1400"/>
                <a:t>(by hand)</a:t>
              </a:r>
            </a:p>
          </p:txBody>
        </p:sp>
        <p:sp>
          <p:nvSpPr>
            <p:cNvPr id="71704" name="Oval 14"/>
            <p:cNvSpPr>
              <a:spLocks noChangeArrowheads="1"/>
            </p:cNvSpPr>
            <p:nvPr/>
          </p:nvSpPr>
          <p:spPr bwMode="auto">
            <a:xfrm>
              <a:off x="1752600" y="3581400"/>
              <a:ext cx="1143000" cy="304800"/>
            </a:xfrm>
            <a:prstGeom prst="ellipse">
              <a:avLst/>
            </a:prstGeom>
            <a:solidFill>
              <a:srgbClr val="CC9900"/>
            </a:solidFill>
            <a:ln w="9525">
              <a:solidFill>
                <a:schemeClr val="tx1"/>
              </a:solidFill>
              <a:round/>
              <a:headEnd/>
              <a:tailEnd/>
            </a:ln>
          </p:spPr>
          <p:txBody>
            <a:bodyPr wrap="none" anchor="ctr">
              <a:prstTxWarp prst="textNoShape">
                <a:avLst/>
              </a:prstTxWarp>
            </a:bodyPr>
            <a:lstStyle/>
            <a:p>
              <a:pPr algn="ctr"/>
              <a:r>
                <a:rPr lang="en-US" sz="1400">
                  <a:latin typeface="Times New Roman" charset="0"/>
                </a:rPr>
                <a:t>Product</a:t>
              </a:r>
            </a:p>
          </p:txBody>
        </p:sp>
        <p:cxnSp>
          <p:nvCxnSpPr>
            <p:cNvPr id="71705" name="AutoShape 15"/>
            <p:cNvCxnSpPr>
              <a:cxnSpLocks noChangeShapeType="1"/>
              <a:stCxn id="71703" idx="2"/>
              <a:endCxn id="71704" idx="0"/>
            </p:cNvCxnSpPr>
            <p:nvPr/>
          </p:nvCxnSpPr>
          <p:spPr bwMode="auto">
            <a:xfrm>
              <a:off x="2324100" y="3200400"/>
              <a:ext cx="0" cy="381000"/>
            </a:xfrm>
            <a:prstGeom prst="straightConnector1">
              <a:avLst/>
            </a:prstGeom>
            <a:noFill/>
            <a:ln w="9525">
              <a:solidFill>
                <a:schemeClr val="tx1"/>
              </a:solidFill>
              <a:round/>
              <a:headEnd/>
              <a:tailEnd type="triangle" w="med" len="med"/>
            </a:ln>
          </p:spPr>
        </p:cxnSp>
        <p:sp>
          <p:nvSpPr>
            <p:cNvPr id="71706" name="Line 18"/>
            <p:cNvSpPr>
              <a:spLocks noChangeShapeType="1"/>
            </p:cNvSpPr>
            <p:nvPr/>
          </p:nvSpPr>
          <p:spPr bwMode="auto">
            <a:xfrm>
              <a:off x="2286000" y="1981200"/>
              <a:ext cx="0" cy="533400"/>
            </a:xfrm>
            <a:prstGeom prst="line">
              <a:avLst/>
            </a:prstGeom>
            <a:noFill/>
            <a:ln w="19050">
              <a:solidFill>
                <a:schemeClr val="tx1"/>
              </a:solidFill>
              <a:round/>
              <a:headEnd/>
              <a:tailEnd type="triangle" w="med" len="med"/>
            </a:ln>
          </p:spPr>
          <p:txBody>
            <a:bodyPr wrap="none">
              <a:prstTxWarp prst="textNoShape">
                <a:avLst/>
              </a:prstTxWarp>
            </a:bodyPr>
            <a:lstStyle/>
            <a:p>
              <a:endParaRPr lang="en-US"/>
            </a:p>
          </p:txBody>
        </p:sp>
      </p:grpSp>
      <p:grpSp>
        <p:nvGrpSpPr>
          <p:cNvPr id="71687" name="Group 25"/>
          <p:cNvGrpSpPr>
            <a:grpSpLocks/>
          </p:cNvGrpSpPr>
          <p:nvPr/>
        </p:nvGrpSpPr>
        <p:grpSpPr bwMode="auto">
          <a:xfrm>
            <a:off x="5416550" y="1600200"/>
            <a:ext cx="3124200" cy="4114800"/>
            <a:chOff x="5416550" y="1600200"/>
            <a:chExt cx="3124200" cy="4114800"/>
          </a:xfrm>
        </p:grpSpPr>
        <p:sp>
          <p:nvSpPr>
            <p:cNvPr id="71692" name="Rectangle 3"/>
            <p:cNvSpPr>
              <a:spLocks noChangeArrowheads="1"/>
            </p:cNvSpPr>
            <p:nvPr/>
          </p:nvSpPr>
          <p:spPr bwMode="auto">
            <a:xfrm>
              <a:off x="5416550" y="4575175"/>
              <a:ext cx="3124200" cy="457200"/>
            </a:xfrm>
            <a:prstGeom prst="rect">
              <a:avLst/>
            </a:prstGeom>
            <a:solidFill>
              <a:srgbClr val="3366FF"/>
            </a:solidFill>
            <a:ln w="12700">
              <a:solidFill>
                <a:schemeClr val="tx1"/>
              </a:solidFill>
              <a:miter lim="800000"/>
              <a:headEnd/>
              <a:tailEnd/>
            </a:ln>
          </p:spPr>
          <p:txBody>
            <a:bodyPr wrap="none" anchor="ctr">
              <a:prstTxWarp prst="textNoShape">
                <a:avLst/>
              </a:prstTxWarp>
            </a:bodyPr>
            <a:lstStyle/>
            <a:p>
              <a:pPr algn="ctr"/>
              <a:r>
                <a:rPr lang="en-US" sz="1400"/>
                <a:t>Build Products</a:t>
              </a:r>
            </a:p>
          </p:txBody>
        </p:sp>
        <p:sp>
          <p:nvSpPr>
            <p:cNvPr id="71693" name="Oval 4"/>
            <p:cNvSpPr>
              <a:spLocks noChangeArrowheads="1"/>
            </p:cNvSpPr>
            <p:nvPr/>
          </p:nvSpPr>
          <p:spPr bwMode="auto">
            <a:xfrm>
              <a:off x="5638800" y="3505200"/>
              <a:ext cx="2667000" cy="762000"/>
            </a:xfrm>
            <a:prstGeom prst="ellipse">
              <a:avLst/>
            </a:prstGeom>
            <a:solidFill>
              <a:srgbClr val="996633"/>
            </a:solidFill>
            <a:ln w="9525">
              <a:solidFill>
                <a:schemeClr val="tx1"/>
              </a:solidFill>
              <a:round/>
              <a:headEnd/>
              <a:tailEnd/>
            </a:ln>
          </p:spPr>
          <p:txBody>
            <a:bodyPr wrap="none" anchor="ctr">
              <a:prstTxWarp prst="textNoShape">
                <a:avLst/>
              </a:prstTxWarp>
            </a:bodyPr>
            <a:lstStyle/>
            <a:p>
              <a:pPr algn="ctr"/>
              <a:r>
                <a:rPr lang="en-US" sz="1400">
                  <a:latin typeface="Times New Roman" charset="0"/>
                </a:rPr>
                <a:t>Factory</a:t>
              </a:r>
              <a:br>
                <a:rPr lang="en-US" sz="1400">
                  <a:latin typeface="Times New Roman" charset="0"/>
                </a:rPr>
              </a:br>
              <a:r>
                <a:rPr lang="en-US" sz="1400">
                  <a:latin typeface="Times New Roman" charset="0"/>
                </a:rPr>
                <a:t>(Means of Production)</a:t>
              </a:r>
            </a:p>
          </p:txBody>
        </p:sp>
        <p:sp>
          <p:nvSpPr>
            <p:cNvPr id="71694" name="Oval 5"/>
            <p:cNvSpPr>
              <a:spLocks noChangeArrowheads="1"/>
            </p:cNvSpPr>
            <p:nvPr/>
          </p:nvSpPr>
          <p:spPr bwMode="auto">
            <a:xfrm>
              <a:off x="6477000" y="5410200"/>
              <a:ext cx="1143000" cy="3048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71695" name="Oval 6"/>
            <p:cNvSpPr>
              <a:spLocks noChangeArrowheads="1"/>
            </p:cNvSpPr>
            <p:nvPr/>
          </p:nvSpPr>
          <p:spPr bwMode="auto">
            <a:xfrm>
              <a:off x="6629400" y="5410200"/>
              <a:ext cx="1143000" cy="3048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71696" name="Oval 7"/>
            <p:cNvSpPr>
              <a:spLocks noChangeArrowheads="1"/>
            </p:cNvSpPr>
            <p:nvPr/>
          </p:nvSpPr>
          <p:spPr bwMode="auto">
            <a:xfrm>
              <a:off x="6781800" y="5410200"/>
              <a:ext cx="1143000" cy="3048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71697" name="Oval 8"/>
            <p:cNvSpPr>
              <a:spLocks noChangeArrowheads="1"/>
            </p:cNvSpPr>
            <p:nvPr/>
          </p:nvSpPr>
          <p:spPr bwMode="auto">
            <a:xfrm>
              <a:off x="6324600" y="5410200"/>
              <a:ext cx="1143000" cy="304800"/>
            </a:xfrm>
            <a:prstGeom prst="ellipse">
              <a:avLst/>
            </a:prstGeom>
            <a:solidFill>
              <a:srgbClr val="CC9900"/>
            </a:solidFill>
            <a:ln w="9525">
              <a:solidFill>
                <a:schemeClr val="tx1"/>
              </a:solidFill>
              <a:round/>
              <a:headEnd/>
              <a:tailEnd/>
            </a:ln>
          </p:spPr>
          <p:txBody>
            <a:bodyPr wrap="none" anchor="ctr">
              <a:prstTxWarp prst="textNoShape">
                <a:avLst/>
              </a:prstTxWarp>
            </a:bodyPr>
            <a:lstStyle/>
            <a:p>
              <a:pPr algn="ctr"/>
              <a:r>
                <a:rPr lang="en-US" sz="1400">
                  <a:latin typeface="Times New Roman" charset="0"/>
                </a:rPr>
                <a:t>Product</a:t>
              </a:r>
            </a:p>
          </p:txBody>
        </p:sp>
        <p:sp>
          <p:nvSpPr>
            <p:cNvPr id="71698" name="Rectangle 9"/>
            <p:cNvSpPr>
              <a:spLocks noChangeArrowheads="1"/>
            </p:cNvSpPr>
            <p:nvPr/>
          </p:nvSpPr>
          <p:spPr bwMode="auto">
            <a:xfrm>
              <a:off x="5448300" y="1981200"/>
              <a:ext cx="3048000" cy="1219200"/>
            </a:xfrm>
            <a:prstGeom prst="rect">
              <a:avLst/>
            </a:prstGeom>
            <a:solidFill>
              <a:srgbClr val="3366FF"/>
            </a:solidFill>
            <a:ln w="12700">
              <a:solidFill>
                <a:schemeClr val="tx1"/>
              </a:solidFill>
              <a:miter lim="800000"/>
              <a:headEnd/>
              <a:tailEnd/>
            </a:ln>
          </p:spPr>
          <p:txBody>
            <a:bodyPr wrap="none" anchor="ctr">
              <a:prstTxWarp prst="textNoShape">
                <a:avLst/>
              </a:prstTxWarp>
            </a:bodyPr>
            <a:lstStyle/>
            <a:p>
              <a:pPr algn="ctr"/>
              <a:r>
                <a:rPr lang="en-US" sz="1400" dirty="0"/>
                <a:t>Develop Means of Production</a:t>
              </a:r>
            </a:p>
            <a:p>
              <a:pPr algn="ctr"/>
              <a:r>
                <a:rPr lang="en-US" sz="1400" dirty="0"/>
                <a:t> Design Manufacturing process</a:t>
              </a:r>
            </a:p>
            <a:p>
              <a:pPr algn="ctr"/>
              <a:r>
                <a:rPr lang="en-US" sz="1400" dirty="0"/>
                <a:t> Design Factory</a:t>
              </a:r>
            </a:p>
            <a:p>
              <a:pPr algn="ctr"/>
              <a:r>
                <a:rPr lang="en-US" sz="1400" dirty="0"/>
                <a:t> Build Factory</a:t>
              </a:r>
            </a:p>
          </p:txBody>
        </p:sp>
        <p:cxnSp>
          <p:nvCxnSpPr>
            <p:cNvPr id="71699" name="AutoShape 10"/>
            <p:cNvCxnSpPr>
              <a:cxnSpLocks noChangeShapeType="1"/>
              <a:stCxn id="71698" idx="2"/>
              <a:endCxn id="71693" idx="0"/>
            </p:cNvCxnSpPr>
            <p:nvPr/>
          </p:nvCxnSpPr>
          <p:spPr bwMode="auto">
            <a:xfrm>
              <a:off x="6972300" y="3200400"/>
              <a:ext cx="0" cy="304800"/>
            </a:xfrm>
            <a:prstGeom prst="straightConnector1">
              <a:avLst/>
            </a:prstGeom>
            <a:noFill/>
            <a:ln w="19050">
              <a:solidFill>
                <a:schemeClr val="tx1"/>
              </a:solidFill>
              <a:round/>
              <a:headEnd/>
              <a:tailEnd type="triangle" w="med" len="med"/>
            </a:ln>
          </p:spPr>
        </p:cxnSp>
        <p:cxnSp>
          <p:nvCxnSpPr>
            <p:cNvPr id="71700" name="AutoShape 11"/>
            <p:cNvCxnSpPr>
              <a:cxnSpLocks noChangeShapeType="1"/>
              <a:stCxn id="71693" idx="4"/>
              <a:endCxn id="71692" idx="0"/>
            </p:cNvCxnSpPr>
            <p:nvPr/>
          </p:nvCxnSpPr>
          <p:spPr bwMode="auto">
            <a:xfrm>
              <a:off x="6972300" y="4267200"/>
              <a:ext cx="6350" cy="307975"/>
            </a:xfrm>
            <a:prstGeom prst="straightConnector1">
              <a:avLst/>
            </a:prstGeom>
            <a:noFill/>
            <a:ln w="9525">
              <a:solidFill>
                <a:schemeClr val="tx1"/>
              </a:solidFill>
              <a:round/>
              <a:headEnd/>
              <a:tailEnd type="triangle" w="med" len="med"/>
            </a:ln>
          </p:spPr>
        </p:cxnSp>
        <p:cxnSp>
          <p:nvCxnSpPr>
            <p:cNvPr id="71701" name="AutoShape 12"/>
            <p:cNvCxnSpPr>
              <a:cxnSpLocks noChangeShapeType="1"/>
              <a:stCxn id="71692" idx="2"/>
            </p:cNvCxnSpPr>
            <p:nvPr/>
          </p:nvCxnSpPr>
          <p:spPr bwMode="auto">
            <a:xfrm>
              <a:off x="6978650" y="5032375"/>
              <a:ext cx="7938" cy="330200"/>
            </a:xfrm>
            <a:prstGeom prst="straightConnector1">
              <a:avLst/>
            </a:prstGeom>
            <a:noFill/>
            <a:ln w="9525">
              <a:solidFill>
                <a:schemeClr val="tx1"/>
              </a:solidFill>
              <a:round/>
              <a:headEnd/>
              <a:tailEnd type="triangle" w="med" len="med"/>
            </a:ln>
          </p:spPr>
        </p:cxnSp>
        <p:sp>
          <p:nvSpPr>
            <p:cNvPr id="71702" name="Line 19"/>
            <p:cNvSpPr>
              <a:spLocks noChangeShapeType="1"/>
            </p:cNvSpPr>
            <p:nvPr/>
          </p:nvSpPr>
          <p:spPr bwMode="auto">
            <a:xfrm>
              <a:off x="6934200" y="1600200"/>
              <a:ext cx="0" cy="381000"/>
            </a:xfrm>
            <a:prstGeom prst="line">
              <a:avLst/>
            </a:prstGeom>
            <a:noFill/>
            <a:ln w="19050">
              <a:solidFill>
                <a:schemeClr val="tx1"/>
              </a:solidFill>
              <a:round/>
              <a:headEnd/>
              <a:tailEnd type="triangle" w="med" len="med"/>
            </a:ln>
          </p:spPr>
          <p:txBody>
            <a:bodyPr wrap="none">
              <a:prstTxWarp prst="textNoShape">
                <a:avLst/>
              </a:prstTxWarp>
            </a:bodyPr>
            <a:lstStyle/>
            <a:p>
              <a:endParaRPr lang="en-US"/>
            </a:p>
          </p:txBody>
        </p:sp>
      </p:grpSp>
      <p:grpSp>
        <p:nvGrpSpPr>
          <p:cNvPr id="71688" name="Group 20"/>
          <p:cNvGrpSpPr>
            <a:grpSpLocks/>
          </p:cNvGrpSpPr>
          <p:nvPr/>
        </p:nvGrpSpPr>
        <p:grpSpPr bwMode="auto">
          <a:xfrm>
            <a:off x="838200" y="4343400"/>
            <a:ext cx="3505200" cy="2008188"/>
            <a:chOff x="528" y="2700"/>
            <a:chExt cx="2304" cy="1392"/>
          </a:xfrm>
        </p:grpSpPr>
        <p:sp>
          <p:nvSpPr>
            <p:cNvPr id="71689" name="Rectangle 21"/>
            <p:cNvSpPr>
              <a:spLocks noChangeArrowheads="1"/>
            </p:cNvSpPr>
            <p:nvPr/>
          </p:nvSpPr>
          <p:spPr bwMode="auto">
            <a:xfrm>
              <a:off x="528" y="2700"/>
              <a:ext cx="2304" cy="1392"/>
            </a:xfrm>
            <a:prstGeom prst="rect">
              <a:avLst/>
            </a:prstGeom>
            <a:solidFill>
              <a:schemeClr val="tx1"/>
            </a:solidFill>
            <a:ln w="19050">
              <a:solidFill>
                <a:schemeClr val="tx1"/>
              </a:solidFill>
              <a:miter lim="800000"/>
              <a:headEnd/>
              <a:tailEnd/>
            </a:ln>
          </p:spPr>
          <p:txBody>
            <a:bodyPr wrap="none" anchor="ctr">
              <a:prstTxWarp prst="textNoShape">
                <a:avLst/>
              </a:prstTxWarp>
            </a:bodyPr>
            <a:lstStyle/>
            <a:p>
              <a:endParaRPr lang="en-US"/>
            </a:p>
          </p:txBody>
        </p:sp>
        <p:sp>
          <p:nvSpPr>
            <p:cNvPr id="71690" name="Text Box 22"/>
            <p:cNvSpPr txBox="1">
              <a:spLocks noChangeArrowheads="1"/>
            </p:cNvSpPr>
            <p:nvPr/>
          </p:nvSpPr>
          <p:spPr bwMode="auto">
            <a:xfrm>
              <a:off x="1598" y="2808"/>
              <a:ext cx="1152" cy="1250"/>
            </a:xfrm>
            <a:prstGeom prst="rect">
              <a:avLst/>
            </a:prstGeom>
            <a:noFill/>
            <a:ln w="19050">
              <a:noFill/>
              <a:prstDash val="dash"/>
              <a:miter lim="800000"/>
              <a:headEnd/>
              <a:tailEnd/>
            </a:ln>
          </p:spPr>
          <p:txBody>
            <a:bodyPr>
              <a:prstTxWarp prst="textNoShape">
                <a:avLst/>
              </a:prstTxWarp>
              <a:spAutoFit/>
            </a:bodyPr>
            <a:lstStyle/>
            <a:p>
              <a:pPr algn="ctr">
                <a:spcBef>
                  <a:spcPct val="50000"/>
                </a:spcBef>
              </a:pPr>
              <a:r>
                <a:rPr lang="en-US" sz="1600">
                  <a:solidFill>
                    <a:schemeClr val="bg2"/>
                  </a:solidFill>
                  <a:latin typeface="Times New Roman" charset="0"/>
                </a:rPr>
                <a:t>Historical note: Eli Whitney’s vision and invention transformed the product development process.</a:t>
              </a:r>
            </a:p>
          </p:txBody>
        </p:sp>
        <p:pic>
          <p:nvPicPr>
            <p:cNvPr id="71691" name="Picture 23" descr="whitney"/>
            <p:cNvPicPr>
              <a:picLocks noChangeAspect="1" noChangeArrowheads="1"/>
            </p:cNvPicPr>
            <p:nvPr/>
          </p:nvPicPr>
          <p:blipFill>
            <a:blip r:embed="rId3"/>
            <a:srcRect/>
            <a:stretch>
              <a:fillRect/>
            </a:stretch>
          </p:blipFill>
          <p:spPr bwMode="auto">
            <a:xfrm>
              <a:off x="642" y="2844"/>
              <a:ext cx="974" cy="1104"/>
            </a:xfrm>
            <a:prstGeom prst="rect">
              <a:avLst/>
            </a:prstGeom>
            <a:noFill/>
            <a:ln w="9525">
              <a:noFill/>
              <a:miter lim="800000"/>
              <a:headEnd/>
              <a:tailEnd/>
            </a:ln>
          </p:spPr>
        </p:pic>
      </p:gr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p:txBody>
          <a:bodyPr/>
          <a:lstStyle/>
          <a:p>
            <a:pPr eaLnBrk="1" hangingPunct="1">
              <a:defRPr/>
            </a:pPr>
            <a:r>
              <a:rPr lang="en-US" smtClean="0">
                <a:ea typeface="+mj-ea"/>
                <a:cs typeface="+mj-cs"/>
              </a:rPr>
              <a:t>Contact Information</a:t>
            </a:r>
          </a:p>
        </p:txBody>
      </p:sp>
      <p:sp>
        <p:nvSpPr>
          <p:cNvPr id="683011" name="Rectangle 3"/>
          <p:cNvSpPr>
            <a:spLocks noGrp="1" noChangeArrowheads="1"/>
          </p:cNvSpPr>
          <p:nvPr>
            <p:ph idx="1"/>
          </p:nvPr>
        </p:nvSpPr>
        <p:spPr/>
        <p:txBody>
          <a:bodyPr/>
          <a:lstStyle/>
          <a:p>
            <a:pPr eaLnBrk="1" hangingPunct="1">
              <a:defRPr/>
            </a:pPr>
            <a:r>
              <a:rPr lang="en-US" dirty="0">
                <a:ea typeface="+mn-ea"/>
                <a:cs typeface="+mn-cs"/>
              </a:rPr>
              <a:t>Instructor contact</a:t>
            </a:r>
            <a:endParaRPr lang="en-US" dirty="0" smtClean="0">
              <a:ea typeface="+mn-ea"/>
              <a:cs typeface="+mn-cs"/>
            </a:endParaRPr>
          </a:p>
          <a:p>
            <a:pPr lvl="1" eaLnBrk="1" hangingPunct="1">
              <a:lnSpc>
                <a:spcPct val="70000"/>
              </a:lnSpc>
              <a:buFontTx/>
              <a:buNone/>
              <a:defRPr/>
            </a:pPr>
            <a:r>
              <a:rPr lang="en-US" sz="1800" dirty="0" smtClean="0"/>
              <a:t>Stuart </a:t>
            </a:r>
            <a:r>
              <a:rPr lang="en-US" sz="1800" dirty="0"/>
              <a:t>Faulk			</a:t>
            </a:r>
          </a:p>
          <a:p>
            <a:pPr lvl="1" eaLnBrk="1" hangingPunct="1">
              <a:lnSpc>
                <a:spcPct val="70000"/>
              </a:lnSpc>
              <a:buFontTx/>
              <a:buNone/>
              <a:defRPr/>
            </a:pPr>
            <a:r>
              <a:rPr lang="en-US" sz="1800" dirty="0" err="1"/>
              <a:t>faulk@cs.uoregon.edu</a:t>
            </a:r>
            <a:r>
              <a:rPr lang="en-US" sz="1800" dirty="0"/>
              <a:t>		</a:t>
            </a:r>
          </a:p>
          <a:p>
            <a:pPr lvl="1" eaLnBrk="1" hangingPunct="1">
              <a:lnSpc>
                <a:spcPct val="70000"/>
              </a:lnSpc>
              <a:buFontTx/>
              <a:buNone/>
              <a:defRPr/>
            </a:pPr>
            <a:r>
              <a:rPr lang="en-US" sz="1800" dirty="0"/>
              <a:t>541-346-1350			</a:t>
            </a:r>
          </a:p>
          <a:p>
            <a:pPr lvl="1" eaLnBrk="1" hangingPunct="1">
              <a:lnSpc>
                <a:spcPct val="70000"/>
              </a:lnSpc>
              <a:buFontTx/>
              <a:buNone/>
              <a:defRPr/>
            </a:pPr>
            <a:r>
              <a:rPr lang="en-US" sz="1800" dirty="0"/>
              <a:t>fax:     6-1395		    	</a:t>
            </a:r>
          </a:p>
          <a:p>
            <a:pPr lvl="1" eaLnBrk="1" hangingPunct="1">
              <a:lnSpc>
                <a:spcPct val="70000"/>
              </a:lnSpc>
              <a:buFontTx/>
              <a:buNone/>
              <a:defRPr/>
            </a:pPr>
            <a:r>
              <a:rPr lang="en-US" sz="1800" dirty="0"/>
              <a:t>Computer and Information Science</a:t>
            </a:r>
          </a:p>
          <a:p>
            <a:pPr lvl="1" eaLnBrk="1" hangingPunct="1">
              <a:lnSpc>
                <a:spcPct val="70000"/>
              </a:lnSpc>
              <a:buFontTx/>
              <a:buNone/>
              <a:defRPr/>
            </a:pPr>
            <a:r>
              <a:rPr lang="en-US" sz="1800" dirty="0"/>
              <a:t>120 Deschutes Hall</a:t>
            </a:r>
          </a:p>
          <a:p>
            <a:pPr lvl="1" eaLnBrk="1" hangingPunct="1">
              <a:lnSpc>
                <a:spcPct val="70000"/>
              </a:lnSpc>
              <a:buFontTx/>
              <a:buNone/>
              <a:defRPr/>
            </a:pPr>
            <a:r>
              <a:rPr lang="en-US" sz="1800" dirty="0"/>
              <a:t>University of Oregon</a:t>
            </a:r>
          </a:p>
          <a:p>
            <a:pPr lvl="1" eaLnBrk="1" hangingPunct="1">
              <a:lnSpc>
                <a:spcPct val="70000"/>
              </a:lnSpc>
              <a:buFontTx/>
              <a:buNone/>
              <a:defRPr/>
            </a:pPr>
            <a:r>
              <a:rPr lang="en-US" sz="1800" dirty="0"/>
              <a:t>Eugene, OR  97403</a:t>
            </a:r>
            <a:endParaRPr lang="en-US" dirty="0"/>
          </a:p>
          <a:p>
            <a:pPr eaLnBrk="1" hangingPunct="1">
              <a:defRPr/>
            </a:pPr>
            <a:r>
              <a:rPr lang="en-US" dirty="0" smtClean="0">
                <a:ea typeface="+mn-ea"/>
                <a:cs typeface="+mn-cs"/>
              </a:rPr>
              <a:t>Email </a:t>
            </a:r>
            <a:r>
              <a:rPr lang="en-US" dirty="0">
                <a:ea typeface="+mn-ea"/>
                <a:cs typeface="+mn-cs"/>
              </a:rPr>
              <a:t>works </a:t>
            </a:r>
            <a:r>
              <a:rPr lang="en-US" dirty="0" smtClean="0">
                <a:ea typeface="+mn-ea"/>
                <a:cs typeface="+mn-cs"/>
              </a:rPr>
              <a:t>best: use my direct email address (not D2L)</a:t>
            </a:r>
            <a:endParaRPr lang="en-US" dirty="0">
              <a:ea typeface="+mn-ea"/>
              <a:cs typeface="+mn-cs"/>
            </a:endParaRPr>
          </a:p>
          <a:p>
            <a:pPr eaLnBrk="1" hangingPunct="1">
              <a:defRPr/>
            </a:pPr>
            <a:endParaRPr lang="en-US" i="1" dirty="0">
              <a:ea typeface="+mn-ea"/>
              <a:cs typeface="+mn-cs"/>
            </a:endParaRPr>
          </a:p>
          <a:p>
            <a:pPr eaLnBrk="1" hangingPunct="1">
              <a:defRPr/>
            </a:pPr>
            <a:endParaRPr lang="en-US" dirty="0">
              <a:ea typeface="+mn-ea"/>
              <a:cs typeface="+mn-cs"/>
            </a:endParaRPr>
          </a:p>
        </p:txBody>
      </p:sp>
      <p:sp>
        <p:nvSpPr>
          <p:cNvPr id="5" name="Slide Number Placeholder 5"/>
          <p:cNvSpPr>
            <a:spLocks noGrp="1"/>
          </p:cNvSpPr>
          <p:nvPr>
            <p:ph type="sldNum" sz="quarter" idx="12"/>
          </p:nvPr>
        </p:nvSpPr>
        <p:spPr/>
        <p:txBody>
          <a:bodyPr/>
          <a:lstStyle/>
          <a:p>
            <a:pPr>
              <a:defRPr/>
            </a:pPr>
            <a:fld id="{87531193-98EF-094D-BA1B-D49E0EA9D3C7}" type="slidenum">
              <a:rPr lang="en-US"/>
              <a:pPr>
                <a:defRPr/>
              </a:pPr>
              <a:t>3</a:t>
            </a:fld>
            <a:endParaRPr lang="en-US"/>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5" name="Rectangle 3"/>
          <p:cNvSpPr>
            <a:spLocks noGrp="1" noChangeArrowheads="1"/>
          </p:cNvSpPr>
          <p:nvPr>
            <p:ph type="title"/>
          </p:nvPr>
        </p:nvSpPr>
        <p:spPr>
          <a:xfrm>
            <a:off x="685800" y="304800"/>
            <a:ext cx="7772400" cy="685800"/>
          </a:xfrm>
        </p:spPr>
        <p:txBody>
          <a:bodyPr/>
          <a:lstStyle/>
          <a:p>
            <a:pPr eaLnBrk="1" hangingPunct="1">
              <a:defRPr/>
            </a:pPr>
            <a:r>
              <a:rPr lang="en-US" dirty="0" smtClean="0">
                <a:ea typeface="+mj-ea"/>
                <a:cs typeface="+mj-cs"/>
              </a:rPr>
              <a:t>Product-Line Development</a:t>
            </a:r>
          </a:p>
        </p:txBody>
      </p:sp>
      <p:sp>
        <p:nvSpPr>
          <p:cNvPr id="730116" name="Rectangle 4"/>
          <p:cNvSpPr>
            <a:spLocks noGrp="1" noChangeArrowheads="1"/>
          </p:cNvSpPr>
          <p:nvPr>
            <p:ph sz="half" idx="1"/>
          </p:nvPr>
        </p:nvSpPr>
        <p:spPr>
          <a:xfrm>
            <a:off x="685800" y="1676400"/>
            <a:ext cx="3810000" cy="4495800"/>
          </a:xfrm>
        </p:spPr>
        <p:txBody>
          <a:bodyPr/>
          <a:lstStyle/>
          <a:p>
            <a:pPr eaLnBrk="1" hangingPunct="1">
              <a:buFont typeface="Wingdings" pitchFamily="2" charset="2"/>
              <a:buBlip>
                <a:blip r:embed="rId3"/>
              </a:buBlip>
              <a:defRPr/>
            </a:pPr>
            <a:r>
              <a:rPr lang="en-US" sz="2000" dirty="0" smtClean="0">
                <a:ea typeface="+mn-ea"/>
                <a:cs typeface="+mn-cs"/>
              </a:rPr>
              <a:t>A product-line development strategy sets out to </a:t>
            </a:r>
            <a:r>
              <a:rPr lang="en-US" sz="2000" i="1" dirty="0" smtClean="0">
                <a:ea typeface="+mn-ea"/>
                <a:cs typeface="+mn-cs"/>
              </a:rPr>
              <a:t>maximize reuse</a:t>
            </a:r>
            <a:r>
              <a:rPr lang="en-US" sz="2000" dirty="0" smtClean="0">
                <a:ea typeface="+mn-ea"/>
                <a:cs typeface="+mn-cs"/>
              </a:rPr>
              <a:t> over a family of similar software systems.</a:t>
            </a:r>
          </a:p>
          <a:p>
            <a:pPr lvl="1" eaLnBrk="1" hangingPunct="1">
              <a:defRPr/>
            </a:pPr>
            <a:r>
              <a:rPr lang="en-US" sz="1800" dirty="0" smtClean="0"/>
              <a:t>Reuse is planned and systematically executed</a:t>
            </a:r>
          </a:p>
          <a:p>
            <a:pPr lvl="1" eaLnBrk="1" hangingPunct="1">
              <a:defRPr/>
            </a:pPr>
            <a:r>
              <a:rPr lang="en-US" sz="1800" dirty="0" smtClean="0"/>
              <a:t>Common assets are developed as a distinct product</a:t>
            </a:r>
          </a:p>
          <a:p>
            <a:pPr lvl="1" eaLnBrk="1" hangingPunct="1">
              <a:defRPr/>
            </a:pPr>
            <a:r>
              <a:rPr lang="en-US" sz="1800" dirty="0" smtClean="0"/>
              <a:t>The process focuses on developing means of production before any particular product</a:t>
            </a:r>
          </a:p>
        </p:txBody>
      </p:sp>
      <p:sp>
        <p:nvSpPr>
          <p:cNvPr id="18" name="Slide Number Placeholder 6"/>
          <p:cNvSpPr>
            <a:spLocks noGrp="1"/>
          </p:cNvSpPr>
          <p:nvPr>
            <p:ph type="sldNum" sz="quarter" idx="12"/>
          </p:nvPr>
        </p:nvSpPr>
        <p:spPr/>
        <p:txBody>
          <a:bodyPr/>
          <a:lstStyle/>
          <a:p>
            <a:pPr>
              <a:defRPr/>
            </a:pPr>
            <a:fld id="{D683024A-F850-1343-8F95-1D0A5D1356B0}" type="slidenum">
              <a:rPr lang="en-US"/>
              <a:pPr>
                <a:defRPr/>
              </a:pPr>
              <a:t>30</a:t>
            </a:fld>
            <a:endParaRPr lang="en-US"/>
          </a:p>
        </p:txBody>
      </p:sp>
      <p:sp>
        <p:nvSpPr>
          <p:cNvPr id="73733" name="Text Box 15"/>
          <p:cNvSpPr txBox="1">
            <a:spLocks noChangeArrowheads="1"/>
          </p:cNvSpPr>
          <p:nvPr/>
        </p:nvSpPr>
        <p:spPr bwMode="auto">
          <a:xfrm>
            <a:off x="5791200" y="6096000"/>
            <a:ext cx="2362200" cy="304800"/>
          </a:xfrm>
          <a:prstGeom prst="rect">
            <a:avLst/>
          </a:prstGeom>
          <a:noFill/>
          <a:ln w="28575">
            <a:noFill/>
            <a:miter lim="800000"/>
            <a:headEnd/>
            <a:tailEnd/>
          </a:ln>
        </p:spPr>
        <p:txBody>
          <a:bodyPr>
            <a:prstTxWarp prst="textNoShape">
              <a:avLst/>
            </a:prstTxWarp>
            <a:spAutoFit/>
          </a:bodyPr>
          <a:lstStyle/>
          <a:p>
            <a:pPr algn="ctr">
              <a:spcBef>
                <a:spcPct val="50000"/>
              </a:spcBef>
            </a:pPr>
            <a:r>
              <a:rPr lang="en-US" sz="1400" b="1"/>
              <a:t>A Product-Line Process</a:t>
            </a:r>
          </a:p>
        </p:txBody>
      </p:sp>
      <p:grpSp>
        <p:nvGrpSpPr>
          <p:cNvPr id="73734" name="Group 18"/>
          <p:cNvGrpSpPr>
            <a:grpSpLocks/>
          </p:cNvGrpSpPr>
          <p:nvPr/>
        </p:nvGrpSpPr>
        <p:grpSpPr bwMode="auto">
          <a:xfrm>
            <a:off x="4953000" y="1295400"/>
            <a:ext cx="3962400" cy="4724400"/>
            <a:chOff x="4953000" y="1295400"/>
            <a:chExt cx="3962400" cy="4724400"/>
          </a:xfrm>
        </p:grpSpPr>
        <p:sp>
          <p:nvSpPr>
            <p:cNvPr id="73735" name="Rectangle 2"/>
            <p:cNvSpPr>
              <a:spLocks noChangeArrowheads="1"/>
            </p:cNvSpPr>
            <p:nvPr/>
          </p:nvSpPr>
          <p:spPr bwMode="auto">
            <a:xfrm>
              <a:off x="4953000" y="1295400"/>
              <a:ext cx="3962400" cy="4724400"/>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73736" name="Rectangle 5"/>
            <p:cNvSpPr>
              <a:spLocks noChangeArrowheads="1"/>
            </p:cNvSpPr>
            <p:nvPr/>
          </p:nvSpPr>
          <p:spPr bwMode="auto">
            <a:xfrm>
              <a:off x="5414963" y="4546600"/>
              <a:ext cx="3124200" cy="558800"/>
            </a:xfrm>
            <a:prstGeom prst="rect">
              <a:avLst/>
            </a:prstGeom>
            <a:solidFill>
              <a:srgbClr val="3366FF"/>
            </a:solidFill>
            <a:ln w="12700">
              <a:solidFill>
                <a:schemeClr val="tx1"/>
              </a:solidFill>
              <a:miter lim="800000"/>
              <a:headEnd/>
              <a:tailEnd/>
            </a:ln>
          </p:spPr>
          <p:txBody>
            <a:bodyPr wrap="none" anchor="ctr">
              <a:prstTxWarp prst="textNoShape">
                <a:avLst/>
              </a:prstTxWarp>
            </a:bodyPr>
            <a:lstStyle/>
            <a:p>
              <a:pPr algn="ctr"/>
              <a:r>
                <a:rPr lang="en-US" sz="1400" b="1"/>
                <a:t>Build Applications</a:t>
              </a:r>
              <a:br>
                <a:rPr lang="en-US" sz="1400" b="1"/>
              </a:br>
              <a:r>
                <a:rPr lang="en-US" sz="1400" b="1"/>
                <a:t>(Family Members)</a:t>
              </a:r>
            </a:p>
          </p:txBody>
        </p:sp>
        <p:sp>
          <p:nvSpPr>
            <p:cNvPr id="73737" name="Oval 6"/>
            <p:cNvSpPr>
              <a:spLocks noChangeArrowheads="1"/>
            </p:cNvSpPr>
            <p:nvPr/>
          </p:nvSpPr>
          <p:spPr bwMode="auto">
            <a:xfrm>
              <a:off x="5638800" y="3276600"/>
              <a:ext cx="2667000" cy="838200"/>
            </a:xfrm>
            <a:prstGeom prst="ellipse">
              <a:avLst/>
            </a:prstGeom>
            <a:solidFill>
              <a:srgbClr val="996633"/>
            </a:solidFill>
            <a:ln w="9525">
              <a:solidFill>
                <a:schemeClr val="tx1"/>
              </a:solidFill>
              <a:round/>
              <a:headEnd/>
              <a:tailEnd/>
            </a:ln>
          </p:spPr>
          <p:txBody>
            <a:bodyPr wrap="none" anchor="ctr">
              <a:prstTxWarp prst="textNoShape">
                <a:avLst/>
              </a:prstTxWarp>
            </a:bodyPr>
            <a:lstStyle/>
            <a:p>
              <a:pPr algn="ctr"/>
              <a:r>
                <a:rPr lang="en-US" sz="1400" dirty="0">
                  <a:latin typeface="+mn-lt"/>
                </a:rPr>
                <a:t>Application Engineering</a:t>
              </a:r>
              <a:br>
                <a:rPr lang="en-US" sz="1400" dirty="0">
                  <a:latin typeface="+mn-lt"/>
                </a:rPr>
              </a:br>
              <a:r>
                <a:rPr lang="en-US" sz="1400" dirty="0">
                  <a:latin typeface="+mn-lt"/>
                </a:rPr>
                <a:t>Environment</a:t>
              </a:r>
              <a:br>
                <a:rPr lang="en-US" sz="1400" dirty="0">
                  <a:latin typeface="+mn-lt"/>
                </a:rPr>
              </a:br>
              <a:r>
                <a:rPr lang="en-US" sz="1400" dirty="0">
                  <a:latin typeface="+mn-lt"/>
                </a:rPr>
                <a:t>(Means of Production)</a:t>
              </a:r>
            </a:p>
          </p:txBody>
        </p:sp>
        <p:sp>
          <p:nvSpPr>
            <p:cNvPr id="73738" name="Oval 7"/>
            <p:cNvSpPr>
              <a:spLocks noChangeArrowheads="1"/>
            </p:cNvSpPr>
            <p:nvPr/>
          </p:nvSpPr>
          <p:spPr bwMode="auto">
            <a:xfrm>
              <a:off x="6477000" y="5410200"/>
              <a:ext cx="1143000" cy="3048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73739" name="Oval 8"/>
            <p:cNvSpPr>
              <a:spLocks noChangeArrowheads="1"/>
            </p:cNvSpPr>
            <p:nvPr/>
          </p:nvSpPr>
          <p:spPr bwMode="auto">
            <a:xfrm>
              <a:off x="6629400" y="5410200"/>
              <a:ext cx="1143000" cy="3048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73740" name="Oval 9"/>
            <p:cNvSpPr>
              <a:spLocks noChangeArrowheads="1"/>
            </p:cNvSpPr>
            <p:nvPr/>
          </p:nvSpPr>
          <p:spPr bwMode="auto">
            <a:xfrm>
              <a:off x="6781800" y="5410200"/>
              <a:ext cx="1143000" cy="3048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73741" name="Oval 10"/>
            <p:cNvSpPr>
              <a:spLocks noChangeArrowheads="1"/>
            </p:cNvSpPr>
            <p:nvPr/>
          </p:nvSpPr>
          <p:spPr bwMode="auto">
            <a:xfrm>
              <a:off x="6324600" y="5410200"/>
              <a:ext cx="1143000" cy="304800"/>
            </a:xfrm>
            <a:prstGeom prst="ellipse">
              <a:avLst/>
            </a:prstGeom>
            <a:solidFill>
              <a:srgbClr val="CC9900"/>
            </a:solidFill>
            <a:ln w="9525">
              <a:solidFill>
                <a:schemeClr val="tx1"/>
              </a:solidFill>
              <a:round/>
              <a:headEnd/>
              <a:tailEnd/>
            </a:ln>
          </p:spPr>
          <p:txBody>
            <a:bodyPr wrap="none" anchor="ctr">
              <a:prstTxWarp prst="textNoShape">
                <a:avLst/>
              </a:prstTxWarp>
            </a:bodyPr>
            <a:lstStyle/>
            <a:p>
              <a:pPr algn="ctr"/>
              <a:r>
                <a:rPr lang="en-US" sz="1400" dirty="0">
                  <a:latin typeface="+mn-lt"/>
                </a:rPr>
                <a:t>Application</a:t>
              </a:r>
            </a:p>
          </p:txBody>
        </p:sp>
        <p:sp>
          <p:nvSpPr>
            <p:cNvPr id="73742" name="Rectangle 11"/>
            <p:cNvSpPr>
              <a:spLocks noChangeArrowheads="1"/>
            </p:cNvSpPr>
            <p:nvPr/>
          </p:nvSpPr>
          <p:spPr bwMode="auto">
            <a:xfrm>
              <a:off x="5448300" y="1600200"/>
              <a:ext cx="3048000" cy="1219200"/>
            </a:xfrm>
            <a:prstGeom prst="rect">
              <a:avLst/>
            </a:prstGeom>
            <a:solidFill>
              <a:srgbClr val="3366FF"/>
            </a:solidFill>
            <a:ln w="12700">
              <a:solidFill>
                <a:schemeClr val="tx1"/>
              </a:solidFill>
              <a:miter lim="800000"/>
              <a:headEnd/>
              <a:tailEnd/>
            </a:ln>
          </p:spPr>
          <p:txBody>
            <a:bodyPr wrap="none" anchor="ctr">
              <a:prstTxWarp prst="textNoShape">
                <a:avLst/>
              </a:prstTxWarp>
            </a:bodyPr>
            <a:lstStyle/>
            <a:p>
              <a:pPr algn="ctr"/>
              <a:r>
                <a:rPr lang="en-US" sz="1400" b="1" dirty="0"/>
                <a:t>Develop Means of Production</a:t>
              </a:r>
            </a:p>
            <a:p>
              <a:pPr algn="ctr"/>
              <a:r>
                <a:rPr lang="en-US" sz="1400" b="1" dirty="0"/>
                <a:t> Design development process</a:t>
              </a:r>
            </a:p>
            <a:p>
              <a:pPr algn="ctr"/>
              <a:r>
                <a:rPr lang="en-US" sz="1400" b="1" dirty="0"/>
                <a:t> Design production environment </a:t>
              </a:r>
            </a:p>
            <a:p>
              <a:pPr algn="ctr"/>
              <a:r>
                <a:rPr lang="en-US" sz="1400" b="1" dirty="0"/>
                <a:t>Build reusable assets</a:t>
              </a:r>
            </a:p>
          </p:txBody>
        </p:sp>
        <p:cxnSp>
          <p:nvCxnSpPr>
            <p:cNvPr id="73743" name="AutoShape 12"/>
            <p:cNvCxnSpPr>
              <a:cxnSpLocks noChangeShapeType="1"/>
              <a:stCxn id="73742" idx="2"/>
              <a:endCxn id="73737" idx="0"/>
            </p:cNvCxnSpPr>
            <p:nvPr/>
          </p:nvCxnSpPr>
          <p:spPr bwMode="auto">
            <a:xfrm>
              <a:off x="6972300" y="2819400"/>
              <a:ext cx="0" cy="457200"/>
            </a:xfrm>
            <a:prstGeom prst="straightConnector1">
              <a:avLst/>
            </a:prstGeom>
            <a:noFill/>
            <a:ln w="12700">
              <a:solidFill>
                <a:schemeClr val="tx1"/>
              </a:solidFill>
              <a:round/>
              <a:headEnd/>
              <a:tailEnd type="triangle" w="med" len="med"/>
            </a:ln>
          </p:spPr>
        </p:cxnSp>
        <p:cxnSp>
          <p:nvCxnSpPr>
            <p:cNvPr id="73744" name="AutoShape 13"/>
            <p:cNvCxnSpPr>
              <a:cxnSpLocks noChangeShapeType="1"/>
              <a:stCxn id="73737" idx="4"/>
              <a:endCxn id="73736" idx="0"/>
            </p:cNvCxnSpPr>
            <p:nvPr/>
          </p:nvCxnSpPr>
          <p:spPr bwMode="auto">
            <a:xfrm>
              <a:off x="6972300" y="4114800"/>
              <a:ext cx="4763" cy="431800"/>
            </a:xfrm>
            <a:prstGeom prst="straightConnector1">
              <a:avLst/>
            </a:prstGeom>
            <a:noFill/>
            <a:ln w="9525">
              <a:solidFill>
                <a:schemeClr val="tx1"/>
              </a:solidFill>
              <a:round/>
              <a:headEnd/>
              <a:tailEnd type="triangle" w="med" len="med"/>
            </a:ln>
          </p:spPr>
        </p:cxnSp>
        <p:cxnSp>
          <p:nvCxnSpPr>
            <p:cNvPr id="73745" name="AutoShape 14"/>
            <p:cNvCxnSpPr>
              <a:cxnSpLocks noChangeShapeType="1"/>
            </p:cNvCxnSpPr>
            <p:nvPr/>
          </p:nvCxnSpPr>
          <p:spPr bwMode="auto">
            <a:xfrm>
              <a:off x="6964363" y="5080000"/>
              <a:ext cx="7937" cy="330200"/>
            </a:xfrm>
            <a:prstGeom prst="straightConnector1">
              <a:avLst/>
            </a:prstGeom>
            <a:noFill/>
            <a:ln w="9525">
              <a:solidFill>
                <a:schemeClr val="tx1"/>
              </a:solidFill>
              <a:round/>
              <a:headEnd/>
              <a:tailEnd type="triangle" w="med" len="med"/>
            </a:ln>
          </p:spPr>
        </p:cxnSp>
        <p:sp>
          <p:nvSpPr>
            <p:cNvPr id="73746" name="Line 16"/>
            <p:cNvSpPr>
              <a:spLocks noChangeShapeType="1"/>
            </p:cNvSpPr>
            <p:nvPr/>
          </p:nvSpPr>
          <p:spPr bwMode="auto">
            <a:xfrm>
              <a:off x="6997700" y="1371600"/>
              <a:ext cx="0" cy="228600"/>
            </a:xfrm>
            <a:prstGeom prst="line">
              <a:avLst/>
            </a:prstGeom>
            <a:noFill/>
            <a:ln w="19050">
              <a:solidFill>
                <a:schemeClr val="tx1"/>
              </a:solidFill>
              <a:round/>
              <a:headEnd/>
              <a:tailEnd type="triangle" w="med" len="med"/>
            </a:ln>
          </p:spPr>
          <p:txBody>
            <a:bodyPr wrap="none">
              <a:prstTxWarp prst="textNoShape">
                <a:avLst/>
              </a:prstTxWarp>
            </a:bodyPr>
            <a:lstStyle/>
            <a:p>
              <a:endParaRPr lang="en-US"/>
            </a:p>
          </p:txBody>
        </p:sp>
      </p:gr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2"/>
          <p:cNvSpPr>
            <a:spLocks noGrp="1" noChangeArrowheads="1"/>
          </p:cNvSpPr>
          <p:nvPr>
            <p:ph type="title"/>
          </p:nvPr>
        </p:nvSpPr>
        <p:spPr/>
        <p:txBody>
          <a:bodyPr/>
          <a:lstStyle/>
          <a:p>
            <a:pPr eaLnBrk="1" hangingPunct="1">
              <a:defRPr/>
            </a:pPr>
            <a:r>
              <a:rPr lang="en-US" sz="3600" dirty="0" smtClean="0">
                <a:ea typeface="+mj-ea"/>
                <a:cs typeface="+mj-cs"/>
              </a:rPr>
              <a:t>Product-Line Development Over Time</a:t>
            </a:r>
          </a:p>
        </p:txBody>
      </p:sp>
      <p:sp>
        <p:nvSpPr>
          <p:cNvPr id="30" name="Slide Number Placeholder 4"/>
          <p:cNvSpPr>
            <a:spLocks noGrp="1"/>
          </p:cNvSpPr>
          <p:nvPr>
            <p:ph type="sldNum" sz="quarter" idx="12"/>
          </p:nvPr>
        </p:nvSpPr>
        <p:spPr/>
        <p:txBody>
          <a:bodyPr/>
          <a:lstStyle/>
          <a:p>
            <a:pPr>
              <a:defRPr/>
            </a:pPr>
            <a:fld id="{20534C33-C5DA-1A47-A2BE-94698AD6858A}" type="slidenum">
              <a:rPr lang="en-US"/>
              <a:pPr>
                <a:defRPr/>
              </a:pPr>
              <a:t>31</a:t>
            </a:fld>
            <a:endParaRPr lang="en-US"/>
          </a:p>
        </p:txBody>
      </p:sp>
      <p:sp>
        <p:nvSpPr>
          <p:cNvPr id="75780" name="Text Box 8"/>
          <p:cNvSpPr txBox="1">
            <a:spLocks noChangeArrowheads="1"/>
          </p:cNvSpPr>
          <p:nvPr/>
        </p:nvSpPr>
        <p:spPr bwMode="auto">
          <a:xfrm>
            <a:off x="1600200" y="5791200"/>
            <a:ext cx="5943600" cy="369332"/>
          </a:xfrm>
          <a:prstGeom prst="rect">
            <a:avLst/>
          </a:prstGeom>
          <a:noFill/>
          <a:ln w="9525">
            <a:noFill/>
            <a:miter lim="800000"/>
            <a:headEnd/>
            <a:tailEnd/>
          </a:ln>
        </p:spPr>
        <p:txBody>
          <a:bodyPr>
            <a:prstTxWarp prst="textNoShape">
              <a:avLst/>
            </a:prstTxWarp>
            <a:spAutoFit/>
          </a:bodyPr>
          <a:lstStyle/>
          <a:p>
            <a:pPr>
              <a:spcBef>
                <a:spcPct val="50000"/>
              </a:spcBef>
            </a:pPr>
            <a:r>
              <a:rPr lang="en-US">
                <a:latin typeface="+mn-lt"/>
              </a:rPr>
              <a:t>… a result of “strategic” software engineering</a:t>
            </a:r>
          </a:p>
        </p:txBody>
      </p:sp>
      <p:grpSp>
        <p:nvGrpSpPr>
          <p:cNvPr id="75781" name="Group 30"/>
          <p:cNvGrpSpPr>
            <a:grpSpLocks/>
          </p:cNvGrpSpPr>
          <p:nvPr/>
        </p:nvGrpSpPr>
        <p:grpSpPr bwMode="auto">
          <a:xfrm>
            <a:off x="1143000" y="1600200"/>
            <a:ext cx="7086600" cy="4024700"/>
            <a:chOff x="1143000" y="1600200"/>
            <a:chExt cx="7086600" cy="4024700"/>
          </a:xfrm>
        </p:grpSpPr>
        <p:sp>
          <p:nvSpPr>
            <p:cNvPr id="75782" name="Rectangle 3"/>
            <p:cNvSpPr>
              <a:spLocks noChangeArrowheads="1"/>
            </p:cNvSpPr>
            <p:nvPr/>
          </p:nvSpPr>
          <p:spPr bwMode="auto">
            <a:xfrm>
              <a:off x="1257300" y="3657600"/>
              <a:ext cx="1371600" cy="304800"/>
            </a:xfrm>
            <a:prstGeom prst="rect">
              <a:avLst/>
            </a:prstGeom>
            <a:solidFill>
              <a:srgbClr val="66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99FF"/>
              </a:extrusionClr>
            </a:sp3d>
          </p:spPr>
          <p:txBody>
            <a:bodyPr wrap="none" anchor="ctr">
              <a:prstTxWarp prst="textNoShape">
                <a:avLst/>
              </a:prstTxWarp>
              <a:flatTx/>
            </a:bodyPr>
            <a:lstStyle/>
            <a:p>
              <a:pPr algn="ctr"/>
              <a:r>
                <a:rPr lang="en-US" sz="1200">
                  <a:latin typeface="+mn-lt"/>
                </a:rPr>
                <a:t>Adapt Assets</a:t>
              </a:r>
            </a:p>
          </p:txBody>
        </p:sp>
        <p:sp>
          <p:nvSpPr>
            <p:cNvPr id="75783" name="Rectangle 4"/>
            <p:cNvSpPr>
              <a:spLocks noChangeArrowheads="1"/>
            </p:cNvSpPr>
            <p:nvPr/>
          </p:nvSpPr>
          <p:spPr bwMode="auto">
            <a:xfrm>
              <a:off x="1219200" y="1600200"/>
              <a:ext cx="1447800" cy="381000"/>
            </a:xfrm>
            <a:prstGeom prst="rect">
              <a:avLst/>
            </a:prstGeom>
            <a:solidFill>
              <a:srgbClr val="66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99FF"/>
              </a:extrusionClr>
            </a:sp3d>
          </p:spPr>
          <p:txBody>
            <a:bodyPr wrap="none" anchor="ctr">
              <a:prstTxWarp prst="textNoShape">
                <a:avLst/>
              </a:prstTxWarp>
              <a:flatTx/>
            </a:bodyPr>
            <a:lstStyle/>
            <a:p>
              <a:pPr algn="ctr"/>
              <a:r>
                <a:rPr lang="en-US" sz="1200">
                  <a:latin typeface="+mn-lt"/>
                </a:rPr>
                <a:t>PL Requirements</a:t>
              </a:r>
            </a:p>
          </p:txBody>
        </p:sp>
        <p:sp>
          <p:nvSpPr>
            <p:cNvPr id="75784" name="Oval 5"/>
            <p:cNvSpPr>
              <a:spLocks noChangeArrowheads="1"/>
            </p:cNvSpPr>
            <p:nvPr/>
          </p:nvSpPr>
          <p:spPr bwMode="auto">
            <a:xfrm>
              <a:off x="1143000" y="2895600"/>
              <a:ext cx="1600200" cy="457200"/>
            </a:xfrm>
            <a:prstGeom prst="ellipse">
              <a:avLst/>
            </a:prstGeom>
            <a:solidFill>
              <a:srgbClr val="FFCC00"/>
            </a:solidFill>
            <a:ln w="9525">
              <a:round/>
              <a:headEnd/>
              <a:tailEnd/>
            </a:ln>
            <a:scene3d>
              <a:camera prst="legacyObliqueTopRight"/>
              <a:lightRig rig="legacyFlat3" dir="b"/>
            </a:scene3d>
            <a:sp3d extrusionH="430200" prstMaterial="legacyMatte">
              <a:bevelT w="13500" h="13500" prst="angle"/>
              <a:bevelB w="13500" h="13500" prst="angle"/>
              <a:extrusionClr>
                <a:srgbClr val="FFCC00"/>
              </a:extrusionClr>
            </a:sp3d>
          </p:spPr>
          <p:txBody>
            <a:bodyPr wrap="none" anchor="ctr">
              <a:prstTxWarp prst="textNoShape">
                <a:avLst/>
              </a:prstTxWarp>
              <a:flatTx/>
            </a:bodyPr>
            <a:lstStyle/>
            <a:p>
              <a:pPr algn="ctr"/>
              <a:r>
                <a:rPr lang="en-US" sz="1200">
                  <a:latin typeface="+mn-lt"/>
                </a:rPr>
                <a:t>Reusable Assets</a:t>
              </a:r>
            </a:p>
            <a:p>
              <a:pPr algn="ctr"/>
              <a:r>
                <a:rPr lang="en-US" sz="1200">
                  <a:latin typeface="+mn-lt"/>
                </a:rPr>
                <a:t>&amp; Generators</a:t>
              </a:r>
            </a:p>
          </p:txBody>
        </p:sp>
        <p:sp>
          <p:nvSpPr>
            <p:cNvPr id="75785" name="Line 6"/>
            <p:cNvSpPr>
              <a:spLocks noChangeShapeType="1"/>
            </p:cNvSpPr>
            <p:nvPr/>
          </p:nvSpPr>
          <p:spPr bwMode="auto">
            <a:xfrm>
              <a:off x="1295400" y="5334000"/>
              <a:ext cx="69342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sz="1600">
                <a:latin typeface="+mn-lt"/>
              </a:endParaRPr>
            </a:p>
          </p:txBody>
        </p:sp>
        <p:sp>
          <p:nvSpPr>
            <p:cNvPr id="75786" name="Text Box 7"/>
            <p:cNvSpPr txBox="1">
              <a:spLocks noChangeArrowheads="1"/>
            </p:cNvSpPr>
            <p:nvPr/>
          </p:nvSpPr>
          <p:spPr bwMode="auto">
            <a:xfrm>
              <a:off x="4362340" y="5347901"/>
              <a:ext cx="520921" cy="276999"/>
            </a:xfrm>
            <a:prstGeom prst="rect">
              <a:avLst/>
            </a:prstGeom>
            <a:noFill/>
            <a:ln w="9525">
              <a:noFill/>
              <a:miter lim="800000"/>
              <a:headEnd/>
              <a:tailEnd/>
            </a:ln>
          </p:spPr>
          <p:txBody>
            <a:bodyPr wrap="none" anchor="ctr">
              <a:prstTxWarp prst="textNoShape">
                <a:avLst/>
              </a:prstTxWarp>
              <a:spAutoFit/>
            </a:bodyPr>
            <a:lstStyle/>
            <a:p>
              <a:pPr algn="ctr"/>
              <a:r>
                <a:rPr lang="en-US" sz="1200">
                  <a:latin typeface="+mn-lt"/>
                </a:rPr>
                <a:t>Time</a:t>
              </a:r>
            </a:p>
          </p:txBody>
        </p:sp>
        <p:sp>
          <p:nvSpPr>
            <p:cNvPr id="75787" name="Rectangle 9"/>
            <p:cNvSpPr>
              <a:spLocks noChangeArrowheads="1"/>
            </p:cNvSpPr>
            <p:nvPr/>
          </p:nvSpPr>
          <p:spPr bwMode="auto">
            <a:xfrm>
              <a:off x="1219200" y="2209800"/>
              <a:ext cx="1447800" cy="381000"/>
            </a:xfrm>
            <a:prstGeom prst="rect">
              <a:avLst/>
            </a:prstGeom>
            <a:solidFill>
              <a:srgbClr val="66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99FF"/>
              </a:extrusionClr>
            </a:sp3d>
          </p:spPr>
          <p:txBody>
            <a:bodyPr wrap="none" anchor="ctr">
              <a:prstTxWarp prst="textNoShape">
                <a:avLst/>
              </a:prstTxWarp>
              <a:flatTx/>
            </a:bodyPr>
            <a:lstStyle/>
            <a:p>
              <a:pPr algn="ctr"/>
              <a:r>
                <a:rPr lang="en-US" sz="1200">
                  <a:latin typeface="+mn-lt"/>
                </a:rPr>
                <a:t>PL Design</a:t>
              </a:r>
            </a:p>
          </p:txBody>
        </p:sp>
        <p:sp>
          <p:nvSpPr>
            <p:cNvPr id="75788" name="Rectangle 10"/>
            <p:cNvSpPr>
              <a:spLocks noChangeArrowheads="1"/>
            </p:cNvSpPr>
            <p:nvPr/>
          </p:nvSpPr>
          <p:spPr bwMode="auto">
            <a:xfrm>
              <a:off x="1244600" y="4203700"/>
              <a:ext cx="1371600" cy="304800"/>
            </a:xfrm>
            <a:prstGeom prst="rect">
              <a:avLst/>
            </a:prstGeom>
            <a:solidFill>
              <a:srgbClr val="66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99FF"/>
              </a:extrusionClr>
            </a:sp3d>
          </p:spPr>
          <p:txBody>
            <a:bodyPr wrap="none" anchor="ctr">
              <a:prstTxWarp prst="textNoShape">
                <a:avLst/>
              </a:prstTxWarp>
              <a:flatTx/>
            </a:bodyPr>
            <a:lstStyle/>
            <a:p>
              <a:pPr algn="ctr"/>
              <a:r>
                <a:rPr lang="en-US" sz="1200">
                  <a:latin typeface="+mn-lt"/>
                </a:rPr>
                <a:t>Create Product</a:t>
              </a:r>
            </a:p>
          </p:txBody>
        </p:sp>
        <p:sp>
          <p:nvSpPr>
            <p:cNvPr id="75789" name="Oval 11"/>
            <p:cNvSpPr>
              <a:spLocks noChangeArrowheads="1"/>
            </p:cNvSpPr>
            <p:nvPr/>
          </p:nvSpPr>
          <p:spPr bwMode="auto">
            <a:xfrm>
              <a:off x="1447800" y="4876800"/>
              <a:ext cx="990600" cy="304800"/>
            </a:xfrm>
            <a:prstGeom prst="ellipse">
              <a:avLst/>
            </a:prstGeom>
            <a:solidFill>
              <a:srgbClr val="FFCC00"/>
            </a:solidFill>
            <a:ln w="9525">
              <a:round/>
              <a:headEnd/>
              <a:tailEnd/>
            </a:ln>
            <a:scene3d>
              <a:camera prst="legacyObliqueTopRight"/>
              <a:lightRig rig="legacyFlat3" dir="b"/>
            </a:scene3d>
            <a:sp3d extrusionH="430200" prstMaterial="legacyMatte">
              <a:bevelT w="13500" h="13500" prst="angle"/>
              <a:bevelB w="13500" h="13500" prst="angle"/>
              <a:extrusionClr>
                <a:srgbClr val="FFCC00"/>
              </a:extrusionClr>
            </a:sp3d>
          </p:spPr>
          <p:txBody>
            <a:bodyPr wrap="none" anchor="ctr">
              <a:prstTxWarp prst="textNoShape">
                <a:avLst/>
              </a:prstTxWarp>
              <a:flatTx/>
            </a:bodyPr>
            <a:lstStyle/>
            <a:p>
              <a:pPr algn="ctr"/>
              <a:r>
                <a:rPr lang="en-US" sz="1200">
                  <a:latin typeface="+mn-lt"/>
                </a:rPr>
                <a:t>Product</a:t>
              </a:r>
            </a:p>
          </p:txBody>
        </p:sp>
        <p:sp>
          <p:nvSpPr>
            <p:cNvPr id="75790" name="Line 12"/>
            <p:cNvSpPr>
              <a:spLocks noChangeShapeType="1"/>
            </p:cNvSpPr>
            <p:nvPr/>
          </p:nvSpPr>
          <p:spPr bwMode="auto">
            <a:xfrm flipH="1">
              <a:off x="1947863" y="4484688"/>
              <a:ext cx="0" cy="381000"/>
            </a:xfrm>
            <a:prstGeom prst="line">
              <a:avLst/>
            </a:prstGeom>
            <a:noFill/>
            <a:ln w="38100" cmpd="dbl">
              <a:solidFill>
                <a:schemeClr val="tx1"/>
              </a:solidFill>
              <a:prstDash val="sysDot"/>
              <a:round/>
              <a:headEnd/>
              <a:tailEnd type="triangle" w="med" len="med"/>
            </a:ln>
          </p:spPr>
          <p:txBody>
            <a:bodyPr wrap="none" anchor="ctr">
              <a:prstTxWarp prst="textNoShape">
                <a:avLst/>
              </a:prstTxWarp>
            </a:bodyPr>
            <a:lstStyle/>
            <a:p>
              <a:endParaRPr lang="en-US" sz="1600">
                <a:latin typeface="+mn-lt"/>
              </a:endParaRPr>
            </a:p>
          </p:txBody>
        </p:sp>
        <p:cxnSp>
          <p:nvCxnSpPr>
            <p:cNvPr id="75791" name="AutoShape 13"/>
            <p:cNvCxnSpPr>
              <a:cxnSpLocks noChangeShapeType="1"/>
              <a:stCxn id="75783" idx="2"/>
              <a:endCxn id="75787" idx="0"/>
            </p:cNvCxnSpPr>
            <p:nvPr/>
          </p:nvCxnSpPr>
          <p:spPr bwMode="auto">
            <a:xfrm>
              <a:off x="1943100" y="1981200"/>
              <a:ext cx="0" cy="228600"/>
            </a:xfrm>
            <a:prstGeom prst="straightConnector1">
              <a:avLst/>
            </a:prstGeom>
            <a:noFill/>
            <a:ln w="19050">
              <a:solidFill>
                <a:srgbClr val="6666FF"/>
              </a:solidFill>
              <a:round/>
              <a:headEnd/>
              <a:tailEnd type="triangle" w="med" len="med"/>
            </a:ln>
          </p:spPr>
        </p:cxnSp>
        <p:cxnSp>
          <p:nvCxnSpPr>
            <p:cNvPr id="75792" name="AutoShape 14"/>
            <p:cNvCxnSpPr>
              <a:cxnSpLocks noChangeShapeType="1"/>
              <a:stCxn id="75787" idx="2"/>
              <a:endCxn id="75784" idx="0"/>
            </p:cNvCxnSpPr>
            <p:nvPr/>
          </p:nvCxnSpPr>
          <p:spPr bwMode="auto">
            <a:xfrm>
              <a:off x="1943100" y="2590800"/>
              <a:ext cx="0" cy="304800"/>
            </a:xfrm>
            <a:prstGeom prst="straightConnector1">
              <a:avLst/>
            </a:prstGeom>
            <a:noFill/>
            <a:ln w="19050">
              <a:solidFill>
                <a:srgbClr val="6666FF"/>
              </a:solidFill>
              <a:round/>
              <a:headEnd/>
              <a:tailEnd type="triangle" w="med" len="med"/>
            </a:ln>
          </p:spPr>
        </p:cxnSp>
        <p:cxnSp>
          <p:nvCxnSpPr>
            <p:cNvPr id="75793" name="AutoShape 15"/>
            <p:cNvCxnSpPr>
              <a:cxnSpLocks noChangeShapeType="1"/>
              <a:stCxn id="75784" idx="4"/>
              <a:endCxn id="75782" idx="0"/>
            </p:cNvCxnSpPr>
            <p:nvPr/>
          </p:nvCxnSpPr>
          <p:spPr bwMode="auto">
            <a:xfrm>
              <a:off x="1943100" y="3352800"/>
              <a:ext cx="0" cy="304800"/>
            </a:xfrm>
            <a:prstGeom prst="straightConnector1">
              <a:avLst/>
            </a:prstGeom>
            <a:noFill/>
            <a:ln w="19050">
              <a:solidFill>
                <a:srgbClr val="6666FF"/>
              </a:solidFill>
              <a:round/>
              <a:headEnd/>
              <a:tailEnd type="triangle" w="med" len="med"/>
            </a:ln>
          </p:spPr>
        </p:cxnSp>
        <p:cxnSp>
          <p:nvCxnSpPr>
            <p:cNvPr id="75794" name="AutoShape 16"/>
            <p:cNvCxnSpPr>
              <a:cxnSpLocks noChangeShapeType="1"/>
              <a:stCxn id="75782" idx="2"/>
              <a:endCxn id="75788" idx="0"/>
            </p:cNvCxnSpPr>
            <p:nvPr/>
          </p:nvCxnSpPr>
          <p:spPr bwMode="auto">
            <a:xfrm flipH="1">
              <a:off x="1930400" y="3962400"/>
              <a:ext cx="12700" cy="241300"/>
            </a:xfrm>
            <a:prstGeom prst="straightConnector1">
              <a:avLst/>
            </a:prstGeom>
            <a:noFill/>
            <a:ln w="19050">
              <a:solidFill>
                <a:srgbClr val="6666FF"/>
              </a:solidFill>
              <a:round/>
              <a:headEnd/>
              <a:tailEnd type="triangle" w="med" len="med"/>
            </a:ln>
          </p:spPr>
        </p:cxnSp>
        <p:sp>
          <p:nvSpPr>
            <p:cNvPr id="75795" name="Rectangle 17"/>
            <p:cNvSpPr>
              <a:spLocks noChangeArrowheads="1"/>
            </p:cNvSpPr>
            <p:nvPr/>
          </p:nvSpPr>
          <p:spPr bwMode="auto">
            <a:xfrm>
              <a:off x="3352800" y="3657600"/>
              <a:ext cx="1371600" cy="304800"/>
            </a:xfrm>
            <a:prstGeom prst="rect">
              <a:avLst/>
            </a:prstGeom>
            <a:solidFill>
              <a:srgbClr val="66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99FF"/>
              </a:extrusionClr>
            </a:sp3d>
          </p:spPr>
          <p:txBody>
            <a:bodyPr wrap="none" anchor="ctr">
              <a:prstTxWarp prst="textNoShape">
                <a:avLst/>
              </a:prstTxWarp>
              <a:flatTx/>
            </a:bodyPr>
            <a:lstStyle/>
            <a:p>
              <a:pPr algn="ctr"/>
              <a:r>
                <a:rPr lang="en-US" sz="1200">
                  <a:latin typeface="+mn-lt"/>
                </a:rPr>
                <a:t>Adapt Assets</a:t>
              </a:r>
            </a:p>
          </p:txBody>
        </p:sp>
        <p:sp>
          <p:nvSpPr>
            <p:cNvPr id="75796" name="Rectangle 18"/>
            <p:cNvSpPr>
              <a:spLocks noChangeArrowheads="1"/>
            </p:cNvSpPr>
            <p:nvPr/>
          </p:nvSpPr>
          <p:spPr bwMode="auto">
            <a:xfrm>
              <a:off x="3340100" y="4203700"/>
              <a:ext cx="1371600" cy="304800"/>
            </a:xfrm>
            <a:prstGeom prst="rect">
              <a:avLst/>
            </a:prstGeom>
            <a:solidFill>
              <a:srgbClr val="66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99FF"/>
              </a:extrusionClr>
            </a:sp3d>
          </p:spPr>
          <p:txBody>
            <a:bodyPr wrap="none" anchor="ctr">
              <a:prstTxWarp prst="textNoShape">
                <a:avLst/>
              </a:prstTxWarp>
              <a:flatTx/>
            </a:bodyPr>
            <a:lstStyle/>
            <a:p>
              <a:pPr algn="ctr"/>
              <a:r>
                <a:rPr lang="en-US" sz="1200">
                  <a:latin typeface="+mn-lt"/>
                </a:rPr>
                <a:t>Create Product</a:t>
              </a:r>
            </a:p>
          </p:txBody>
        </p:sp>
        <p:sp>
          <p:nvSpPr>
            <p:cNvPr id="75797" name="Oval 19"/>
            <p:cNvSpPr>
              <a:spLocks noChangeArrowheads="1"/>
            </p:cNvSpPr>
            <p:nvPr/>
          </p:nvSpPr>
          <p:spPr bwMode="auto">
            <a:xfrm>
              <a:off x="3543300" y="4876800"/>
              <a:ext cx="990600" cy="304800"/>
            </a:xfrm>
            <a:prstGeom prst="ellipse">
              <a:avLst/>
            </a:prstGeom>
            <a:solidFill>
              <a:srgbClr val="FFCC00"/>
            </a:solidFill>
            <a:ln w="9525">
              <a:round/>
              <a:headEnd/>
              <a:tailEnd/>
            </a:ln>
            <a:scene3d>
              <a:camera prst="legacyObliqueTopRight"/>
              <a:lightRig rig="legacyFlat3" dir="b"/>
            </a:scene3d>
            <a:sp3d extrusionH="430200" prstMaterial="legacyMatte">
              <a:bevelT w="13500" h="13500" prst="angle"/>
              <a:bevelB w="13500" h="13500" prst="angle"/>
              <a:extrusionClr>
                <a:srgbClr val="FFCC00"/>
              </a:extrusionClr>
            </a:sp3d>
          </p:spPr>
          <p:txBody>
            <a:bodyPr wrap="none" anchor="ctr">
              <a:prstTxWarp prst="textNoShape">
                <a:avLst/>
              </a:prstTxWarp>
              <a:flatTx/>
            </a:bodyPr>
            <a:lstStyle/>
            <a:p>
              <a:pPr algn="ctr"/>
              <a:r>
                <a:rPr lang="en-US" sz="1200">
                  <a:latin typeface="+mn-lt"/>
                </a:rPr>
                <a:t>Product</a:t>
              </a:r>
            </a:p>
          </p:txBody>
        </p:sp>
        <p:sp>
          <p:nvSpPr>
            <p:cNvPr id="75798" name="Line 20"/>
            <p:cNvSpPr>
              <a:spLocks noChangeShapeType="1"/>
            </p:cNvSpPr>
            <p:nvPr/>
          </p:nvSpPr>
          <p:spPr bwMode="auto">
            <a:xfrm flipH="1">
              <a:off x="4043363" y="4484688"/>
              <a:ext cx="0" cy="381000"/>
            </a:xfrm>
            <a:prstGeom prst="line">
              <a:avLst/>
            </a:prstGeom>
            <a:noFill/>
            <a:ln w="38100" cmpd="dbl">
              <a:solidFill>
                <a:schemeClr val="tx1"/>
              </a:solidFill>
              <a:prstDash val="sysDot"/>
              <a:round/>
              <a:headEnd/>
              <a:tailEnd type="triangle" w="med" len="med"/>
            </a:ln>
          </p:spPr>
          <p:txBody>
            <a:bodyPr wrap="none" anchor="ctr">
              <a:prstTxWarp prst="textNoShape">
                <a:avLst/>
              </a:prstTxWarp>
            </a:bodyPr>
            <a:lstStyle/>
            <a:p>
              <a:endParaRPr lang="en-US" sz="1600">
                <a:latin typeface="+mn-lt"/>
              </a:endParaRPr>
            </a:p>
          </p:txBody>
        </p:sp>
        <p:cxnSp>
          <p:nvCxnSpPr>
            <p:cNvPr id="75799" name="AutoShape 21"/>
            <p:cNvCxnSpPr>
              <a:cxnSpLocks noChangeShapeType="1"/>
              <a:stCxn id="75795" idx="2"/>
              <a:endCxn id="75796" idx="0"/>
            </p:cNvCxnSpPr>
            <p:nvPr/>
          </p:nvCxnSpPr>
          <p:spPr bwMode="auto">
            <a:xfrm flipH="1">
              <a:off x="4025900" y="3962400"/>
              <a:ext cx="12700" cy="241300"/>
            </a:xfrm>
            <a:prstGeom prst="straightConnector1">
              <a:avLst/>
            </a:prstGeom>
            <a:noFill/>
            <a:ln w="19050">
              <a:solidFill>
                <a:srgbClr val="6666FF"/>
              </a:solidFill>
              <a:round/>
              <a:headEnd/>
              <a:tailEnd type="triangle" w="med" len="med"/>
            </a:ln>
          </p:spPr>
        </p:cxnSp>
        <p:sp>
          <p:nvSpPr>
            <p:cNvPr id="75800" name="Freeform 22"/>
            <p:cNvSpPr>
              <a:spLocks/>
            </p:cNvSpPr>
            <p:nvPr/>
          </p:nvSpPr>
          <p:spPr bwMode="auto">
            <a:xfrm>
              <a:off x="2743200" y="2971800"/>
              <a:ext cx="1295400" cy="609600"/>
            </a:xfrm>
            <a:custGeom>
              <a:avLst/>
              <a:gdLst>
                <a:gd name="T0" fmla="*/ 0 w 144"/>
                <a:gd name="T1" fmla="*/ 2147483647 h 112"/>
                <a:gd name="T2" fmla="*/ 2147483647 w 144"/>
                <a:gd name="T3" fmla="*/ 2147483647 h 112"/>
                <a:gd name="T4" fmla="*/ 2147483647 w 144"/>
                <a:gd name="T5" fmla="*/ 2147483647 h 112"/>
                <a:gd name="T6" fmla="*/ 0 60000 65536"/>
                <a:gd name="T7" fmla="*/ 0 60000 65536"/>
                <a:gd name="T8" fmla="*/ 0 60000 65536"/>
                <a:gd name="T9" fmla="*/ 0 w 144"/>
                <a:gd name="T10" fmla="*/ 0 h 112"/>
                <a:gd name="T11" fmla="*/ 144 w 144"/>
                <a:gd name="T12" fmla="*/ 112 h 112"/>
              </a:gdLst>
              <a:ahLst/>
              <a:cxnLst>
                <a:cxn ang="T6">
                  <a:pos x="T0" y="T1"/>
                </a:cxn>
                <a:cxn ang="T7">
                  <a:pos x="T2" y="T3"/>
                </a:cxn>
                <a:cxn ang="T8">
                  <a:pos x="T4" y="T5"/>
                </a:cxn>
              </a:cxnLst>
              <a:rect l="T9" t="T10" r="T11" b="T12"/>
              <a:pathLst>
                <a:path w="144" h="112">
                  <a:moveTo>
                    <a:pt x="0" y="16"/>
                  </a:moveTo>
                  <a:cubicBezTo>
                    <a:pt x="36" y="8"/>
                    <a:pt x="72" y="0"/>
                    <a:pt x="96" y="16"/>
                  </a:cubicBezTo>
                  <a:cubicBezTo>
                    <a:pt x="120" y="32"/>
                    <a:pt x="144" y="88"/>
                    <a:pt x="144" y="112"/>
                  </a:cubicBezTo>
                </a:path>
              </a:pathLst>
            </a:custGeom>
            <a:noFill/>
            <a:ln w="19050">
              <a:solidFill>
                <a:schemeClr val="tx2"/>
              </a:solidFill>
              <a:round/>
              <a:headEnd/>
              <a:tailEnd type="triangle" w="med" len="med"/>
            </a:ln>
          </p:spPr>
          <p:txBody>
            <a:bodyPr wrap="none" anchor="ctr">
              <a:prstTxWarp prst="textNoShape">
                <a:avLst/>
              </a:prstTxWarp>
            </a:bodyPr>
            <a:lstStyle/>
            <a:p>
              <a:endParaRPr lang="en-US" sz="1600">
                <a:latin typeface="+mn-lt"/>
              </a:endParaRPr>
            </a:p>
          </p:txBody>
        </p:sp>
        <p:sp>
          <p:nvSpPr>
            <p:cNvPr id="75801" name="Rectangle 23"/>
            <p:cNvSpPr>
              <a:spLocks noChangeArrowheads="1"/>
            </p:cNvSpPr>
            <p:nvPr/>
          </p:nvSpPr>
          <p:spPr bwMode="auto">
            <a:xfrm>
              <a:off x="5638800" y="3657600"/>
              <a:ext cx="1371600" cy="304800"/>
            </a:xfrm>
            <a:prstGeom prst="rect">
              <a:avLst/>
            </a:prstGeom>
            <a:solidFill>
              <a:srgbClr val="66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99FF"/>
              </a:extrusionClr>
            </a:sp3d>
          </p:spPr>
          <p:txBody>
            <a:bodyPr wrap="none" anchor="ctr">
              <a:prstTxWarp prst="textNoShape">
                <a:avLst/>
              </a:prstTxWarp>
              <a:flatTx/>
            </a:bodyPr>
            <a:lstStyle/>
            <a:p>
              <a:pPr algn="ctr"/>
              <a:r>
                <a:rPr lang="en-US" sz="1200">
                  <a:latin typeface="+mn-lt"/>
                </a:rPr>
                <a:t>Adapt Assets</a:t>
              </a:r>
            </a:p>
          </p:txBody>
        </p:sp>
        <p:sp>
          <p:nvSpPr>
            <p:cNvPr id="75802" name="Rectangle 24"/>
            <p:cNvSpPr>
              <a:spLocks noChangeArrowheads="1"/>
            </p:cNvSpPr>
            <p:nvPr/>
          </p:nvSpPr>
          <p:spPr bwMode="auto">
            <a:xfrm>
              <a:off x="5626100" y="4203700"/>
              <a:ext cx="1371600" cy="304800"/>
            </a:xfrm>
            <a:prstGeom prst="rect">
              <a:avLst/>
            </a:prstGeom>
            <a:solidFill>
              <a:srgbClr val="66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99FF"/>
              </a:extrusionClr>
            </a:sp3d>
          </p:spPr>
          <p:txBody>
            <a:bodyPr wrap="none" anchor="ctr">
              <a:prstTxWarp prst="textNoShape">
                <a:avLst/>
              </a:prstTxWarp>
              <a:flatTx/>
            </a:bodyPr>
            <a:lstStyle/>
            <a:p>
              <a:pPr algn="ctr"/>
              <a:r>
                <a:rPr lang="en-US" sz="1200">
                  <a:latin typeface="+mn-lt"/>
                </a:rPr>
                <a:t>Create Product</a:t>
              </a:r>
            </a:p>
          </p:txBody>
        </p:sp>
        <p:sp>
          <p:nvSpPr>
            <p:cNvPr id="75803" name="Oval 25"/>
            <p:cNvSpPr>
              <a:spLocks noChangeArrowheads="1"/>
            </p:cNvSpPr>
            <p:nvPr/>
          </p:nvSpPr>
          <p:spPr bwMode="auto">
            <a:xfrm>
              <a:off x="5829300" y="4876800"/>
              <a:ext cx="990600" cy="304800"/>
            </a:xfrm>
            <a:prstGeom prst="ellipse">
              <a:avLst/>
            </a:prstGeom>
            <a:solidFill>
              <a:srgbClr val="FFCC00"/>
            </a:solidFill>
            <a:ln w="9525">
              <a:round/>
              <a:headEnd/>
              <a:tailEnd/>
            </a:ln>
            <a:scene3d>
              <a:camera prst="legacyObliqueTopRight"/>
              <a:lightRig rig="legacyFlat3" dir="b"/>
            </a:scene3d>
            <a:sp3d extrusionH="430200" prstMaterial="legacyMatte">
              <a:bevelT w="13500" h="13500" prst="angle"/>
              <a:bevelB w="13500" h="13500" prst="angle"/>
              <a:extrusionClr>
                <a:srgbClr val="FFCC00"/>
              </a:extrusionClr>
            </a:sp3d>
          </p:spPr>
          <p:txBody>
            <a:bodyPr wrap="none" anchor="ctr">
              <a:prstTxWarp prst="textNoShape">
                <a:avLst/>
              </a:prstTxWarp>
              <a:flatTx/>
            </a:bodyPr>
            <a:lstStyle/>
            <a:p>
              <a:pPr algn="ctr"/>
              <a:r>
                <a:rPr lang="en-US" sz="1200">
                  <a:latin typeface="+mn-lt"/>
                </a:rPr>
                <a:t>Product</a:t>
              </a:r>
            </a:p>
          </p:txBody>
        </p:sp>
        <p:sp>
          <p:nvSpPr>
            <p:cNvPr id="75804" name="Line 26"/>
            <p:cNvSpPr>
              <a:spLocks noChangeShapeType="1"/>
            </p:cNvSpPr>
            <p:nvPr/>
          </p:nvSpPr>
          <p:spPr bwMode="auto">
            <a:xfrm flipH="1">
              <a:off x="6329363" y="4484688"/>
              <a:ext cx="0" cy="381000"/>
            </a:xfrm>
            <a:prstGeom prst="line">
              <a:avLst/>
            </a:prstGeom>
            <a:noFill/>
            <a:ln w="38100" cmpd="dbl">
              <a:solidFill>
                <a:schemeClr val="tx1"/>
              </a:solidFill>
              <a:prstDash val="sysDot"/>
              <a:round/>
              <a:headEnd/>
              <a:tailEnd type="triangle" w="med" len="med"/>
            </a:ln>
          </p:spPr>
          <p:txBody>
            <a:bodyPr wrap="none" anchor="ctr">
              <a:prstTxWarp prst="textNoShape">
                <a:avLst/>
              </a:prstTxWarp>
            </a:bodyPr>
            <a:lstStyle/>
            <a:p>
              <a:endParaRPr lang="en-US" sz="1600">
                <a:latin typeface="+mn-lt"/>
              </a:endParaRPr>
            </a:p>
          </p:txBody>
        </p:sp>
        <p:cxnSp>
          <p:nvCxnSpPr>
            <p:cNvPr id="75805" name="AutoShape 27"/>
            <p:cNvCxnSpPr>
              <a:cxnSpLocks noChangeShapeType="1"/>
              <a:stCxn id="75801" idx="2"/>
              <a:endCxn id="75802" idx="0"/>
            </p:cNvCxnSpPr>
            <p:nvPr/>
          </p:nvCxnSpPr>
          <p:spPr bwMode="auto">
            <a:xfrm flipH="1">
              <a:off x="6311900" y="3962400"/>
              <a:ext cx="12700" cy="241300"/>
            </a:xfrm>
            <a:prstGeom prst="straightConnector1">
              <a:avLst/>
            </a:prstGeom>
            <a:noFill/>
            <a:ln w="19050">
              <a:solidFill>
                <a:srgbClr val="6666FF"/>
              </a:solidFill>
              <a:round/>
              <a:headEnd/>
              <a:tailEnd type="triangle" w="med" len="med"/>
            </a:ln>
          </p:spPr>
        </p:cxnSp>
        <p:sp>
          <p:nvSpPr>
            <p:cNvPr id="75806" name="Freeform 28"/>
            <p:cNvSpPr>
              <a:spLocks/>
            </p:cNvSpPr>
            <p:nvPr/>
          </p:nvSpPr>
          <p:spPr bwMode="auto">
            <a:xfrm>
              <a:off x="2743200" y="2971800"/>
              <a:ext cx="3581400" cy="609600"/>
            </a:xfrm>
            <a:custGeom>
              <a:avLst/>
              <a:gdLst>
                <a:gd name="T0" fmla="*/ 0 w 144"/>
                <a:gd name="T1" fmla="*/ 2147483647 h 112"/>
                <a:gd name="T2" fmla="*/ 2147483647 w 144"/>
                <a:gd name="T3" fmla="*/ 2147483647 h 112"/>
                <a:gd name="T4" fmla="*/ 2147483647 w 144"/>
                <a:gd name="T5" fmla="*/ 2147483647 h 112"/>
                <a:gd name="T6" fmla="*/ 0 60000 65536"/>
                <a:gd name="T7" fmla="*/ 0 60000 65536"/>
                <a:gd name="T8" fmla="*/ 0 60000 65536"/>
                <a:gd name="T9" fmla="*/ 0 w 144"/>
                <a:gd name="T10" fmla="*/ 0 h 112"/>
                <a:gd name="T11" fmla="*/ 144 w 144"/>
                <a:gd name="T12" fmla="*/ 112 h 112"/>
              </a:gdLst>
              <a:ahLst/>
              <a:cxnLst>
                <a:cxn ang="T6">
                  <a:pos x="T0" y="T1"/>
                </a:cxn>
                <a:cxn ang="T7">
                  <a:pos x="T2" y="T3"/>
                </a:cxn>
                <a:cxn ang="T8">
                  <a:pos x="T4" y="T5"/>
                </a:cxn>
              </a:cxnLst>
              <a:rect l="T9" t="T10" r="T11" b="T12"/>
              <a:pathLst>
                <a:path w="144" h="112">
                  <a:moveTo>
                    <a:pt x="0" y="16"/>
                  </a:moveTo>
                  <a:cubicBezTo>
                    <a:pt x="36" y="8"/>
                    <a:pt x="72" y="0"/>
                    <a:pt x="96" y="16"/>
                  </a:cubicBezTo>
                  <a:cubicBezTo>
                    <a:pt x="120" y="32"/>
                    <a:pt x="144" y="88"/>
                    <a:pt x="144" y="112"/>
                  </a:cubicBezTo>
                </a:path>
              </a:pathLst>
            </a:custGeom>
            <a:noFill/>
            <a:ln w="19050">
              <a:solidFill>
                <a:schemeClr val="tx2"/>
              </a:solidFill>
              <a:round/>
              <a:headEnd/>
              <a:tailEnd type="triangle" w="med" len="med"/>
            </a:ln>
          </p:spPr>
          <p:txBody>
            <a:bodyPr wrap="none" anchor="ctr">
              <a:prstTxWarp prst="textNoShape">
                <a:avLst/>
              </a:prstTxWarp>
            </a:bodyPr>
            <a:lstStyle/>
            <a:p>
              <a:endParaRPr lang="en-US" sz="1600">
                <a:latin typeface="+mn-lt"/>
              </a:endParaRPr>
            </a:p>
          </p:txBody>
        </p:sp>
      </p:gr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p:txBody>
          <a:bodyPr/>
          <a:lstStyle/>
          <a:p>
            <a:pPr eaLnBrk="1" hangingPunct="1">
              <a:defRPr/>
            </a:pPr>
            <a:r>
              <a:rPr lang="en-US" sz="4000" smtClean="0">
                <a:ea typeface="+mj-ea"/>
                <a:cs typeface="+mj-cs"/>
              </a:rPr>
              <a:t>III. Extend the Development Scope</a:t>
            </a:r>
          </a:p>
        </p:txBody>
      </p:sp>
      <p:sp>
        <p:nvSpPr>
          <p:cNvPr id="733187" name="Rectangle 3"/>
          <p:cNvSpPr>
            <a:spLocks noGrp="1" noChangeArrowheads="1"/>
          </p:cNvSpPr>
          <p:nvPr>
            <p:ph idx="1"/>
          </p:nvPr>
        </p:nvSpPr>
        <p:spPr>
          <a:xfrm>
            <a:off x="685800" y="1447800"/>
            <a:ext cx="8153400" cy="4876800"/>
          </a:xfrm>
        </p:spPr>
        <p:txBody>
          <a:bodyPr/>
          <a:lstStyle/>
          <a:p>
            <a:pPr eaLnBrk="1" hangingPunct="1">
              <a:defRPr/>
            </a:pPr>
            <a:r>
              <a:rPr lang="en-US" sz="2000" dirty="0">
                <a:ea typeface="+mn-ea"/>
                <a:cs typeface="+mn-cs"/>
              </a:rPr>
              <a:t>Shift from “tactical” to “strategic” view of development</a:t>
            </a:r>
          </a:p>
          <a:p>
            <a:pPr eaLnBrk="1" hangingPunct="1">
              <a:defRPr/>
            </a:pPr>
            <a:r>
              <a:rPr lang="en-US" sz="2000" dirty="0">
                <a:ea typeface="+mn-ea"/>
                <a:cs typeface="+mn-cs"/>
              </a:rPr>
              <a:t>“Tactical” development </a:t>
            </a:r>
            <a:r>
              <a:rPr lang="en-US" sz="2000" dirty="0">
                <a:solidFill>
                  <a:srgbClr val="FFFF00"/>
                </a:solidFill>
                <a:ea typeface="+mn-ea"/>
                <a:cs typeface="+mn-cs"/>
              </a:rPr>
              <a:t>maximizes local objectives</a:t>
            </a:r>
          </a:p>
          <a:p>
            <a:pPr lvl="1" eaLnBrk="1" hangingPunct="1">
              <a:defRPr/>
            </a:pPr>
            <a:r>
              <a:rPr lang="en-US" sz="1800" dirty="0"/>
              <a:t>Focuses on a particular product</a:t>
            </a:r>
          </a:p>
          <a:p>
            <a:pPr lvl="1" eaLnBrk="1" hangingPunct="1">
              <a:defRPr/>
            </a:pPr>
            <a:r>
              <a:rPr lang="en-US" sz="1800" dirty="0"/>
              <a:t>Key SE issue: how to make tradeoffs to achieve product-relevant goals (improved quality, reduced cost,)</a:t>
            </a:r>
          </a:p>
          <a:p>
            <a:pPr lvl="1" eaLnBrk="1" hangingPunct="1">
              <a:defRPr/>
            </a:pPr>
            <a:r>
              <a:rPr lang="en-US" sz="1800" dirty="0"/>
              <a:t>Concerns outside the project are ignored</a:t>
            </a:r>
          </a:p>
          <a:p>
            <a:pPr eaLnBrk="1" hangingPunct="1">
              <a:defRPr/>
            </a:pPr>
            <a:r>
              <a:rPr lang="en-US" sz="2000" dirty="0">
                <a:ea typeface="+mn-ea"/>
                <a:cs typeface="+mn-cs"/>
              </a:rPr>
              <a:t>“Strategic” development focuses on </a:t>
            </a:r>
            <a:r>
              <a:rPr lang="en-US" sz="2000" dirty="0">
                <a:solidFill>
                  <a:srgbClr val="FFFF00"/>
                </a:solidFill>
                <a:ea typeface="+mn-ea"/>
                <a:cs typeface="+mn-cs"/>
              </a:rPr>
              <a:t>maximizing global return on investment</a:t>
            </a:r>
          </a:p>
          <a:p>
            <a:pPr lvl="1" eaLnBrk="1" hangingPunct="1">
              <a:defRPr/>
            </a:pPr>
            <a:r>
              <a:rPr lang="en-US" sz="1800" dirty="0"/>
              <a:t>Focuses on overall business objectives</a:t>
            </a:r>
          </a:p>
          <a:p>
            <a:pPr lvl="1" eaLnBrk="1" hangingPunct="1">
              <a:defRPr/>
            </a:pPr>
            <a:r>
              <a:rPr lang="en-US" sz="1800" dirty="0"/>
              <a:t>Key SE issue: how to make trade-offs to maximize overall return</a:t>
            </a:r>
          </a:p>
          <a:p>
            <a:pPr lvl="2" eaLnBrk="1" hangingPunct="1">
              <a:defRPr/>
            </a:pPr>
            <a:r>
              <a:rPr lang="en-US" sz="1600" dirty="0"/>
              <a:t>May trade-off near-term goals to maximize overall return</a:t>
            </a:r>
          </a:p>
          <a:p>
            <a:pPr lvl="2" eaLnBrk="1" hangingPunct="1">
              <a:defRPr/>
            </a:pPr>
            <a:r>
              <a:rPr lang="en-US" sz="1600" dirty="0"/>
              <a:t>E.g., pay upfront to develop reusable architecture </a:t>
            </a:r>
          </a:p>
          <a:p>
            <a:pPr lvl="1" eaLnBrk="1" hangingPunct="1">
              <a:defRPr/>
            </a:pPr>
            <a:r>
              <a:rPr lang="en-US" sz="1800" dirty="0"/>
              <a:t>One project is viewed as only one part of the business</a:t>
            </a:r>
          </a:p>
        </p:txBody>
      </p:sp>
      <p:sp>
        <p:nvSpPr>
          <p:cNvPr id="5" name="Slide Number Placeholder 5"/>
          <p:cNvSpPr>
            <a:spLocks noGrp="1"/>
          </p:cNvSpPr>
          <p:nvPr>
            <p:ph type="sldNum" sz="quarter" idx="12"/>
          </p:nvPr>
        </p:nvSpPr>
        <p:spPr/>
        <p:txBody>
          <a:bodyPr/>
          <a:lstStyle/>
          <a:p>
            <a:pPr>
              <a:defRPr/>
            </a:pPr>
            <a:fld id="{085603DB-DDB5-0241-967B-9F3D81344606}" type="slidenum">
              <a:rPr lang="en-US"/>
              <a:pPr>
                <a:defRPr/>
              </a:pPr>
              <a:t>32</a:t>
            </a:fld>
            <a:endParaRPr lang="en-US"/>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p:cNvSpPr>
            <a:spLocks noGrp="1" noChangeArrowheads="1"/>
          </p:cNvSpPr>
          <p:nvPr>
            <p:ph type="title"/>
          </p:nvPr>
        </p:nvSpPr>
        <p:spPr>
          <a:xfrm>
            <a:off x="228600" y="277813"/>
            <a:ext cx="8686800" cy="831850"/>
          </a:xfrm>
        </p:spPr>
        <p:txBody>
          <a:bodyPr/>
          <a:lstStyle/>
          <a:p>
            <a:pPr eaLnBrk="1" hangingPunct="1">
              <a:defRPr/>
            </a:pPr>
            <a:r>
              <a:rPr lang="en-US" sz="3600" smtClean="0">
                <a:ea typeface="+mj-ea"/>
                <a:cs typeface="+mj-cs"/>
              </a:rPr>
              <a:t>Components of Strategic Development</a:t>
            </a:r>
          </a:p>
        </p:txBody>
      </p:sp>
      <p:sp>
        <p:nvSpPr>
          <p:cNvPr id="735235" name="Rectangle 3"/>
          <p:cNvSpPr>
            <a:spLocks noGrp="1" noChangeArrowheads="1"/>
          </p:cNvSpPr>
          <p:nvPr>
            <p:ph idx="1"/>
          </p:nvPr>
        </p:nvSpPr>
        <p:spPr>
          <a:xfrm>
            <a:off x="685800" y="1219200"/>
            <a:ext cx="7772400" cy="5105400"/>
          </a:xfrm>
        </p:spPr>
        <p:txBody>
          <a:bodyPr/>
          <a:lstStyle/>
          <a:p>
            <a:pPr eaLnBrk="1" hangingPunct="1">
              <a:buFont typeface="Wingdings" pitchFamily="2" charset="2"/>
              <a:buBlip>
                <a:blip r:embed="rId3"/>
              </a:buBlip>
              <a:defRPr/>
            </a:pPr>
            <a:r>
              <a:rPr lang="en-US" sz="2000" dirty="0" smtClean="0">
                <a:ea typeface="+mn-ea"/>
                <a:cs typeface="+mn-cs"/>
              </a:rPr>
              <a:t>Process</a:t>
            </a:r>
          </a:p>
          <a:p>
            <a:pPr lvl="1" eaLnBrk="1" hangingPunct="1">
              <a:defRPr/>
            </a:pPr>
            <a:r>
              <a:rPr lang="en-US" sz="1800" dirty="0" smtClean="0"/>
              <a:t>Encompasses multiple product developments </a:t>
            </a:r>
          </a:p>
          <a:p>
            <a:pPr lvl="1" eaLnBrk="1" hangingPunct="1">
              <a:defRPr/>
            </a:pPr>
            <a:r>
              <a:rPr lang="en-US" sz="1800" dirty="0" smtClean="0"/>
              <a:t>Reorganized to evolve software product families</a:t>
            </a:r>
          </a:p>
          <a:p>
            <a:pPr eaLnBrk="1" hangingPunct="1">
              <a:buFont typeface="Wingdings" pitchFamily="2" charset="2"/>
              <a:buBlip>
                <a:blip r:embed="rId3"/>
              </a:buBlip>
              <a:defRPr/>
            </a:pPr>
            <a:r>
              <a:rPr lang="en-US" sz="2000" dirty="0" smtClean="0">
                <a:ea typeface="+mn-ea"/>
                <a:cs typeface="+mn-cs"/>
              </a:rPr>
              <a:t>Products</a:t>
            </a:r>
          </a:p>
          <a:p>
            <a:pPr lvl="1" eaLnBrk="1" hangingPunct="1">
              <a:defRPr/>
            </a:pPr>
            <a:r>
              <a:rPr lang="en-US" sz="1800" dirty="0" smtClean="0"/>
              <a:t>Production </a:t>
            </a:r>
            <a:r>
              <a:rPr lang="en-US" sz="1800" b="1" dirty="0" smtClean="0"/>
              <a:t>environment</a:t>
            </a:r>
            <a:r>
              <a:rPr lang="en-US" sz="1800" dirty="0" smtClean="0"/>
              <a:t> as product</a:t>
            </a:r>
          </a:p>
          <a:p>
            <a:pPr lvl="1" eaLnBrk="1" hangingPunct="1">
              <a:defRPr/>
            </a:pPr>
            <a:r>
              <a:rPr lang="en-US" sz="1800" b="1" dirty="0" smtClean="0"/>
              <a:t>Processes</a:t>
            </a:r>
            <a:r>
              <a:rPr lang="en-US" sz="1800" dirty="0" smtClean="0"/>
              <a:t> as product (concurrent engineering)</a:t>
            </a:r>
          </a:p>
          <a:p>
            <a:pPr eaLnBrk="1" hangingPunct="1">
              <a:buFont typeface="Wingdings" pitchFamily="2" charset="2"/>
              <a:buBlip>
                <a:blip r:embed="rId3"/>
              </a:buBlip>
              <a:defRPr/>
            </a:pPr>
            <a:r>
              <a:rPr lang="en-US" sz="2000" dirty="0" smtClean="0">
                <a:ea typeface="+mn-ea"/>
                <a:cs typeface="+mn-cs"/>
              </a:rPr>
              <a:t>Organization</a:t>
            </a:r>
          </a:p>
          <a:p>
            <a:pPr lvl="1" eaLnBrk="1" hangingPunct="1">
              <a:defRPr/>
            </a:pPr>
            <a:r>
              <a:rPr lang="en-US" sz="1800" dirty="0" smtClean="0"/>
              <a:t>Link strategic business goals to technical decisions</a:t>
            </a:r>
          </a:p>
          <a:p>
            <a:pPr lvl="2" eaLnBrk="1" hangingPunct="1">
              <a:buFont typeface="Wingdings" pitchFamily="2" charset="2"/>
              <a:buBlip>
                <a:blip r:embed="rId4"/>
              </a:buBlip>
              <a:defRPr/>
            </a:pPr>
            <a:r>
              <a:rPr lang="en-US" sz="1600" dirty="0" smtClean="0"/>
              <a:t>Management, marketing, customer come into the loop</a:t>
            </a:r>
          </a:p>
          <a:p>
            <a:pPr lvl="1" eaLnBrk="1" hangingPunct="1">
              <a:defRPr/>
            </a:pPr>
            <a:r>
              <a:rPr lang="en-US" sz="1800" dirty="0" smtClean="0"/>
              <a:t>Organizational support for strategic asset base</a:t>
            </a:r>
          </a:p>
          <a:p>
            <a:pPr lvl="2" eaLnBrk="1" hangingPunct="1">
              <a:buFont typeface="Wingdings" pitchFamily="2" charset="2"/>
              <a:buBlip>
                <a:blip r:embed="rId4"/>
              </a:buBlip>
              <a:defRPr/>
            </a:pPr>
            <a:r>
              <a:rPr lang="en-US" sz="1600" dirty="0" smtClean="0"/>
              <a:t>Support common assets independent of any deliverable</a:t>
            </a:r>
          </a:p>
          <a:p>
            <a:pPr lvl="2" eaLnBrk="1" hangingPunct="1">
              <a:buFont typeface="Wingdings" pitchFamily="2" charset="2"/>
              <a:buBlip>
                <a:blip r:embed="rId4"/>
              </a:buBlip>
              <a:defRPr/>
            </a:pPr>
            <a:r>
              <a:rPr lang="en-US" sz="1600" dirty="0" smtClean="0"/>
              <a:t>Provide budget, schedule, authority, ownership</a:t>
            </a:r>
          </a:p>
          <a:p>
            <a:pPr lvl="1" eaLnBrk="1" hangingPunct="1">
              <a:defRPr/>
            </a:pPr>
            <a:r>
              <a:rPr lang="en-US" sz="1800" dirty="0" smtClean="0"/>
              <a:t>Capital investment in means of production</a:t>
            </a:r>
          </a:p>
        </p:txBody>
      </p:sp>
      <p:sp>
        <p:nvSpPr>
          <p:cNvPr id="5" name="Slide Number Placeholder 5"/>
          <p:cNvSpPr>
            <a:spLocks noGrp="1"/>
          </p:cNvSpPr>
          <p:nvPr>
            <p:ph type="sldNum" sz="quarter" idx="12"/>
          </p:nvPr>
        </p:nvSpPr>
        <p:spPr/>
        <p:txBody>
          <a:bodyPr/>
          <a:lstStyle/>
          <a:p>
            <a:pPr>
              <a:defRPr/>
            </a:pPr>
            <a:fld id="{BBED3EA0-FBCD-CF48-A116-F3893E0FCA6F}" type="slidenum">
              <a:rPr lang="en-US"/>
              <a:pPr>
                <a:defRPr/>
              </a:pPr>
              <a:t>33</a:t>
            </a:fld>
            <a:endParaRPr lang="en-US"/>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ctrTitle" sz="quarter"/>
          </p:nvPr>
        </p:nvSpPr>
        <p:spPr/>
        <p:txBody>
          <a:bodyPr/>
          <a:lstStyle/>
          <a:p>
            <a:pPr eaLnBrk="1" hangingPunct="1">
              <a:defRPr/>
            </a:pPr>
            <a:r>
              <a:rPr lang="en-US">
                <a:ea typeface="+mj-ea"/>
                <a:cs typeface="+mj-cs"/>
              </a:rPr>
              <a:t>Déjà vu all over again…</a:t>
            </a:r>
          </a:p>
        </p:txBody>
      </p:sp>
      <p:sp>
        <p:nvSpPr>
          <p:cNvPr id="736259" name="Rectangle 3"/>
          <p:cNvSpPr>
            <a:spLocks noGrp="1" noChangeArrowheads="1"/>
          </p:cNvSpPr>
          <p:nvPr>
            <p:ph type="subTitle" sz="quarter" idx="1"/>
          </p:nvPr>
        </p:nvSpPr>
        <p:spPr/>
        <p:txBody>
          <a:bodyPr/>
          <a:lstStyle/>
          <a:p>
            <a:pPr eaLnBrk="1" hangingPunct="1">
              <a:defRPr/>
            </a:pPr>
            <a:endParaRPr lang="en-US" smtClean="0">
              <a:ea typeface="+mn-ea"/>
              <a:cs typeface="+mn-cs"/>
            </a:endParaRPr>
          </a:p>
        </p:txBody>
      </p:sp>
      <p:sp>
        <p:nvSpPr>
          <p:cNvPr id="5" name="Rectangle 46"/>
          <p:cNvSpPr>
            <a:spLocks noGrp="1" noChangeArrowheads="1"/>
          </p:cNvSpPr>
          <p:nvPr>
            <p:ph type="sldNum" sz="quarter" idx="12"/>
          </p:nvPr>
        </p:nvSpPr>
        <p:spPr/>
        <p:txBody>
          <a:bodyPr/>
          <a:lstStyle/>
          <a:p>
            <a:pPr>
              <a:defRPr/>
            </a:pPr>
            <a:fld id="{AD52A2B9-57FE-3A4A-BDCC-3A274E100DC7}" type="slidenum">
              <a:rPr lang="en-US"/>
              <a:pPr>
                <a:defRPr/>
              </a:pPr>
              <a:t>34</a:t>
            </a:fld>
            <a:endParaRPr lang="en-US"/>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p:txBody>
          <a:bodyPr/>
          <a:lstStyle/>
          <a:p>
            <a:pPr eaLnBrk="1" hangingPunct="1">
              <a:defRPr/>
            </a:pPr>
            <a:r>
              <a:rPr lang="en-US" sz="3600" dirty="0" smtClean="0">
                <a:ea typeface="+mj-ea"/>
                <a:cs typeface="+mj-cs"/>
              </a:rPr>
              <a:t>Meta-Software Engineering</a:t>
            </a:r>
          </a:p>
        </p:txBody>
      </p:sp>
      <p:sp>
        <p:nvSpPr>
          <p:cNvPr id="737283" name="Rectangle 3"/>
          <p:cNvSpPr>
            <a:spLocks noGrp="1" noChangeArrowheads="1"/>
          </p:cNvSpPr>
          <p:nvPr>
            <p:ph idx="1"/>
          </p:nvPr>
        </p:nvSpPr>
        <p:spPr>
          <a:xfrm>
            <a:off x="533400" y="1371600"/>
            <a:ext cx="8001000" cy="4759325"/>
          </a:xfrm>
        </p:spPr>
        <p:txBody>
          <a:bodyPr/>
          <a:lstStyle/>
          <a:p>
            <a:pPr eaLnBrk="1" hangingPunct="1">
              <a:defRPr/>
            </a:pPr>
            <a:r>
              <a:rPr lang="en-US" sz="2000" dirty="0">
                <a:ea typeface="+mn-ea"/>
                <a:cs typeface="+mn-cs"/>
              </a:rPr>
              <a:t>Re-engineering the SE process</a:t>
            </a:r>
          </a:p>
          <a:p>
            <a:pPr eaLnBrk="1" hangingPunct="1">
              <a:defRPr/>
            </a:pPr>
            <a:r>
              <a:rPr lang="en-US" sz="2000" dirty="0">
                <a:solidFill>
                  <a:srgbClr val="FFFF00"/>
                </a:solidFill>
                <a:ea typeface="+mn-ea"/>
                <a:cs typeface="+mn-cs"/>
              </a:rPr>
              <a:t>Definition: a development process is “strategic” if it considers and invests in work products beyond the scope of the current </a:t>
            </a:r>
            <a:r>
              <a:rPr lang="en-US" sz="2000" dirty="0" smtClean="0">
                <a:solidFill>
                  <a:srgbClr val="FFFF00"/>
                </a:solidFill>
                <a:ea typeface="+mn-ea"/>
                <a:cs typeface="+mn-cs"/>
              </a:rPr>
              <a:t>product development</a:t>
            </a:r>
          </a:p>
          <a:p>
            <a:pPr lvl="1" eaLnBrk="1" hangingPunct="1">
              <a:defRPr/>
            </a:pPr>
            <a:r>
              <a:rPr lang="en-US" sz="1800" dirty="0"/>
              <a:t>Focus on intellectual and managerial control over multiple developments over time</a:t>
            </a:r>
          </a:p>
          <a:p>
            <a:pPr lvl="1" eaLnBrk="1" hangingPunct="1">
              <a:defRPr/>
            </a:pPr>
            <a:r>
              <a:rPr lang="en-US" sz="1800" dirty="0"/>
              <a:t>Product-line software development is a type of strategic process</a:t>
            </a:r>
          </a:p>
          <a:p>
            <a:pPr eaLnBrk="1" hangingPunct="1">
              <a:defRPr/>
            </a:pPr>
            <a:r>
              <a:rPr lang="en-US" sz="2000" dirty="0">
                <a:ea typeface="+mn-ea"/>
                <a:cs typeface="+mn-cs"/>
              </a:rPr>
              <a:t>Key Question: how do we transition from a “tactical” development approach to a “strategic” one?</a:t>
            </a:r>
          </a:p>
          <a:p>
            <a:pPr lvl="1" eaLnBrk="1" hangingPunct="1">
              <a:defRPr/>
            </a:pPr>
            <a:r>
              <a:rPr lang="en-US" sz="1800" dirty="0"/>
              <a:t>Are there principles, processes, and methods supporting strategic software engineering?</a:t>
            </a:r>
          </a:p>
          <a:p>
            <a:pPr lvl="1" eaLnBrk="1" hangingPunct="1">
              <a:defRPr/>
            </a:pPr>
            <a:r>
              <a:rPr lang="en-US" sz="1800" dirty="0"/>
              <a:t>Is there a transition path?</a:t>
            </a:r>
          </a:p>
          <a:p>
            <a:pPr eaLnBrk="1" hangingPunct="1">
              <a:defRPr/>
            </a:pPr>
            <a:endParaRPr lang="en-US" sz="2000" dirty="0">
              <a:ea typeface="+mn-ea"/>
              <a:cs typeface="+mn-cs"/>
            </a:endParaRPr>
          </a:p>
        </p:txBody>
      </p:sp>
      <p:sp>
        <p:nvSpPr>
          <p:cNvPr id="5" name="Slide Number Placeholder 5"/>
          <p:cNvSpPr>
            <a:spLocks noGrp="1"/>
          </p:cNvSpPr>
          <p:nvPr>
            <p:ph type="sldNum" sz="quarter" idx="12"/>
          </p:nvPr>
        </p:nvSpPr>
        <p:spPr/>
        <p:txBody>
          <a:bodyPr/>
          <a:lstStyle/>
          <a:p>
            <a:pPr>
              <a:defRPr/>
            </a:pPr>
            <a:fld id="{366AE26C-A042-154C-954F-D0AD293CEA1F}" type="slidenum">
              <a:rPr lang="en-US"/>
              <a:pPr>
                <a:defRPr/>
              </a:pPr>
              <a:t>35</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p:txBody>
          <a:bodyPr/>
          <a:lstStyle/>
          <a:p>
            <a:pPr eaLnBrk="1" hangingPunct="1">
              <a:defRPr/>
            </a:pPr>
            <a:r>
              <a:rPr lang="en-US" smtClean="0">
                <a:ea typeface="+mj-ea"/>
                <a:cs typeface="+mj-cs"/>
              </a:rPr>
              <a:t>Existing Technology Suffices</a:t>
            </a:r>
          </a:p>
        </p:txBody>
      </p:sp>
      <p:sp>
        <p:nvSpPr>
          <p:cNvPr id="738307" name="Rectangle 3"/>
          <p:cNvSpPr>
            <a:spLocks noGrp="1" noChangeArrowheads="1"/>
          </p:cNvSpPr>
          <p:nvPr>
            <p:ph idx="1"/>
          </p:nvPr>
        </p:nvSpPr>
        <p:spPr/>
        <p:txBody>
          <a:bodyPr/>
          <a:lstStyle/>
          <a:p>
            <a:pPr eaLnBrk="1" hangingPunct="1">
              <a:lnSpc>
                <a:spcPct val="90000"/>
              </a:lnSpc>
              <a:defRPr/>
            </a:pPr>
            <a:r>
              <a:rPr lang="en-US" sz="2000" dirty="0">
                <a:ea typeface="+mn-ea"/>
                <a:cs typeface="+mn-cs"/>
              </a:rPr>
              <a:t>Logical extension of a common set of SE principles</a:t>
            </a:r>
          </a:p>
          <a:p>
            <a:pPr lvl="1" eaLnBrk="1" hangingPunct="1">
              <a:lnSpc>
                <a:spcPct val="90000"/>
              </a:lnSpc>
              <a:defRPr/>
            </a:pPr>
            <a:r>
              <a:rPr lang="en-US" sz="1800" dirty="0"/>
              <a:t>design for ease of change</a:t>
            </a:r>
          </a:p>
          <a:p>
            <a:pPr lvl="1" eaLnBrk="1" hangingPunct="1">
              <a:lnSpc>
                <a:spcPct val="90000"/>
              </a:lnSpc>
              <a:defRPr/>
            </a:pPr>
            <a:r>
              <a:rPr lang="en-US" sz="1800" dirty="0"/>
              <a:t>information hiding</a:t>
            </a:r>
          </a:p>
          <a:p>
            <a:pPr lvl="1" eaLnBrk="1" hangingPunct="1">
              <a:lnSpc>
                <a:spcPct val="90000"/>
              </a:lnSpc>
              <a:defRPr/>
            </a:pPr>
            <a:r>
              <a:rPr lang="en-US" sz="1800" dirty="0"/>
              <a:t>abstraction</a:t>
            </a:r>
          </a:p>
          <a:p>
            <a:pPr lvl="1" eaLnBrk="1" hangingPunct="1">
              <a:lnSpc>
                <a:spcPct val="90000"/>
              </a:lnSpc>
              <a:defRPr/>
            </a:pPr>
            <a:r>
              <a:rPr lang="en-US" sz="1800" dirty="0"/>
              <a:t>separation of concerns</a:t>
            </a:r>
          </a:p>
          <a:p>
            <a:pPr lvl="1" eaLnBrk="1" hangingPunct="1">
              <a:lnSpc>
                <a:spcPct val="90000"/>
              </a:lnSpc>
              <a:defRPr/>
            </a:pPr>
            <a:r>
              <a:rPr lang="en-US" sz="1800" dirty="0"/>
              <a:t>developing programs as families of systems </a:t>
            </a:r>
          </a:p>
          <a:p>
            <a:pPr eaLnBrk="1" hangingPunct="1">
              <a:lnSpc>
                <a:spcPct val="90000"/>
              </a:lnSpc>
              <a:defRPr/>
            </a:pPr>
            <a:r>
              <a:rPr lang="en-US" sz="2000" dirty="0">
                <a:ea typeface="+mn-ea"/>
                <a:cs typeface="+mn-cs"/>
              </a:rPr>
              <a:t>What differs is how they are applied</a:t>
            </a:r>
          </a:p>
          <a:p>
            <a:pPr lvl="1" eaLnBrk="1" hangingPunct="1">
              <a:lnSpc>
                <a:spcPct val="90000"/>
              </a:lnSpc>
              <a:defRPr/>
            </a:pPr>
            <a:r>
              <a:rPr lang="en-US" sz="1800" dirty="0"/>
              <a:t>Apply to strategic goals</a:t>
            </a:r>
          </a:p>
          <a:p>
            <a:pPr lvl="1" eaLnBrk="1" hangingPunct="1">
              <a:lnSpc>
                <a:spcPct val="90000"/>
              </a:lnSpc>
              <a:defRPr/>
            </a:pPr>
            <a:r>
              <a:rPr lang="en-US" sz="1800" dirty="0"/>
              <a:t>Apply to SE tools and methods themselves (recursively)</a:t>
            </a:r>
          </a:p>
          <a:p>
            <a:pPr eaLnBrk="1" hangingPunct="1">
              <a:lnSpc>
                <a:spcPct val="90000"/>
              </a:lnSpc>
              <a:defRPr/>
            </a:pPr>
            <a:r>
              <a:rPr lang="en-US" sz="2000" dirty="0">
                <a:ea typeface="+mn-ea"/>
                <a:cs typeface="+mn-cs"/>
              </a:rPr>
              <a:t>Requires no new technology but does require </a:t>
            </a:r>
          </a:p>
          <a:p>
            <a:pPr lvl="1" eaLnBrk="1" hangingPunct="1">
              <a:lnSpc>
                <a:spcPct val="90000"/>
              </a:lnSpc>
              <a:defRPr/>
            </a:pPr>
            <a:r>
              <a:rPr lang="en-US" sz="1800" dirty="0"/>
              <a:t>Deep understanding of SE principles</a:t>
            </a:r>
          </a:p>
          <a:p>
            <a:pPr lvl="1" eaLnBrk="1" hangingPunct="1">
              <a:lnSpc>
                <a:spcPct val="90000"/>
              </a:lnSpc>
              <a:defRPr/>
            </a:pPr>
            <a:r>
              <a:rPr lang="en-US" sz="1800" dirty="0"/>
              <a:t>Thinking differently about SE problems</a:t>
            </a:r>
          </a:p>
          <a:p>
            <a:pPr lvl="1" eaLnBrk="1" hangingPunct="1">
              <a:lnSpc>
                <a:spcPct val="90000"/>
              </a:lnSpc>
              <a:buFontTx/>
              <a:buNone/>
              <a:defRPr/>
            </a:pPr>
            <a:endParaRPr lang="en-US" sz="1800" dirty="0"/>
          </a:p>
        </p:txBody>
      </p:sp>
      <p:sp>
        <p:nvSpPr>
          <p:cNvPr id="5" name="Slide Number Placeholder 5"/>
          <p:cNvSpPr>
            <a:spLocks noGrp="1"/>
          </p:cNvSpPr>
          <p:nvPr>
            <p:ph type="sldNum" sz="quarter" idx="12"/>
          </p:nvPr>
        </p:nvSpPr>
        <p:spPr/>
        <p:txBody>
          <a:bodyPr/>
          <a:lstStyle/>
          <a:p>
            <a:pPr>
              <a:defRPr/>
            </a:pPr>
            <a:fld id="{4ACE372B-CB4E-9C45-A814-2E36599CAA48}" type="slidenum">
              <a:rPr lang="en-US"/>
              <a:pPr>
                <a:defRPr/>
              </a:pPr>
              <a:t>36</a:t>
            </a:fld>
            <a:endParaRPr lang="en-US"/>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a:xfrm>
            <a:off x="533400" y="228600"/>
            <a:ext cx="8229600" cy="1143000"/>
          </a:xfrm>
        </p:spPr>
        <p:txBody>
          <a:bodyPr/>
          <a:lstStyle/>
          <a:p>
            <a:pPr>
              <a:defRPr/>
            </a:pPr>
            <a:r>
              <a:rPr lang="en-US" dirty="0" smtClean="0">
                <a:ea typeface="+mj-ea"/>
                <a:cs typeface="+mj-cs"/>
              </a:rPr>
              <a:t>Summary</a:t>
            </a:r>
          </a:p>
        </p:txBody>
      </p:sp>
      <p:sp>
        <p:nvSpPr>
          <p:cNvPr id="739331" name="Rectangle 3"/>
          <p:cNvSpPr>
            <a:spLocks noGrp="1" noChangeArrowheads="1"/>
          </p:cNvSpPr>
          <p:nvPr>
            <p:ph idx="1"/>
          </p:nvPr>
        </p:nvSpPr>
        <p:spPr>
          <a:xfrm>
            <a:off x="457200" y="1600200"/>
            <a:ext cx="8229600" cy="4114800"/>
          </a:xfrm>
        </p:spPr>
        <p:txBody>
          <a:bodyPr>
            <a:normAutofit/>
          </a:bodyPr>
          <a:lstStyle/>
          <a:p>
            <a:pPr>
              <a:buFont typeface="Wingdings" pitchFamily="2" charset="2"/>
              <a:buBlip>
                <a:blip r:embed="rId3"/>
              </a:buBlip>
              <a:defRPr/>
            </a:pPr>
            <a:r>
              <a:rPr lang="en-US" sz="2000" dirty="0" smtClean="0">
                <a:ea typeface="+mn-ea"/>
                <a:cs typeface="+mn-cs"/>
              </a:rPr>
              <a:t>Many software development issues can only be addressed in a strategic development context</a:t>
            </a:r>
          </a:p>
          <a:p>
            <a:pPr lvl="1">
              <a:defRPr/>
            </a:pPr>
            <a:r>
              <a:rPr lang="en-US" sz="1800" dirty="0" smtClean="0"/>
              <a:t>Must view development work products and the tools used to produce them as capital assets</a:t>
            </a:r>
          </a:p>
          <a:p>
            <a:pPr lvl="1">
              <a:defRPr/>
            </a:pPr>
            <a:r>
              <a:rPr lang="en-US" sz="1800" dirty="0" smtClean="0"/>
              <a:t>Must organize around developing and maintaining strategic asset base as a means of achieving strategic business goals</a:t>
            </a:r>
          </a:p>
          <a:p>
            <a:pPr lvl="1">
              <a:defRPr/>
            </a:pPr>
            <a:r>
              <a:rPr lang="en-US" sz="1800" dirty="0" smtClean="0"/>
              <a:t>Must view the development process as spanning products over time</a:t>
            </a:r>
          </a:p>
          <a:p>
            <a:pPr>
              <a:buFont typeface="Wingdings" pitchFamily="2" charset="2"/>
              <a:buBlip>
                <a:blip r:embed="rId3"/>
              </a:buBlip>
              <a:defRPr/>
            </a:pPr>
            <a:r>
              <a:rPr lang="en-US" sz="2000" dirty="0" smtClean="0">
                <a:ea typeface="+mn-ea"/>
                <a:cs typeface="+mn-cs"/>
              </a:rPr>
              <a:t>Demonstrated results include significantly lower cost, reduced time to market, higher quality</a:t>
            </a:r>
          </a:p>
          <a:p>
            <a:pPr>
              <a:buFont typeface="Wingdings" pitchFamily="2" charset="2"/>
              <a:buBlip>
                <a:blip r:embed="rId3"/>
              </a:buBlip>
              <a:defRPr/>
            </a:pPr>
            <a:r>
              <a:rPr lang="en-US" sz="2000" dirty="0" smtClean="0">
                <a:ea typeface="+mn-ea"/>
                <a:cs typeface="+mn-cs"/>
              </a:rPr>
              <a:t>The software engineering foundations already exist but requires understanding existing principles</a:t>
            </a:r>
          </a:p>
        </p:txBody>
      </p:sp>
      <p:sp>
        <p:nvSpPr>
          <p:cNvPr id="5" name="Slide Number Placeholder 5"/>
          <p:cNvSpPr>
            <a:spLocks noGrp="1"/>
          </p:cNvSpPr>
          <p:nvPr>
            <p:ph type="sldNum" sz="quarter" idx="12"/>
          </p:nvPr>
        </p:nvSpPr>
        <p:spPr/>
        <p:txBody>
          <a:bodyPr/>
          <a:lstStyle/>
          <a:p>
            <a:pPr>
              <a:defRPr/>
            </a:pPr>
            <a:fld id="{0C096521-E064-2440-B97C-2E43619C26C9}" type="slidenum">
              <a:rPr lang="en-US"/>
              <a:pPr>
                <a:defRPr/>
              </a:pPr>
              <a:t>37</a:t>
            </a:fld>
            <a:endParaRPr lang="en-US"/>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ctrTitle" sz="quarter"/>
          </p:nvPr>
        </p:nvSpPr>
        <p:spPr/>
        <p:txBody>
          <a:bodyPr/>
          <a:lstStyle/>
          <a:p>
            <a:pPr eaLnBrk="1" hangingPunct="1">
              <a:defRPr/>
            </a:pPr>
            <a:r>
              <a:rPr lang="en-US" sz="3600" dirty="0" smtClean="0">
                <a:ea typeface="+mj-ea"/>
                <a:cs typeface="+mj-cs"/>
              </a:rPr>
              <a:t>Strategic Development Case Study</a:t>
            </a:r>
            <a:br>
              <a:rPr lang="en-US" sz="3600" dirty="0" smtClean="0">
                <a:ea typeface="+mj-ea"/>
                <a:cs typeface="+mj-cs"/>
              </a:rPr>
            </a:br>
            <a:r>
              <a:rPr lang="en-US" sz="3600" dirty="0" smtClean="0">
                <a:ea typeface="+mj-ea"/>
                <a:cs typeface="+mj-cs"/>
              </a:rPr>
              <a:t>Celsius Tech </a:t>
            </a:r>
          </a:p>
        </p:txBody>
      </p:sp>
      <p:sp>
        <p:nvSpPr>
          <p:cNvPr id="740355" name="Rectangle 3"/>
          <p:cNvSpPr>
            <a:spLocks noGrp="1" noChangeArrowheads="1"/>
          </p:cNvSpPr>
          <p:nvPr>
            <p:ph type="subTitle" sz="quarter" idx="1"/>
          </p:nvPr>
        </p:nvSpPr>
        <p:spPr/>
        <p:txBody>
          <a:bodyPr/>
          <a:lstStyle/>
          <a:p>
            <a:pPr eaLnBrk="1" hangingPunct="1">
              <a:defRPr/>
            </a:pPr>
            <a:endParaRPr lang="en-US" smtClean="0">
              <a:ea typeface="+mn-ea"/>
              <a:cs typeface="+mn-cs"/>
            </a:endParaRPr>
          </a:p>
        </p:txBody>
      </p:sp>
      <p:sp>
        <p:nvSpPr>
          <p:cNvPr id="5" name="Rectangle 46"/>
          <p:cNvSpPr>
            <a:spLocks noGrp="1" noChangeArrowheads="1"/>
          </p:cNvSpPr>
          <p:nvPr>
            <p:ph type="sldNum" sz="quarter" idx="12"/>
          </p:nvPr>
        </p:nvSpPr>
        <p:spPr/>
        <p:txBody>
          <a:bodyPr/>
          <a:lstStyle/>
          <a:p>
            <a:pPr>
              <a:defRPr/>
            </a:pPr>
            <a:fld id="{898C555A-498C-014B-BC85-DDB921A60DDD}" type="slidenum">
              <a:rPr lang="en-US"/>
              <a:pPr>
                <a:defRPr/>
              </a:pPr>
              <a:t>38</a:t>
            </a:fld>
            <a:endParaRPr lang="en-US"/>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p:txBody>
          <a:bodyPr/>
          <a:lstStyle/>
          <a:p>
            <a:pPr>
              <a:defRPr/>
            </a:pPr>
            <a:r>
              <a:rPr lang="en-US" smtClean="0">
                <a:ea typeface="+mj-ea"/>
                <a:cs typeface="+mj-cs"/>
              </a:rPr>
              <a:t>CelsiusTech</a:t>
            </a:r>
          </a:p>
        </p:txBody>
      </p:sp>
      <p:sp>
        <p:nvSpPr>
          <p:cNvPr id="741379" name="Rectangle 3"/>
          <p:cNvSpPr>
            <a:spLocks noGrp="1" noChangeArrowheads="1"/>
          </p:cNvSpPr>
          <p:nvPr>
            <p:ph idx="1"/>
          </p:nvPr>
        </p:nvSpPr>
        <p:spPr/>
        <p:txBody>
          <a:bodyPr>
            <a:normAutofit lnSpcReduction="10000"/>
          </a:bodyPr>
          <a:lstStyle/>
          <a:p>
            <a:pPr>
              <a:buFont typeface="Wingdings" pitchFamily="2" charset="2"/>
              <a:buBlip>
                <a:blip r:embed="rId3"/>
              </a:buBlip>
              <a:defRPr/>
            </a:pPr>
            <a:r>
              <a:rPr lang="en-US" dirty="0" smtClean="0">
                <a:ea typeface="+mn-ea"/>
                <a:cs typeface="+mn-cs"/>
              </a:rPr>
              <a:t>Leading Swedish supplier of command and control systems (now Saab Tech)</a:t>
            </a:r>
          </a:p>
          <a:p>
            <a:pPr>
              <a:buFont typeface="Wingdings" pitchFamily="2" charset="2"/>
              <a:buBlip>
                <a:blip r:embed="rId3"/>
              </a:buBlip>
              <a:defRPr/>
            </a:pPr>
            <a:r>
              <a:rPr lang="en-US" dirty="0" smtClean="0">
                <a:ea typeface="+mn-ea"/>
                <a:cs typeface="+mn-cs"/>
              </a:rPr>
              <a:t>Develop SS2000 naval systems</a:t>
            </a:r>
          </a:p>
          <a:p>
            <a:pPr lvl="1">
              <a:defRPr/>
            </a:pPr>
            <a:r>
              <a:rPr lang="en-US" dirty="0" smtClean="0"/>
              <a:t>Integrated ship-board system</a:t>
            </a:r>
          </a:p>
          <a:p>
            <a:pPr lvl="1">
              <a:defRPr/>
            </a:pPr>
            <a:r>
              <a:rPr lang="en-US" dirty="0" smtClean="0"/>
              <a:t>Command, communications, weapons control</a:t>
            </a:r>
          </a:p>
          <a:p>
            <a:pPr lvl="1">
              <a:defRPr/>
            </a:pPr>
            <a:r>
              <a:rPr lang="en-US" dirty="0" smtClean="0"/>
              <a:t>Variety of customers kinds of ships </a:t>
            </a:r>
          </a:p>
          <a:p>
            <a:pPr lvl="2">
              <a:buFont typeface="Wingdings" pitchFamily="2" charset="2"/>
              <a:buBlip>
                <a:blip r:embed="rId4"/>
              </a:buBlip>
              <a:defRPr/>
            </a:pPr>
            <a:r>
              <a:rPr lang="en-US" dirty="0" smtClean="0"/>
              <a:t>Swedish, Danish, Finnish, Australian, Pakistani, Omani Navies</a:t>
            </a:r>
          </a:p>
          <a:p>
            <a:pPr lvl="2">
              <a:buFont typeface="Wingdings" pitchFamily="2" charset="2"/>
              <a:buBlip>
                <a:blip r:embed="rId4"/>
              </a:buBlip>
              <a:defRPr/>
            </a:pPr>
            <a:r>
              <a:rPr lang="en-US" dirty="0" smtClean="0"/>
              <a:t>Submarines, frigates, patrol vessels</a:t>
            </a:r>
          </a:p>
          <a:p>
            <a:pPr>
              <a:buFont typeface="Wingdings" pitchFamily="2" charset="2"/>
              <a:buBlip>
                <a:blip r:embed="rId3"/>
              </a:buBlip>
              <a:defRPr/>
            </a:pPr>
            <a:r>
              <a:rPr lang="en-US" dirty="0" smtClean="0">
                <a:ea typeface="+mn-ea"/>
                <a:cs typeface="+mn-cs"/>
              </a:rPr>
              <a:t>Systems vary in size, function, and hardware</a:t>
            </a:r>
          </a:p>
          <a:p>
            <a:pPr lvl="1">
              <a:defRPr/>
            </a:pPr>
            <a:r>
              <a:rPr lang="en-US" dirty="0" smtClean="0"/>
              <a:t>Different kinds of vessels, computers, weapons</a:t>
            </a:r>
          </a:p>
          <a:p>
            <a:pPr lvl="1">
              <a:defRPr/>
            </a:pPr>
            <a:r>
              <a:rPr lang="en-US" dirty="0" smtClean="0"/>
              <a:t>Different languages, control systems</a:t>
            </a:r>
          </a:p>
          <a:p>
            <a:pPr lvl="1">
              <a:defRPr/>
            </a:pPr>
            <a:r>
              <a:rPr lang="en-US" dirty="0" smtClean="0"/>
              <a:t>Common underlying purpose</a:t>
            </a:r>
          </a:p>
        </p:txBody>
      </p:sp>
      <p:sp>
        <p:nvSpPr>
          <p:cNvPr id="5" name="Slide Number Placeholder 5"/>
          <p:cNvSpPr>
            <a:spLocks noGrp="1"/>
          </p:cNvSpPr>
          <p:nvPr>
            <p:ph type="sldNum" sz="quarter" idx="12"/>
          </p:nvPr>
        </p:nvSpPr>
        <p:spPr/>
        <p:txBody>
          <a:bodyPr/>
          <a:lstStyle/>
          <a:p>
            <a:pPr>
              <a:defRPr/>
            </a:pPr>
            <a:fld id="{12BAA73E-BFC7-A04C-8D2B-64A74ACF3A79}" type="slidenum">
              <a:rPr lang="en-US"/>
              <a:pPr>
                <a:defRPr/>
              </a:pPr>
              <a:t>39</a:t>
            </a:fld>
            <a:endParaRPr lang="en-US"/>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pPr eaLnBrk="1" hangingPunct="1">
              <a:defRPr/>
            </a:pPr>
            <a:r>
              <a:rPr lang="en-US" dirty="0" smtClean="0">
                <a:ea typeface="+mj-ea"/>
                <a:cs typeface="+mj-cs"/>
              </a:rPr>
              <a:t>Feedback Loop</a:t>
            </a:r>
          </a:p>
        </p:txBody>
      </p:sp>
      <p:sp>
        <p:nvSpPr>
          <p:cNvPr id="685059" name="Rectangle 3"/>
          <p:cNvSpPr>
            <a:spLocks noGrp="1" noChangeArrowheads="1"/>
          </p:cNvSpPr>
          <p:nvPr>
            <p:ph idx="1"/>
          </p:nvPr>
        </p:nvSpPr>
        <p:spPr>
          <a:xfrm>
            <a:off x="685800" y="1371600"/>
            <a:ext cx="7772400" cy="4876800"/>
          </a:xfrm>
        </p:spPr>
        <p:txBody>
          <a:bodyPr>
            <a:normAutofit/>
          </a:bodyPr>
          <a:lstStyle/>
          <a:p>
            <a:pPr eaLnBrk="1" hangingPunct="1">
              <a:lnSpc>
                <a:spcPct val="90000"/>
              </a:lnSpc>
              <a:buFont typeface="Wingdings" pitchFamily="2" charset="2"/>
              <a:buBlip>
                <a:blip r:embed="rId3"/>
              </a:buBlip>
              <a:defRPr/>
            </a:pPr>
            <a:r>
              <a:rPr lang="en-US" dirty="0" smtClean="0">
                <a:ea typeface="+mn-ea"/>
                <a:cs typeface="+mn-cs"/>
              </a:rPr>
              <a:t>Grading (approximate)</a:t>
            </a:r>
          </a:p>
          <a:p>
            <a:pPr lvl="1" eaLnBrk="1" hangingPunct="1">
              <a:lnSpc>
                <a:spcPct val="90000"/>
              </a:lnSpc>
              <a:defRPr/>
            </a:pPr>
            <a:r>
              <a:rPr lang="en-US" dirty="0" smtClean="0"/>
              <a:t>Midterm </a:t>
            </a:r>
            <a:r>
              <a:rPr lang="en-US" dirty="0" smtClean="0"/>
              <a:t>(</a:t>
            </a:r>
            <a:r>
              <a:rPr lang="en-US" dirty="0" smtClean="0"/>
              <a:t>30</a:t>
            </a:r>
            <a:r>
              <a:rPr lang="en-US" dirty="0" smtClean="0"/>
              <a:t>%</a:t>
            </a:r>
            <a:r>
              <a:rPr lang="en-US" dirty="0" smtClean="0"/>
              <a:t>)</a:t>
            </a:r>
          </a:p>
          <a:p>
            <a:pPr lvl="1" eaLnBrk="1" hangingPunct="1">
              <a:lnSpc>
                <a:spcPct val="90000"/>
              </a:lnSpc>
              <a:defRPr/>
            </a:pPr>
            <a:r>
              <a:rPr lang="en-US" dirty="0" smtClean="0"/>
              <a:t>On-line discussion participation </a:t>
            </a:r>
            <a:r>
              <a:rPr lang="en-US" dirty="0" smtClean="0"/>
              <a:t>(</a:t>
            </a:r>
            <a:r>
              <a:rPr lang="en-US" dirty="0" smtClean="0"/>
              <a:t>10</a:t>
            </a:r>
            <a:r>
              <a:rPr lang="en-US" dirty="0" smtClean="0"/>
              <a:t>%</a:t>
            </a:r>
            <a:r>
              <a:rPr lang="en-US" dirty="0" smtClean="0"/>
              <a:t>)</a:t>
            </a:r>
          </a:p>
          <a:p>
            <a:pPr lvl="1" eaLnBrk="1" hangingPunct="1">
              <a:lnSpc>
                <a:spcPct val="90000"/>
              </a:lnSpc>
              <a:defRPr/>
            </a:pPr>
            <a:r>
              <a:rPr lang="en-US" dirty="0" smtClean="0"/>
              <a:t>Exercise (</a:t>
            </a:r>
            <a:r>
              <a:rPr lang="en-US" dirty="0" smtClean="0"/>
              <a:t>15</a:t>
            </a:r>
            <a:r>
              <a:rPr lang="en-US" dirty="0" smtClean="0"/>
              <a:t>%</a:t>
            </a:r>
            <a:r>
              <a:rPr lang="en-US" dirty="0" smtClean="0"/>
              <a:t>)</a:t>
            </a:r>
          </a:p>
          <a:p>
            <a:pPr lvl="1" eaLnBrk="1" hangingPunct="1">
              <a:lnSpc>
                <a:spcPct val="90000"/>
              </a:lnSpc>
              <a:defRPr/>
            </a:pPr>
            <a:r>
              <a:rPr lang="en-US" dirty="0" smtClean="0"/>
              <a:t>Term Paper &amp; presentation (35%)</a:t>
            </a:r>
          </a:p>
          <a:p>
            <a:pPr lvl="1" eaLnBrk="1" hangingPunct="1">
              <a:lnSpc>
                <a:spcPct val="90000"/>
              </a:lnSpc>
              <a:defRPr/>
            </a:pPr>
            <a:r>
              <a:rPr lang="en-US" dirty="0" smtClean="0"/>
              <a:t>Looking for understanding!</a:t>
            </a:r>
          </a:p>
          <a:p>
            <a:pPr eaLnBrk="1" hangingPunct="1">
              <a:lnSpc>
                <a:spcPct val="90000"/>
              </a:lnSpc>
              <a:buFont typeface="Wingdings" pitchFamily="2" charset="2"/>
              <a:buBlip>
                <a:blip r:embed="rId3"/>
              </a:buBlip>
              <a:defRPr/>
            </a:pPr>
            <a:r>
              <a:rPr lang="en-US" dirty="0" smtClean="0">
                <a:ea typeface="+mn-ea"/>
                <a:cs typeface="+mn-cs"/>
              </a:rPr>
              <a:t>Student feedback</a:t>
            </a:r>
          </a:p>
          <a:p>
            <a:pPr lvl="1" eaLnBrk="1" hangingPunct="1">
              <a:lnSpc>
                <a:spcPct val="90000"/>
              </a:lnSpc>
              <a:defRPr/>
            </a:pPr>
            <a:r>
              <a:rPr lang="en-US" dirty="0" smtClean="0"/>
              <a:t>Primary source of course improvements</a:t>
            </a:r>
          </a:p>
          <a:p>
            <a:pPr lvl="1" eaLnBrk="1" hangingPunct="1">
              <a:lnSpc>
                <a:spcPct val="90000"/>
              </a:lnSpc>
              <a:defRPr/>
            </a:pPr>
            <a:r>
              <a:rPr lang="en-US" dirty="0" smtClean="0"/>
              <a:t>I need to know if:</a:t>
            </a:r>
          </a:p>
          <a:p>
            <a:pPr lvl="2" eaLnBrk="1" hangingPunct="1">
              <a:lnSpc>
                <a:spcPct val="90000"/>
              </a:lnSpc>
              <a:buFont typeface="Wingdings" pitchFamily="2" charset="2"/>
              <a:buBlip>
                <a:blip r:embed="rId4"/>
              </a:buBlip>
              <a:defRPr/>
            </a:pPr>
            <a:r>
              <a:rPr lang="en-US" dirty="0" smtClean="0"/>
              <a:t>Homework is unreasonable</a:t>
            </a:r>
          </a:p>
          <a:p>
            <a:pPr lvl="2" eaLnBrk="1" hangingPunct="1">
              <a:lnSpc>
                <a:spcPct val="90000"/>
              </a:lnSpc>
              <a:buFont typeface="Wingdings" pitchFamily="2" charset="2"/>
              <a:buBlip>
                <a:blip r:embed="rId4"/>
              </a:buBlip>
              <a:defRPr/>
            </a:pPr>
            <a:r>
              <a:rPr lang="en-US" dirty="0" smtClean="0"/>
              <a:t>The material is unclear</a:t>
            </a:r>
          </a:p>
          <a:p>
            <a:pPr lvl="2" eaLnBrk="1" hangingPunct="1">
              <a:lnSpc>
                <a:spcPct val="90000"/>
              </a:lnSpc>
              <a:buFont typeface="Wingdings" pitchFamily="2" charset="2"/>
              <a:buBlip>
                <a:blip r:embed="rId4"/>
              </a:buBlip>
              <a:defRPr/>
            </a:pPr>
            <a:r>
              <a:rPr lang="en-US" dirty="0" smtClean="0"/>
              <a:t>The organization needs work</a:t>
            </a:r>
          </a:p>
          <a:p>
            <a:pPr lvl="2" eaLnBrk="1" hangingPunct="1">
              <a:lnSpc>
                <a:spcPct val="90000"/>
              </a:lnSpc>
              <a:buFont typeface="Wingdings" pitchFamily="2" charset="2"/>
              <a:buBlip>
                <a:blip r:embed="rId4"/>
              </a:buBlip>
              <a:defRPr/>
            </a:pPr>
            <a:r>
              <a:rPr lang="en-US" dirty="0" smtClean="0"/>
              <a:t>The exercises miss the mark</a:t>
            </a:r>
          </a:p>
          <a:p>
            <a:pPr lvl="2" eaLnBrk="1" hangingPunct="1">
              <a:lnSpc>
                <a:spcPct val="90000"/>
              </a:lnSpc>
              <a:buFont typeface="Wingdings" pitchFamily="2" charset="2"/>
              <a:buBlip>
                <a:blip r:embed="rId4"/>
              </a:buBlip>
              <a:defRPr/>
            </a:pPr>
            <a:r>
              <a:rPr lang="en-US" dirty="0" smtClean="0"/>
              <a:t>etc.</a:t>
            </a:r>
          </a:p>
        </p:txBody>
      </p:sp>
      <p:sp>
        <p:nvSpPr>
          <p:cNvPr id="5" name="Slide Number Placeholder 5"/>
          <p:cNvSpPr>
            <a:spLocks noGrp="1"/>
          </p:cNvSpPr>
          <p:nvPr>
            <p:ph type="sldNum" sz="quarter" idx="12"/>
          </p:nvPr>
        </p:nvSpPr>
        <p:spPr/>
        <p:txBody>
          <a:bodyPr/>
          <a:lstStyle/>
          <a:p>
            <a:pPr>
              <a:defRPr/>
            </a:pPr>
            <a:fld id="{03B15549-7BD8-0B4B-9942-37CB8C3BB658}" type="slidenum">
              <a:rPr lang="en-US"/>
              <a:pPr>
                <a:defRPr/>
              </a:pPr>
              <a:t>4</a:t>
            </a:fld>
            <a:endParaRPr lang="en-US"/>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2"/>
          <p:cNvSpPr>
            <a:spLocks noGrp="1" noChangeArrowheads="1"/>
          </p:cNvSpPr>
          <p:nvPr>
            <p:ph type="title"/>
          </p:nvPr>
        </p:nvSpPr>
        <p:spPr/>
        <p:txBody>
          <a:bodyPr/>
          <a:lstStyle/>
          <a:p>
            <a:pPr eaLnBrk="1" hangingPunct="1">
              <a:defRPr/>
            </a:pPr>
            <a:r>
              <a:rPr lang="en-US" smtClean="0">
                <a:ea typeface="+mj-ea"/>
                <a:cs typeface="+mj-cs"/>
              </a:rPr>
              <a:t>Development Problem</a:t>
            </a:r>
          </a:p>
        </p:txBody>
      </p:sp>
      <p:sp>
        <p:nvSpPr>
          <p:cNvPr id="742403" name="Rectangle 3"/>
          <p:cNvSpPr>
            <a:spLocks noGrp="1" noChangeArrowheads="1"/>
          </p:cNvSpPr>
          <p:nvPr>
            <p:ph idx="1"/>
          </p:nvPr>
        </p:nvSpPr>
        <p:spPr>
          <a:xfrm>
            <a:off x="533400" y="1600200"/>
            <a:ext cx="7848600" cy="4572000"/>
          </a:xfrm>
        </p:spPr>
        <p:txBody>
          <a:bodyPr>
            <a:normAutofit/>
          </a:bodyPr>
          <a:lstStyle/>
          <a:p>
            <a:pPr eaLnBrk="1" hangingPunct="1">
              <a:lnSpc>
                <a:spcPct val="90000"/>
              </a:lnSpc>
              <a:buFont typeface="Wingdings" pitchFamily="2" charset="2"/>
              <a:buBlip>
                <a:blip r:embed="rId3"/>
              </a:buBlip>
              <a:defRPr/>
            </a:pPr>
            <a:r>
              <a:rPr lang="en-US" sz="2000" dirty="0" smtClean="0">
                <a:ea typeface="+mn-ea"/>
                <a:cs typeface="+mn-cs"/>
              </a:rPr>
              <a:t>Conventional, sequential development model having difficulties</a:t>
            </a:r>
          </a:p>
          <a:p>
            <a:pPr lvl="1" eaLnBrk="1" hangingPunct="1">
              <a:lnSpc>
                <a:spcPct val="90000"/>
              </a:lnSpc>
              <a:defRPr/>
            </a:pPr>
            <a:r>
              <a:rPr lang="en-US" sz="1800" dirty="0" smtClean="0"/>
              <a:t>Worked for smaller systems but systems were increasing in size and complexity</a:t>
            </a:r>
          </a:p>
          <a:p>
            <a:pPr lvl="1" eaLnBrk="1" hangingPunct="1">
              <a:lnSpc>
                <a:spcPct val="90000"/>
              </a:lnSpc>
              <a:defRPr/>
            </a:pPr>
            <a:r>
              <a:rPr lang="en-US" sz="1800" dirty="0" smtClean="0"/>
              <a:t>Difficulty in predictable and timely integration resulting in cost overruns, and schedule slippage</a:t>
            </a:r>
          </a:p>
          <a:p>
            <a:pPr eaLnBrk="1" hangingPunct="1">
              <a:lnSpc>
                <a:spcPct val="90000"/>
              </a:lnSpc>
              <a:buFont typeface="Wingdings" pitchFamily="2" charset="2"/>
              <a:buBlip>
                <a:blip r:embed="rId3"/>
              </a:buBlip>
              <a:defRPr/>
            </a:pPr>
            <a:r>
              <a:rPr lang="en-US" sz="2000" dirty="0" smtClean="0">
                <a:ea typeface="+mn-ea"/>
                <a:cs typeface="+mn-cs"/>
              </a:rPr>
              <a:t>Critical event: simultaneously awarded two major contracts</a:t>
            </a:r>
          </a:p>
          <a:p>
            <a:pPr lvl="1" eaLnBrk="1" hangingPunct="1">
              <a:lnSpc>
                <a:spcPct val="90000"/>
              </a:lnSpc>
              <a:defRPr/>
            </a:pPr>
            <a:r>
              <a:rPr lang="en-US" sz="1800" dirty="0" smtClean="0"/>
              <a:t>Swedish and Danish navies</a:t>
            </a:r>
          </a:p>
          <a:p>
            <a:pPr lvl="1" eaLnBrk="1" hangingPunct="1">
              <a:lnSpc>
                <a:spcPct val="90000"/>
              </a:lnSpc>
              <a:defRPr/>
            </a:pPr>
            <a:r>
              <a:rPr lang="en-US" sz="1800" dirty="0" smtClean="0"/>
              <a:t>Even larger system</a:t>
            </a:r>
          </a:p>
          <a:p>
            <a:pPr eaLnBrk="1" hangingPunct="1">
              <a:lnSpc>
                <a:spcPct val="90000"/>
              </a:lnSpc>
              <a:buFont typeface="Wingdings" pitchFamily="2" charset="2"/>
              <a:buBlip>
                <a:blip r:embed="rId3"/>
              </a:buBlip>
              <a:defRPr/>
            </a:pPr>
            <a:r>
              <a:rPr lang="en-US" sz="2000" dirty="0" smtClean="0">
                <a:ea typeface="+mn-ea"/>
                <a:cs typeface="+mn-cs"/>
              </a:rPr>
              <a:t>Clear that they could not satisfy both contracts with current methods</a:t>
            </a:r>
          </a:p>
          <a:p>
            <a:pPr lvl="1" eaLnBrk="1" hangingPunct="1">
              <a:lnSpc>
                <a:spcPct val="90000"/>
              </a:lnSpc>
              <a:defRPr/>
            </a:pPr>
            <a:r>
              <a:rPr lang="en-US" sz="1800" dirty="0" smtClean="0"/>
              <a:t>Had neither technology nor personnel</a:t>
            </a:r>
          </a:p>
          <a:p>
            <a:pPr lvl="1" eaLnBrk="1" hangingPunct="1">
              <a:lnSpc>
                <a:spcPct val="90000"/>
              </a:lnSpc>
              <a:defRPr/>
            </a:pPr>
            <a:r>
              <a:rPr lang="en-US" sz="1800" dirty="0" smtClean="0"/>
              <a:t>Budget overruns on fixed-price contracts could sink company from excess success</a:t>
            </a:r>
          </a:p>
        </p:txBody>
      </p:sp>
      <p:sp>
        <p:nvSpPr>
          <p:cNvPr id="5" name="Slide Number Placeholder 5"/>
          <p:cNvSpPr>
            <a:spLocks noGrp="1"/>
          </p:cNvSpPr>
          <p:nvPr>
            <p:ph type="sldNum" sz="quarter" idx="12"/>
          </p:nvPr>
        </p:nvSpPr>
        <p:spPr/>
        <p:txBody>
          <a:bodyPr/>
          <a:lstStyle/>
          <a:p>
            <a:pPr>
              <a:defRPr/>
            </a:pPr>
            <a:fld id="{B0802877-1151-A74E-B283-109EDEAB7614}" type="slidenum">
              <a:rPr lang="en-US"/>
              <a:pPr>
                <a:defRPr/>
              </a:pPr>
              <a:t>40</a:t>
            </a:fld>
            <a:endParaRPr lang="en-US"/>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8" name="Rectangle 4"/>
          <p:cNvSpPr>
            <a:spLocks noGrp="1" noChangeArrowheads="1"/>
          </p:cNvSpPr>
          <p:nvPr>
            <p:ph type="title"/>
          </p:nvPr>
        </p:nvSpPr>
        <p:spPr/>
        <p:txBody>
          <a:bodyPr/>
          <a:lstStyle/>
          <a:p>
            <a:pPr eaLnBrk="1" hangingPunct="1">
              <a:defRPr/>
            </a:pPr>
            <a:r>
              <a:rPr lang="en-US" smtClean="0">
                <a:ea typeface="+mj-ea"/>
                <a:cs typeface="+mj-cs"/>
              </a:rPr>
              <a:t>Product-Line Approach</a:t>
            </a:r>
          </a:p>
        </p:txBody>
      </p:sp>
      <p:sp>
        <p:nvSpPr>
          <p:cNvPr id="743429" name="Rectangle 5"/>
          <p:cNvSpPr>
            <a:spLocks noGrp="1" noChangeArrowheads="1"/>
          </p:cNvSpPr>
          <p:nvPr>
            <p:ph idx="1"/>
          </p:nvPr>
        </p:nvSpPr>
        <p:spPr>
          <a:xfrm>
            <a:off x="457200" y="1641475"/>
            <a:ext cx="8229600" cy="4530725"/>
          </a:xfrm>
        </p:spPr>
        <p:txBody>
          <a:bodyPr/>
          <a:lstStyle/>
          <a:p>
            <a:pPr eaLnBrk="1" hangingPunct="1">
              <a:buFont typeface="Wingdings" pitchFamily="2" charset="2"/>
              <a:buBlip>
                <a:blip r:embed="rId3"/>
              </a:buBlip>
              <a:defRPr/>
            </a:pPr>
            <a:r>
              <a:rPr lang="en-US" dirty="0" smtClean="0">
                <a:ea typeface="+mn-ea"/>
                <a:cs typeface="+mn-cs"/>
              </a:rPr>
              <a:t>Could build both systems only if they could use much in common</a:t>
            </a:r>
          </a:p>
          <a:p>
            <a:pPr eaLnBrk="1" hangingPunct="1">
              <a:buFont typeface="Wingdings" pitchFamily="2" charset="2"/>
              <a:buBlip>
                <a:blip r:embed="rId3"/>
              </a:buBlip>
              <a:defRPr/>
            </a:pPr>
            <a:r>
              <a:rPr lang="en-US" dirty="0" smtClean="0">
                <a:ea typeface="+mn-ea"/>
                <a:cs typeface="+mn-cs"/>
              </a:rPr>
              <a:t>Genesis of new business strategy</a:t>
            </a:r>
          </a:p>
          <a:p>
            <a:pPr lvl="1" eaLnBrk="1" hangingPunct="1">
              <a:defRPr/>
            </a:pPr>
            <a:r>
              <a:rPr lang="en-US" dirty="0" smtClean="0"/>
              <a:t>Develop systems as members of a family</a:t>
            </a:r>
          </a:p>
          <a:p>
            <a:pPr lvl="1" eaLnBrk="1" hangingPunct="1">
              <a:defRPr/>
            </a:pPr>
            <a:r>
              <a:rPr lang="en-US" dirty="0" smtClean="0"/>
              <a:t>Technical strategy: create flexible and robust set of building blocks from which new systems could be created</a:t>
            </a:r>
          </a:p>
          <a:p>
            <a:pPr lvl="1" eaLnBrk="1" hangingPunct="1">
              <a:defRPr/>
            </a:pPr>
            <a:r>
              <a:rPr lang="en-US" dirty="0" smtClean="0"/>
              <a:t>Building blocks become core company asset for rapid, efficient future system development</a:t>
            </a:r>
          </a:p>
        </p:txBody>
      </p:sp>
      <p:sp>
        <p:nvSpPr>
          <p:cNvPr id="5" name="Slide Number Placeholder 5"/>
          <p:cNvSpPr>
            <a:spLocks noGrp="1"/>
          </p:cNvSpPr>
          <p:nvPr>
            <p:ph type="sldNum" sz="quarter" idx="12"/>
          </p:nvPr>
        </p:nvSpPr>
        <p:spPr/>
        <p:txBody>
          <a:bodyPr/>
          <a:lstStyle/>
          <a:p>
            <a:pPr>
              <a:defRPr/>
            </a:pPr>
            <a:fld id="{0D77CE19-0E4D-2C4D-95DF-6A0129381E33}" type="slidenum">
              <a:rPr lang="en-US"/>
              <a:pPr>
                <a:defRPr/>
              </a:pPr>
              <a:t>41</a:t>
            </a:fld>
            <a:endParaRPr lang="en-US"/>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ChangeArrowheads="1"/>
          </p:cNvSpPr>
          <p:nvPr>
            <p:ph type="title"/>
          </p:nvPr>
        </p:nvSpPr>
        <p:spPr/>
        <p:txBody>
          <a:bodyPr/>
          <a:lstStyle/>
          <a:p>
            <a:pPr eaLnBrk="1" hangingPunct="1">
              <a:defRPr/>
            </a:pPr>
            <a:r>
              <a:rPr lang="en-US" smtClean="0">
                <a:ea typeface="+mj-ea"/>
                <a:cs typeface="+mj-cs"/>
              </a:rPr>
              <a:t>Technical Approach</a:t>
            </a:r>
          </a:p>
        </p:txBody>
      </p:sp>
      <p:sp>
        <p:nvSpPr>
          <p:cNvPr id="744451" name="Rectangle 3"/>
          <p:cNvSpPr>
            <a:spLocks noGrp="1" noChangeArrowheads="1"/>
          </p:cNvSpPr>
          <p:nvPr>
            <p:ph idx="1"/>
          </p:nvPr>
        </p:nvSpPr>
        <p:spPr/>
        <p:txBody>
          <a:bodyPr/>
          <a:lstStyle/>
          <a:p>
            <a:pPr eaLnBrk="1" hangingPunct="1">
              <a:lnSpc>
                <a:spcPct val="90000"/>
              </a:lnSpc>
              <a:buFont typeface="Wingdings" pitchFamily="2" charset="2"/>
              <a:buBlip>
                <a:blip r:embed="rId3"/>
              </a:buBlip>
              <a:defRPr/>
            </a:pPr>
            <a:r>
              <a:rPr lang="en-US" sz="2000" dirty="0" smtClean="0">
                <a:ea typeface="+mn-ea"/>
                <a:cs typeface="+mn-cs"/>
              </a:rPr>
              <a:t>Analyzed what remained the same and what differed between different systems (e.g., for different navies)</a:t>
            </a:r>
          </a:p>
          <a:p>
            <a:pPr eaLnBrk="1" hangingPunct="1">
              <a:lnSpc>
                <a:spcPct val="90000"/>
              </a:lnSpc>
              <a:buFont typeface="Wingdings" pitchFamily="2" charset="2"/>
              <a:buBlip>
                <a:blip r:embed="rId3"/>
              </a:buBlip>
              <a:defRPr/>
            </a:pPr>
            <a:r>
              <a:rPr lang="en-US" sz="2000" dirty="0" smtClean="0">
                <a:ea typeface="+mn-ea"/>
                <a:cs typeface="+mn-cs"/>
              </a:rPr>
              <a:t>Defined a common architecture for SS2000 product line</a:t>
            </a:r>
          </a:p>
          <a:p>
            <a:pPr lvl="1" eaLnBrk="1" hangingPunct="1">
              <a:lnSpc>
                <a:spcPct val="90000"/>
              </a:lnSpc>
              <a:defRPr/>
            </a:pPr>
            <a:r>
              <a:rPr lang="en-US" sz="1800" dirty="0" smtClean="0"/>
              <a:t>Layered Architecture</a:t>
            </a:r>
          </a:p>
          <a:p>
            <a:pPr lvl="1" eaLnBrk="1" hangingPunct="1">
              <a:lnSpc>
                <a:spcPct val="90000"/>
              </a:lnSpc>
              <a:defRPr/>
            </a:pPr>
            <a:r>
              <a:rPr lang="en-US" sz="1800" dirty="0" smtClean="0"/>
              <a:t>Hardware interface layer provides common interface, hides hardware differences</a:t>
            </a:r>
          </a:p>
          <a:p>
            <a:pPr lvl="1" eaLnBrk="1" hangingPunct="1">
              <a:lnSpc>
                <a:spcPct val="90000"/>
              </a:lnSpc>
              <a:defRPr/>
            </a:pPr>
            <a:r>
              <a:rPr lang="en-US" sz="1800" dirty="0" smtClean="0"/>
              <a:t>Fundamentals: data base, diagnostics, etc.</a:t>
            </a:r>
          </a:p>
          <a:p>
            <a:pPr lvl="1" eaLnBrk="1" hangingPunct="1">
              <a:lnSpc>
                <a:spcPct val="90000"/>
              </a:lnSpc>
              <a:defRPr/>
            </a:pPr>
            <a:r>
              <a:rPr lang="en-US" sz="1800" dirty="0" smtClean="0"/>
              <a:t>Common functions layer</a:t>
            </a:r>
          </a:p>
          <a:p>
            <a:pPr lvl="1" eaLnBrk="1" hangingPunct="1">
              <a:lnSpc>
                <a:spcPct val="90000"/>
              </a:lnSpc>
              <a:defRPr/>
            </a:pPr>
            <a:r>
              <a:rPr lang="en-US" sz="1800" dirty="0" smtClean="0"/>
              <a:t>Application specific layer</a:t>
            </a:r>
          </a:p>
          <a:p>
            <a:pPr eaLnBrk="1" hangingPunct="1">
              <a:lnSpc>
                <a:spcPct val="90000"/>
              </a:lnSpc>
              <a:buFont typeface="Wingdings" pitchFamily="2" charset="2"/>
              <a:buBlip>
                <a:blip r:embed="rId3"/>
              </a:buBlip>
              <a:defRPr/>
            </a:pPr>
            <a:r>
              <a:rPr lang="en-US" sz="2000" dirty="0" smtClean="0">
                <a:ea typeface="+mn-ea"/>
                <a:cs typeface="+mn-cs"/>
              </a:rPr>
              <a:t>Organized by increasing likelihood of change</a:t>
            </a:r>
          </a:p>
          <a:p>
            <a:pPr eaLnBrk="1" hangingPunct="1">
              <a:lnSpc>
                <a:spcPct val="90000"/>
              </a:lnSpc>
              <a:buFont typeface="Wingdings" pitchFamily="2" charset="2"/>
              <a:buBlip>
                <a:blip r:embed="rId3"/>
              </a:buBlip>
              <a:defRPr/>
            </a:pPr>
            <a:r>
              <a:rPr lang="en-US" sz="2000" dirty="0" smtClean="0">
                <a:ea typeface="+mn-ea"/>
                <a:cs typeface="+mn-cs"/>
              </a:rPr>
              <a:t>Application specific layer is parameterized, designed for adaptability</a:t>
            </a:r>
          </a:p>
        </p:txBody>
      </p:sp>
      <p:sp>
        <p:nvSpPr>
          <p:cNvPr id="5" name="Slide Number Placeholder 5"/>
          <p:cNvSpPr>
            <a:spLocks noGrp="1"/>
          </p:cNvSpPr>
          <p:nvPr>
            <p:ph type="sldNum" sz="quarter" idx="12"/>
          </p:nvPr>
        </p:nvSpPr>
        <p:spPr/>
        <p:txBody>
          <a:bodyPr/>
          <a:lstStyle/>
          <a:p>
            <a:pPr>
              <a:defRPr/>
            </a:pPr>
            <a:fld id="{ADB71BFB-FB10-7D42-A1FA-5E09203169A9}" type="slidenum">
              <a:rPr lang="en-US"/>
              <a:pPr>
                <a:defRPr/>
              </a:pPr>
              <a:t>42</a:t>
            </a:fld>
            <a:endParaRPr lang="en-US"/>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Grp="1" noChangeArrowheads="1"/>
          </p:cNvSpPr>
          <p:nvPr>
            <p:ph type="title"/>
          </p:nvPr>
        </p:nvSpPr>
        <p:spPr/>
        <p:txBody>
          <a:bodyPr/>
          <a:lstStyle/>
          <a:p>
            <a:pPr eaLnBrk="1" hangingPunct="1">
              <a:defRPr/>
            </a:pPr>
            <a:r>
              <a:rPr lang="en-US" dirty="0" smtClean="0">
                <a:ea typeface="+mj-ea"/>
                <a:cs typeface="+mj-cs"/>
              </a:rPr>
              <a:t>Organizational Approach</a:t>
            </a:r>
          </a:p>
        </p:txBody>
      </p:sp>
      <p:sp>
        <p:nvSpPr>
          <p:cNvPr id="745475" name="Rectangle 3"/>
          <p:cNvSpPr>
            <a:spLocks noGrp="1" noChangeArrowheads="1"/>
          </p:cNvSpPr>
          <p:nvPr>
            <p:ph idx="1"/>
          </p:nvPr>
        </p:nvSpPr>
        <p:spPr>
          <a:xfrm>
            <a:off x="457200" y="1600200"/>
            <a:ext cx="8229600" cy="4530725"/>
          </a:xfrm>
        </p:spPr>
        <p:txBody>
          <a:bodyPr/>
          <a:lstStyle/>
          <a:p>
            <a:pPr eaLnBrk="1" hangingPunct="1">
              <a:defRPr/>
            </a:pPr>
            <a:r>
              <a:rPr lang="en-US" sz="2000" dirty="0">
                <a:ea typeface="+mn-ea"/>
                <a:cs typeface="+mn-cs"/>
              </a:rPr>
              <a:t>Reorganized to develop and maintain common architecture</a:t>
            </a:r>
          </a:p>
          <a:p>
            <a:pPr eaLnBrk="1" hangingPunct="1">
              <a:defRPr/>
            </a:pPr>
            <a:r>
              <a:rPr lang="en-US" sz="2000" dirty="0">
                <a:ea typeface="+mn-ea"/>
                <a:cs typeface="+mn-cs"/>
              </a:rPr>
              <a:t>Small team developed initial, common architecture</a:t>
            </a:r>
          </a:p>
          <a:p>
            <a:pPr eaLnBrk="1" hangingPunct="1">
              <a:defRPr/>
            </a:pPr>
            <a:r>
              <a:rPr lang="en-US" sz="2000" dirty="0">
                <a:ea typeface="+mn-ea"/>
                <a:cs typeface="+mn-cs"/>
              </a:rPr>
              <a:t>Central task is no longer to develop systems but to </a:t>
            </a:r>
            <a:r>
              <a:rPr lang="en-US" sz="2000" dirty="0">
                <a:solidFill>
                  <a:srgbClr val="FFFF00"/>
                </a:solidFill>
                <a:ea typeface="+mn-ea"/>
                <a:cs typeface="+mn-cs"/>
              </a:rPr>
              <a:t>maintain the product line itself</a:t>
            </a:r>
          </a:p>
          <a:p>
            <a:pPr algn="ctr" eaLnBrk="1" hangingPunct="1">
              <a:buFont typeface="Wingdings" charset="2"/>
              <a:buNone/>
              <a:defRPr/>
            </a:pPr>
            <a:r>
              <a:rPr lang="en-US" sz="1800" dirty="0">
                <a:ea typeface="+mn-ea"/>
                <a:cs typeface="+mn-cs"/>
              </a:rPr>
              <a:t/>
            </a:r>
            <a:br>
              <a:rPr lang="en-US" sz="1800" dirty="0">
                <a:ea typeface="+mn-ea"/>
                <a:cs typeface="+mn-cs"/>
              </a:rPr>
            </a:br>
            <a:r>
              <a:rPr lang="en-US" sz="1800" dirty="0">
                <a:ea typeface="+mn-ea"/>
                <a:cs typeface="+mn-cs"/>
              </a:rPr>
              <a:t>“Externally, Celsius Tech builds ship systems.  Internally, they evolve and grow a common asset base that provides the capability to turn out ships systems. This mentality [] might sound subtle, but it manifests itself in the configuration control policies, the organization of the enterprise, and the way that new products are marketed.”</a:t>
            </a:r>
          </a:p>
          <a:p>
            <a:pPr algn="ctr" eaLnBrk="1" hangingPunct="1">
              <a:buFont typeface="Wingdings" charset="2"/>
              <a:buNone/>
              <a:defRPr/>
            </a:pPr>
            <a:r>
              <a:rPr lang="en-US" sz="1400" dirty="0">
                <a:ea typeface="+mn-ea"/>
                <a:cs typeface="+mn-cs"/>
              </a:rPr>
              <a:t>- </a:t>
            </a:r>
            <a:r>
              <a:rPr lang="en-US" sz="1400" i="1" dirty="0">
                <a:ea typeface="Times New Roman" charset="0"/>
                <a:cs typeface="Times New Roman" charset="0"/>
              </a:rPr>
              <a:t>Software Architecture in Practice</a:t>
            </a:r>
            <a:r>
              <a:rPr lang="en-US" sz="1400" dirty="0">
                <a:ea typeface="Times New Roman" charset="0"/>
                <a:cs typeface="Times New Roman" charset="0"/>
              </a:rPr>
              <a:t>, by Len Bass, Paul Clements, and Rick </a:t>
            </a:r>
            <a:r>
              <a:rPr lang="en-US" sz="1400" dirty="0" err="1">
                <a:ea typeface="Times New Roman" charset="0"/>
                <a:cs typeface="Times New Roman" charset="0"/>
              </a:rPr>
              <a:t>Kazman</a:t>
            </a:r>
            <a:r>
              <a:rPr lang="en-US" sz="1400" dirty="0">
                <a:ea typeface="+mn-ea"/>
                <a:cs typeface="+mn-cs"/>
              </a:rPr>
              <a:t> </a:t>
            </a:r>
            <a:endParaRPr lang="en-US" sz="2000" dirty="0">
              <a:ea typeface="+mn-ea"/>
              <a:cs typeface="+mn-cs"/>
            </a:endParaRPr>
          </a:p>
          <a:p>
            <a:pPr eaLnBrk="1" hangingPunct="1">
              <a:defRPr/>
            </a:pPr>
            <a:endParaRPr lang="en-US" sz="3200" dirty="0">
              <a:ea typeface="+mn-ea"/>
              <a:cs typeface="+mn-cs"/>
            </a:endParaRPr>
          </a:p>
        </p:txBody>
      </p:sp>
      <p:sp>
        <p:nvSpPr>
          <p:cNvPr id="5" name="Slide Number Placeholder 5"/>
          <p:cNvSpPr>
            <a:spLocks noGrp="1"/>
          </p:cNvSpPr>
          <p:nvPr>
            <p:ph type="sldNum" sz="quarter" idx="12"/>
          </p:nvPr>
        </p:nvSpPr>
        <p:spPr/>
        <p:txBody>
          <a:bodyPr/>
          <a:lstStyle/>
          <a:p>
            <a:pPr>
              <a:defRPr/>
            </a:pPr>
            <a:fld id="{6BDF8586-C9DB-E940-BAB9-7BA8FEA11C46}" type="slidenum">
              <a:rPr lang="en-US"/>
              <a:pPr>
                <a:defRPr/>
              </a:pPr>
              <a:t>43</a:t>
            </a:fld>
            <a:endParaRPr lang="en-US"/>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a:xfrm>
            <a:off x="685800" y="228600"/>
            <a:ext cx="7772400" cy="641350"/>
          </a:xfrm>
        </p:spPr>
        <p:txBody>
          <a:bodyPr/>
          <a:lstStyle/>
          <a:p>
            <a:pPr eaLnBrk="1" hangingPunct="1">
              <a:defRPr/>
            </a:pPr>
            <a:r>
              <a:rPr lang="en-US" smtClean="0">
                <a:ea typeface="+mj-ea"/>
                <a:cs typeface="+mj-cs"/>
              </a:rPr>
              <a:t>Results</a:t>
            </a:r>
          </a:p>
        </p:txBody>
      </p:sp>
      <p:sp>
        <p:nvSpPr>
          <p:cNvPr id="746499" name="Rectangle 3"/>
          <p:cNvSpPr>
            <a:spLocks noGrp="1" noChangeArrowheads="1"/>
          </p:cNvSpPr>
          <p:nvPr>
            <p:ph idx="1"/>
          </p:nvPr>
        </p:nvSpPr>
        <p:spPr>
          <a:xfrm>
            <a:off x="685800" y="990600"/>
            <a:ext cx="7772400" cy="5334000"/>
          </a:xfrm>
        </p:spPr>
        <p:txBody>
          <a:bodyPr/>
          <a:lstStyle/>
          <a:p>
            <a:pPr eaLnBrk="1" hangingPunct="1">
              <a:defRPr/>
            </a:pPr>
            <a:r>
              <a:rPr lang="en-US" sz="2000">
                <a:ea typeface="+mn-ea"/>
                <a:cs typeface="+mn-cs"/>
              </a:rPr>
              <a:t>Shrinking schedules</a:t>
            </a:r>
          </a:p>
          <a:p>
            <a:pPr lvl="1" eaLnBrk="1" hangingPunct="1">
              <a:defRPr/>
            </a:pPr>
            <a:r>
              <a:rPr lang="en-US" sz="1800"/>
              <a:t>Built the two initial systems on time with roughly same staff as for single project</a:t>
            </a:r>
          </a:p>
          <a:p>
            <a:pPr lvl="1" eaLnBrk="1" hangingPunct="1">
              <a:defRPr/>
            </a:pPr>
            <a:r>
              <a:rPr lang="en-US" sz="1800"/>
              <a:t>Overall production time dropped steadily (roughly %60)</a:t>
            </a:r>
          </a:p>
          <a:p>
            <a:pPr lvl="1" eaLnBrk="1" hangingPunct="1">
              <a:defRPr/>
            </a:pPr>
            <a:r>
              <a:rPr lang="en-US" sz="1800"/>
              <a:t>Recent releases were predictably on schedule</a:t>
            </a:r>
          </a:p>
          <a:p>
            <a:pPr eaLnBrk="1" hangingPunct="1">
              <a:defRPr/>
            </a:pPr>
            <a:r>
              <a:rPr lang="en-US" sz="2000">
                <a:ea typeface="+mn-ea"/>
                <a:cs typeface="+mn-cs"/>
              </a:rPr>
              <a:t>Code reuse</a:t>
            </a:r>
          </a:p>
          <a:p>
            <a:pPr lvl="1" eaLnBrk="1" hangingPunct="1">
              <a:defRPr/>
            </a:pPr>
            <a:r>
              <a:rPr lang="en-US" sz="1800"/>
              <a:t>Average of 70-80% of the system code reused verbatim</a:t>
            </a:r>
          </a:p>
          <a:p>
            <a:pPr eaLnBrk="1" hangingPunct="1">
              <a:defRPr/>
            </a:pPr>
            <a:r>
              <a:rPr lang="en-US" sz="2000">
                <a:ea typeface="+mn-ea"/>
                <a:cs typeface="+mn-cs"/>
              </a:rPr>
              <a:t>Reduced staffing</a:t>
            </a:r>
          </a:p>
          <a:p>
            <a:pPr lvl="1" eaLnBrk="1" hangingPunct="1">
              <a:defRPr/>
            </a:pPr>
            <a:r>
              <a:rPr lang="en-US" sz="1800"/>
              <a:t>Needed fewer developers and maintainers</a:t>
            </a:r>
          </a:p>
          <a:p>
            <a:pPr lvl="1" eaLnBrk="1" hangingPunct="1">
              <a:defRPr/>
            </a:pPr>
            <a:r>
              <a:rPr lang="en-US" sz="1800"/>
              <a:t>More efficient communication, management</a:t>
            </a:r>
          </a:p>
          <a:p>
            <a:pPr eaLnBrk="1" hangingPunct="1">
              <a:defRPr/>
            </a:pPr>
            <a:r>
              <a:rPr lang="en-US" sz="2000">
                <a:ea typeface="+mn-ea"/>
                <a:cs typeface="+mn-cs"/>
              </a:rPr>
              <a:t>Expanding product line</a:t>
            </a:r>
          </a:p>
          <a:p>
            <a:pPr lvl="1" eaLnBrk="1" hangingPunct="1">
              <a:defRPr/>
            </a:pPr>
            <a:r>
              <a:rPr lang="en-US" sz="1800"/>
              <a:t>Used common architecture to move quickly into related business areas</a:t>
            </a:r>
          </a:p>
          <a:p>
            <a:pPr lvl="1" eaLnBrk="1" hangingPunct="1">
              <a:defRPr/>
            </a:pPr>
            <a:r>
              <a:rPr lang="en-US" sz="1800"/>
              <a:t>E.g., Developed new air defense system for Swedish Air Force by noting that a ground station is a ship whose location doesn’t change very often and whose pitch and roll are constantly zero.</a:t>
            </a:r>
          </a:p>
        </p:txBody>
      </p:sp>
      <p:sp>
        <p:nvSpPr>
          <p:cNvPr id="5" name="Slide Number Placeholder 5"/>
          <p:cNvSpPr>
            <a:spLocks noGrp="1"/>
          </p:cNvSpPr>
          <p:nvPr>
            <p:ph type="sldNum" sz="quarter" idx="12"/>
          </p:nvPr>
        </p:nvSpPr>
        <p:spPr/>
        <p:txBody>
          <a:bodyPr/>
          <a:lstStyle/>
          <a:p>
            <a:pPr>
              <a:defRPr/>
            </a:pPr>
            <a:fld id="{29ECD3AB-82EA-3B46-92E0-949D2836A3B1}" type="slidenum">
              <a:rPr lang="en-US"/>
              <a:pPr>
                <a:defRPr/>
              </a:pPr>
              <a:t>44</a:t>
            </a:fld>
            <a:endParaRPr lang="en-US"/>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p:txBody>
          <a:bodyPr/>
          <a:lstStyle/>
          <a:p>
            <a:pPr eaLnBrk="1" hangingPunct="1">
              <a:defRPr/>
            </a:pPr>
            <a:r>
              <a:rPr lang="en-US" smtClean="0">
                <a:ea typeface="+mj-ea"/>
                <a:cs typeface="+mj-cs"/>
              </a:rPr>
              <a:t>Shrinking Schedules</a:t>
            </a:r>
          </a:p>
        </p:txBody>
      </p:sp>
      <p:sp>
        <p:nvSpPr>
          <p:cNvPr id="7" name="Slide Number Placeholder 4"/>
          <p:cNvSpPr>
            <a:spLocks noGrp="1"/>
          </p:cNvSpPr>
          <p:nvPr>
            <p:ph type="sldNum" sz="quarter" idx="12"/>
          </p:nvPr>
        </p:nvSpPr>
        <p:spPr/>
        <p:txBody>
          <a:bodyPr/>
          <a:lstStyle/>
          <a:p>
            <a:pPr>
              <a:defRPr/>
            </a:pPr>
            <a:fld id="{870242FA-7E47-334E-8619-7FA3DC000F40}" type="slidenum">
              <a:rPr lang="en-US"/>
              <a:pPr>
                <a:defRPr/>
              </a:pPr>
              <a:t>45</a:t>
            </a:fld>
            <a:endParaRPr lang="en-US"/>
          </a:p>
        </p:txBody>
      </p:sp>
      <p:pic>
        <p:nvPicPr>
          <p:cNvPr id="104452" name="Picture 3" descr="Celsius product schedules"/>
          <p:cNvPicPr>
            <a:picLocks noChangeAspect="1" noChangeArrowheads="1"/>
          </p:cNvPicPr>
          <p:nvPr/>
        </p:nvPicPr>
        <p:blipFill>
          <a:blip r:embed="rId3"/>
          <a:srcRect/>
          <a:stretch>
            <a:fillRect/>
          </a:stretch>
        </p:blipFill>
        <p:spPr bwMode="auto">
          <a:xfrm>
            <a:off x="1295400" y="1219200"/>
            <a:ext cx="6596063" cy="4127500"/>
          </a:xfrm>
          <a:prstGeom prst="rect">
            <a:avLst/>
          </a:prstGeom>
          <a:noFill/>
          <a:ln w="9525">
            <a:noFill/>
            <a:miter lim="800000"/>
            <a:headEnd/>
            <a:tailEnd/>
          </a:ln>
        </p:spPr>
      </p:pic>
      <p:sp>
        <p:nvSpPr>
          <p:cNvPr id="104453" name="Text Box 4"/>
          <p:cNvSpPr txBox="1">
            <a:spLocks noChangeArrowheads="1"/>
          </p:cNvSpPr>
          <p:nvPr/>
        </p:nvSpPr>
        <p:spPr bwMode="auto">
          <a:xfrm>
            <a:off x="385763" y="6096000"/>
            <a:ext cx="4719637" cy="517525"/>
          </a:xfrm>
          <a:prstGeom prst="rect">
            <a:avLst/>
          </a:prstGeom>
          <a:noFill/>
          <a:ln w="28575">
            <a:noFill/>
            <a:miter lim="800000"/>
            <a:headEnd/>
            <a:tailEnd/>
          </a:ln>
        </p:spPr>
        <p:txBody>
          <a:bodyPr wrap="none">
            <a:prstTxWarp prst="textNoShape">
              <a:avLst/>
            </a:prstTxWarp>
            <a:spAutoFit/>
          </a:bodyPr>
          <a:lstStyle/>
          <a:p>
            <a:r>
              <a:rPr lang="en-US" sz="1400">
                <a:latin typeface="Times New Roman" charset="0"/>
              </a:rPr>
              <a:t>From “A Case Study in Successful Product Line Development, </a:t>
            </a:r>
            <a:br>
              <a:rPr lang="en-US" sz="1400">
                <a:latin typeface="Times New Roman" charset="0"/>
              </a:rPr>
            </a:br>
            <a:r>
              <a:rPr lang="en-US" sz="1400">
                <a:latin typeface="Times New Roman" charset="0"/>
              </a:rPr>
              <a:t>SEI Report SEI-96-TR-016, Clements &amp; Brownsword</a:t>
            </a:r>
          </a:p>
        </p:txBody>
      </p:sp>
      <p:sp>
        <p:nvSpPr>
          <p:cNvPr id="104454" name="Text Box 5"/>
          <p:cNvSpPr txBox="1">
            <a:spLocks noChangeArrowheads="1"/>
          </p:cNvSpPr>
          <p:nvPr/>
        </p:nvSpPr>
        <p:spPr bwMode="auto">
          <a:xfrm>
            <a:off x="1490663" y="5410200"/>
            <a:ext cx="6205537" cy="304800"/>
          </a:xfrm>
          <a:prstGeom prst="rect">
            <a:avLst/>
          </a:prstGeom>
          <a:noFill/>
          <a:ln w="28575">
            <a:noFill/>
            <a:miter lim="800000"/>
            <a:headEnd/>
            <a:tailEnd/>
          </a:ln>
        </p:spPr>
        <p:txBody>
          <a:bodyPr wrap="none">
            <a:prstTxWarp prst="textNoShape">
              <a:avLst/>
            </a:prstTxWarp>
            <a:spAutoFit/>
          </a:bodyPr>
          <a:lstStyle/>
          <a:p>
            <a:r>
              <a:rPr lang="en-US" sz="1400" b="1"/>
              <a:t>Figure: Change in end-to-end system development schedules over time</a:t>
            </a: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ChangeArrowheads="1"/>
          </p:cNvSpPr>
          <p:nvPr>
            <p:ph type="title"/>
          </p:nvPr>
        </p:nvSpPr>
        <p:spPr/>
        <p:txBody>
          <a:bodyPr/>
          <a:lstStyle/>
          <a:p>
            <a:pPr eaLnBrk="1" hangingPunct="1">
              <a:defRPr/>
            </a:pPr>
            <a:r>
              <a:rPr lang="en-US" smtClean="0">
                <a:ea typeface="+mj-ea"/>
                <a:cs typeface="+mj-cs"/>
              </a:rPr>
              <a:t>Increasing Reuse</a:t>
            </a:r>
          </a:p>
        </p:txBody>
      </p:sp>
      <p:sp>
        <p:nvSpPr>
          <p:cNvPr id="6" name="Slide Number Placeholder 4"/>
          <p:cNvSpPr>
            <a:spLocks noGrp="1"/>
          </p:cNvSpPr>
          <p:nvPr>
            <p:ph type="sldNum" sz="quarter" idx="12"/>
          </p:nvPr>
        </p:nvSpPr>
        <p:spPr/>
        <p:txBody>
          <a:bodyPr/>
          <a:lstStyle/>
          <a:p>
            <a:pPr>
              <a:defRPr/>
            </a:pPr>
            <a:fld id="{28AA0083-A6BB-5942-9539-69C37220C1F4}" type="slidenum">
              <a:rPr lang="en-US"/>
              <a:pPr>
                <a:defRPr/>
              </a:pPr>
              <a:t>46</a:t>
            </a:fld>
            <a:endParaRPr lang="en-US"/>
          </a:p>
        </p:txBody>
      </p:sp>
      <p:pic>
        <p:nvPicPr>
          <p:cNvPr id="106500" name="Picture 3" descr="Celsius reuse profile"/>
          <p:cNvPicPr>
            <a:picLocks noChangeAspect="1" noChangeArrowheads="1"/>
          </p:cNvPicPr>
          <p:nvPr/>
        </p:nvPicPr>
        <p:blipFill>
          <a:blip r:embed="rId3"/>
          <a:srcRect/>
          <a:stretch>
            <a:fillRect/>
          </a:stretch>
        </p:blipFill>
        <p:spPr bwMode="auto">
          <a:xfrm>
            <a:off x="304800" y="1671638"/>
            <a:ext cx="8420100" cy="3235325"/>
          </a:xfrm>
          <a:prstGeom prst="rect">
            <a:avLst/>
          </a:prstGeom>
          <a:noFill/>
          <a:ln w="9525">
            <a:noFill/>
            <a:miter lim="800000"/>
            <a:headEnd/>
            <a:tailEnd/>
          </a:ln>
        </p:spPr>
      </p:pic>
      <p:sp>
        <p:nvSpPr>
          <p:cNvPr id="106501" name="Text Box 4"/>
          <p:cNvSpPr txBox="1">
            <a:spLocks noChangeArrowheads="1"/>
          </p:cNvSpPr>
          <p:nvPr/>
        </p:nvSpPr>
        <p:spPr bwMode="auto">
          <a:xfrm>
            <a:off x="385763" y="6096000"/>
            <a:ext cx="4719637" cy="517525"/>
          </a:xfrm>
          <a:prstGeom prst="rect">
            <a:avLst/>
          </a:prstGeom>
          <a:noFill/>
          <a:ln w="28575">
            <a:noFill/>
            <a:miter lim="800000"/>
            <a:headEnd/>
            <a:tailEnd/>
          </a:ln>
        </p:spPr>
        <p:txBody>
          <a:bodyPr wrap="none">
            <a:prstTxWarp prst="textNoShape">
              <a:avLst/>
            </a:prstTxWarp>
            <a:spAutoFit/>
          </a:bodyPr>
          <a:lstStyle/>
          <a:p>
            <a:r>
              <a:rPr lang="en-US" sz="1400">
                <a:latin typeface="Times New Roman" charset="0"/>
              </a:rPr>
              <a:t>From “A Case Study in Successful Product Line Development, </a:t>
            </a:r>
            <a:br>
              <a:rPr lang="en-US" sz="1400">
                <a:latin typeface="Times New Roman" charset="0"/>
              </a:rPr>
            </a:br>
            <a:r>
              <a:rPr lang="en-US" sz="1400">
                <a:latin typeface="Times New Roman" charset="0"/>
              </a:rPr>
              <a:t>SEI Report SEI-96-TR-016, Clements &amp; Brownsword</a:t>
            </a:r>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Grp="1" noChangeArrowheads="1"/>
          </p:cNvSpPr>
          <p:nvPr>
            <p:ph type="title"/>
          </p:nvPr>
        </p:nvSpPr>
        <p:spPr/>
        <p:txBody>
          <a:bodyPr/>
          <a:lstStyle/>
          <a:p>
            <a:pPr eaLnBrk="1" hangingPunct="1">
              <a:defRPr/>
            </a:pPr>
            <a:r>
              <a:rPr lang="en-US" smtClean="0">
                <a:ea typeface="+mj-ea"/>
                <a:cs typeface="+mj-cs"/>
              </a:rPr>
              <a:t>Reduced Staffing Needs</a:t>
            </a:r>
          </a:p>
        </p:txBody>
      </p:sp>
      <p:sp>
        <p:nvSpPr>
          <p:cNvPr id="6" name="Slide Number Placeholder 4"/>
          <p:cNvSpPr>
            <a:spLocks noGrp="1"/>
          </p:cNvSpPr>
          <p:nvPr>
            <p:ph type="sldNum" sz="quarter" idx="12"/>
          </p:nvPr>
        </p:nvSpPr>
        <p:spPr/>
        <p:txBody>
          <a:bodyPr/>
          <a:lstStyle/>
          <a:p>
            <a:pPr>
              <a:defRPr/>
            </a:pPr>
            <a:fld id="{BD7FB14F-8355-8949-9B57-9D1EBA17B6EB}" type="slidenum">
              <a:rPr lang="en-US"/>
              <a:pPr>
                <a:defRPr/>
              </a:pPr>
              <a:t>47</a:t>
            </a:fld>
            <a:endParaRPr lang="en-US"/>
          </a:p>
        </p:txBody>
      </p:sp>
      <p:pic>
        <p:nvPicPr>
          <p:cNvPr id="108548" name="Picture 3" descr="Celsius Staffing Profile"/>
          <p:cNvPicPr>
            <a:picLocks noChangeAspect="1" noChangeArrowheads="1"/>
          </p:cNvPicPr>
          <p:nvPr/>
        </p:nvPicPr>
        <p:blipFill>
          <a:blip r:embed="rId3"/>
          <a:srcRect/>
          <a:stretch>
            <a:fillRect/>
          </a:stretch>
        </p:blipFill>
        <p:spPr bwMode="auto">
          <a:xfrm>
            <a:off x="1752600" y="1485900"/>
            <a:ext cx="5334000" cy="4121150"/>
          </a:xfrm>
          <a:prstGeom prst="rect">
            <a:avLst/>
          </a:prstGeom>
          <a:noFill/>
          <a:ln w="9525">
            <a:noFill/>
            <a:miter lim="800000"/>
            <a:headEnd/>
            <a:tailEnd/>
          </a:ln>
        </p:spPr>
      </p:pic>
      <p:sp>
        <p:nvSpPr>
          <p:cNvPr id="108549" name="Text Box 4"/>
          <p:cNvSpPr txBox="1">
            <a:spLocks noChangeArrowheads="1"/>
          </p:cNvSpPr>
          <p:nvPr/>
        </p:nvSpPr>
        <p:spPr bwMode="auto">
          <a:xfrm>
            <a:off x="385763" y="6096000"/>
            <a:ext cx="4719637" cy="517525"/>
          </a:xfrm>
          <a:prstGeom prst="rect">
            <a:avLst/>
          </a:prstGeom>
          <a:noFill/>
          <a:ln w="28575">
            <a:noFill/>
            <a:miter lim="800000"/>
            <a:headEnd/>
            <a:tailEnd/>
          </a:ln>
        </p:spPr>
        <p:txBody>
          <a:bodyPr wrap="none">
            <a:prstTxWarp prst="textNoShape">
              <a:avLst/>
            </a:prstTxWarp>
            <a:spAutoFit/>
          </a:bodyPr>
          <a:lstStyle/>
          <a:p>
            <a:r>
              <a:rPr lang="en-US" sz="1400">
                <a:latin typeface="Times New Roman" charset="0"/>
              </a:rPr>
              <a:t>From “A Case Study in Successful Product Line Development, </a:t>
            </a:r>
            <a:br>
              <a:rPr lang="en-US" sz="1400">
                <a:latin typeface="Times New Roman" charset="0"/>
              </a:rPr>
            </a:br>
            <a:r>
              <a:rPr lang="en-US" sz="1400">
                <a:latin typeface="Times New Roman" charset="0"/>
              </a:rPr>
              <a:t>SEI Report SEI-96-TR-016, Clements &amp; Brownsword</a:t>
            </a:r>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Grp="1" noChangeArrowheads="1"/>
          </p:cNvSpPr>
          <p:nvPr>
            <p:ph type="title"/>
          </p:nvPr>
        </p:nvSpPr>
        <p:spPr/>
        <p:txBody>
          <a:bodyPr>
            <a:normAutofit/>
          </a:bodyPr>
          <a:lstStyle/>
          <a:p>
            <a:pPr>
              <a:defRPr/>
            </a:pPr>
            <a:r>
              <a:rPr lang="en-US" dirty="0" smtClean="0">
                <a:ea typeface="+mj-ea"/>
                <a:cs typeface="+mj-cs"/>
              </a:rPr>
              <a:t>Observations from CT Case Study</a:t>
            </a:r>
          </a:p>
        </p:txBody>
      </p:sp>
      <p:sp>
        <p:nvSpPr>
          <p:cNvPr id="750595" name="Rectangle 3"/>
          <p:cNvSpPr>
            <a:spLocks noGrp="1" noChangeArrowheads="1"/>
          </p:cNvSpPr>
          <p:nvPr>
            <p:ph idx="1"/>
          </p:nvPr>
        </p:nvSpPr>
        <p:spPr>
          <a:xfrm>
            <a:off x="457200" y="1600200"/>
            <a:ext cx="8229600" cy="4038600"/>
          </a:xfrm>
        </p:spPr>
        <p:txBody>
          <a:bodyPr>
            <a:normAutofit fontScale="92500" lnSpcReduction="10000"/>
          </a:bodyPr>
          <a:lstStyle/>
          <a:p>
            <a:pPr>
              <a:buFont typeface="Wingdings" pitchFamily="2" charset="2"/>
              <a:buBlip>
                <a:blip r:embed="rId3"/>
              </a:buBlip>
              <a:defRPr/>
            </a:pPr>
            <a:r>
              <a:rPr lang="en-US" dirty="0" smtClean="0">
                <a:ea typeface="+mn-ea"/>
                <a:cs typeface="+mn-cs"/>
              </a:rPr>
              <a:t>Celsius-Tech addressed productivity problem</a:t>
            </a:r>
          </a:p>
          <a:p>
            <a:pPr lvl="1">
              <a:defRPr/>
            </a:pPr>
            <a:r>
              <a:rPr lang="en-US" dirty="0" smtClean="0"/>
              <a:t>Improved productivity, decreased schedule, increased quality</a:t>
            </a:r>
          </a:p>
          <a:p>
            <a:pPr lvl="1">
              <a:defRPr/>
            </a:pPr>
            <a:r>
              <a:rPr lang="en-US" dirty="0" smtClean="0"/>
              <a:t>But had to make substantial changes</a:t>
            </a:r>
          </a:p>
          <a:p>
            <a:pPr>
              <a:buFont typeface="Wingdings" pitchFamily="2" charset="2"/>
              <a:buBlip>
                <a:blip r:embed="rId3"/>
              </a:buBlip>
              <a:defRPr/>
            </a:pPr>
            <a:r>
              <a:rPr lang="en-US" dirty="0" smtClean="0">
                <a:ea typeface="+mn-ea"/>
                <a:cs typeface="+mn-cs"/>
              </a:rPr>
              <a:t>Changes to development products</a:t>
            </a:r>
          </a:p>
          <a:p>
            <a:pPr lvl="1">
              <a:defRPr/>
            </a:pPr>
            <a:r>
              <a:rPr lang="en-US" dirty="0" smtClean="0"/>
              <a:t>Kinds of products produced</a:t>
            </a:r>
          </a:p>
          <a:p>
            <a:pPr lvl="1">
              <a:defRPr/>
            </a:pPr>
            <a:r>
              <a:rPr lang="en-US" dirty="0" smtClean="0"/>
              <a:t>Quality measures</a:t>
            </a:r>
          </a:p>
          <a:p>
            <a:pPr>
              <a:buFont typeface="Wingdings" pitchFamily="2" charset="2"/>
              <a:buBlip>
                <a:blip r:embed="rId3"/>
              </a:buBlip>
              <a:defRPr/>
            </a:pPr>
            <a:r>
              <a:rPr lang="en-US" dirty="0" smtClean="0">
                <a:ea typeface="+mn-ea"/>
                <a:cs typeface="+mn-cs"/>
              </a:rPr>
              <a:t>Changes to development process</a:t>
            </a:r>
          </a:p>
          <a:p>
            <a:pPr lvl="1">
              <a:defRPr/>
            </a:pPr>
            <a:r>
              <a:rPr lang="en-US" dirty="0" smtClean="0"/>
              <a:t>Activities, Goals, Measures of goodness</a:t>
            </a:r>
          </a:p>
          <a:p>
            <a:pPr>
              <a:buFont typeface="Wingdings" pitchFamily="2" charset="2"/>
              <a:buBlip>
                <a:blip r:embed="rId3"/>
              </a:buBlip>
              <a:defRPr/>
            </a:pPr>
            <a:r>
              <a:rPr lang="en-US" dirty="0" smtClean="0">
                <a:ea typeface="+mn-ea"/>
                <a:cs typeface="+mn-cs"/>
              </a:rPr>
              <a:t>Changes to the development organization</a:t>
            </a:r>
          </a:p>
          <a:p>
            <a:pPr lvl="1">
              <a:defRPr/>
            </a:pPr>
            <a:r>
              <a:rPr lang="en-US" dirty="0" smtClean="0"/>
              <a:t>Roles</a:t>
            </a:r>
          </a:p>
          <a:p>
            <a:pPr lvl="1">
              <a:defRPr/>
            </a:pPr>
            <a:r>
              <a:rPr lang="en-US" dirty="0" smtClean="0"/>
              <a:t>Organizational structure</a:t>
            </a:r>
          </a:p>
        </p:txBody>
      </p:sp>
      <p:sp>
        <p:nvSpPr>
          <p:cNvPr id="5" name="Slide Number Placeholder 5"/>
          <p:cNvSpPr>
            <a:spLocks noGrp="1"/>
          </p:cNvSpPr>
          <p:nvPr>
            <p:ph type="sldNum" sz="quarter" idx="12"/>
          </p:nvPr>
        </p:nvSpPr>
        <p:spPr/>
        <p:txBody>
          <a:bodyPr/>
          <a:lstStyle/>
          <a:p>
            <a:pPr>
              <a:defRPr/>
            </a:pPr>
            <a:fld id="{CF81934F-BE40-634A-A021-FB22C99DFE41}" type="slidenum">
              <a:rPr lang="en-US"/>
              <a:pPr>
                <a:defRPr/>
              </a:pPr>
              <a:t>48</a:t>
            </a:fld>
            <a:endParaRPr lang="en-US"/>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p:cNvSpPr>
            <a:spLocks noGrp="1" noChangeArrowheads="1"/>
          </p:cNvSpPr>
          <p:nvPr>
            <p:ph type="title"/>
          </p:nvPr>
        </p:nvSpPr>
        <p:spPr/>
        <p:txBody>
          <a:bodyPr/>
          <a:lstStyle/>
          <a:p>
            <a:pPr>
              <a:defRPr/>
            </a:pPr>
            <a:r>
              <a:rPr lang="en-US" smtClean="0">
                <a:ea typeface="+mj-ea"/>
                <a:cs typeface="+mj-cs"/>
              </a:rPr>
              <a:t>Lessons from Celsius-Tech</a:t>
            </a:r>
          </a:p>
        </p:txBody>
      </p:sp>
      <p:sp>
        <p:nvSpPr>
          <p:cNvPr id="752643" name="Rectangle 3"/>
          <p:cNvSpPr>
            <a:spLocks noGrp="1" noChangeArrowheads="1"/>
          </p:cNvSpPr>
          <p:nvPr>
            <p:ph idx="1"/>
          </p:nvPr>
        </p:nvSpPr>
        <p:spPr>
          <a:xfrm>
            <a:off x="457200" y="1600200"/>
            <a:ext cx="8229600" cy="4267200"/>
          </a:xfrm>
        </p:spPr>
        <p:txBody>
          <a:bodyPr>
            <a:normAutofit lnSpcReduction="10000"/>
          </a:bodyPr>
          <a:lstStyle/>
          <a:p>
            <a:pPr>
              <a:buFont typeface="Wingdings" pitchFamily="2" charset="2"/>
              <a:buBlip>
                <a:blip r:embed="rId3"/>
              </a:buBlip>
              <a:defRPr/>
            </a:pPr>
            <a:r>
              <a:rPr lang="en-US" dirty="0" smtClean="0">
                <a:ea typeface="+mn-ea"/>
                <a:cs typeface="+mn-cs"/>
              </a:rPr>
              <a:t>What had to change in their approach?</a:t>
            </a:r>
          </a:p>
          <a:p>
            <a:pPr>
              <a:buFont typeface="Wingdings" pitchFamily="2" charset="2"/>
              <a:buBlip>
                <a:blip r:embed="rId3"/>
              </a:buBlip>
              <a:defRPr/>
            </a:pPr>
            <a:r>
              <a:rPr lang="en-US" dirty="0" smtClean="0">
                <a:ea typeface="+mn-ea"/>
                <a:cs typeface="+mn-cs"/>
              </a:rPr>
              <a:t>How did the products change?</a:t>
            </a:r>
          </a:p>
          <a:p>
            <a:pPr lvl="1">
              <a:defRPr/>
            </a:pPr>
            <a:r>
              <a:rPr lang="en-US" dirty="0" smtClean="0"/>
              <a:t>Kinds of products produced?</a:t>
            </a:r>
          </a:p>
          <a:p>
            <a:pPr lvl="1">
              <a:defRPr/>
            </a:pPr>
            <a:r>
              <a:rPr lang="en-US" dirty="0" smtClean="0"/>
              <a:t>Quality measures?</a:t>
            </a:r>
          </a:p>
          <a:p>
            <a:pPr>
              <a:buFont typeface="Wingdings" pitchFamily="2" charset="2"/>
              <a:buBlip>
                <a:blip r:embed="rId3"/>
              </a:buBlip>
              <a:defRPr/>
            </a:pPr>
            <a:r>
              <a:rPr lang="en-US" dirty="0" smtClean="0">
                <a:ea typeface="+mn-ea"/>
                <a:cs typeface="+mn-cs"/>
              </a:rPr>
              <a:t>How did the process change?</a:t>
            </a:r>
          </a:p>
          <a:p>
            <a:pPr lvl="1">
              <a:defRPr/>
            </a:pPr>
            <a:r>
              <a:rPr lang="en-US" dirty="0" smtClean="0"/>
              <a:t>Inputs? Outputs? Goals? Measures of goodness?</a:t>
            </a:r>
          </a:p>
          <a:p>
            <a:pPr>
              <a:buFont typeface="Wingdings" pitchFamily="2" charset="2"/>
              <a:buBlip>
                <a:blip r:embed="rId3"/>
              </a:buBlip>
              <a:defRPr/>
            </a:pPr>
            <a:r>
              <a:rPr lang="en-US" dirty="0" smtClean="0">
                <a:ea typeface="+mn-ea"/>
                <a:cs typeface="+mn-cs"/>
              </a:rPr>
              <a:t>How did the organization change?</a:t>
            </a:r>
          </a:p>
          <a:p>
            <a:pPr lvl="1">
              <a:defRPr/>
            </a:pPr>
            <a:r>
              <a:rPr lang="en-US" dirty="0" smtClean="0"/>
              <a:t>Roles?</a:t>
            </a:r>
          </a:p>
          <a:p>
            <a:pPr lvl="1">
              <a:defRPr/>
            </a:pPr>
            <a:r>
              <a:rPr lang="en-US" dirty="0" smtClean="0"/>
              <a:t>Organizational structure?</a:t>
            </a:r>
          </a:p>
          <a:p>
            <a:pPr lvl="1">
              <a:defRPr/>
            </a:pPr>
            <a:r>
              <a:rPr lang="en-US" dirty="0" smtClean="0"/>
              <a:t>Relationships?</a:t>
            </a:r>
          </a:p>
          <a:p>
            <a:pPr>
              <a:buFont typeface="Wingdings" pitchFamily="2" charset="2"/>
              <a:buBlip>
                <a:blip r:embed="rId3"/>
              </a:buBlip>
              <a:defRPr/>
            </a:pPr>
            <a:r>
              <a:rPr lang="en-US" dirty="0" smtClean="0">
                <a:ea typeface="+mn-ea"/>
                <a:cs typeface="+mn-cs"/>
              </a:rPr>
              <a:t>Write-up for Blackboard discussion</a:t>
            </a:r>
          </a:p>
        </p:txBody>
      </p:sp>
      <p:sp>
        <p:nvSpPr>
          <p:cNvPr id="5" name="Slide Number Placeholder 5"/>
          <p:cNvSpPr>
            <a:spLocks noGrp="1"/>
          </p:cNvSpPr>
          <p:nvPr>
            <p:ph type="sldNum" sz="quarter" idx="12"/>
          </p:nvPr>
        </p:nvSpPr>
        <p:spPr/>
        <p:txBody>
          <a:bodyPr/>
          <a:lstStyle/>
          <a:p>
            <a:pPr>
              <a:defRPr/>
            </a:pPr>
            <a:fld id="{026991E3-9C63-BE4F-97F3-E80325EC882A}" type="slidenum">
              <a:rPr lang="en-US"/>
              <a:pPr>
                <a:defRPr/>
              </a:pPr>
              <a:t>49</a:t>
            </a:fld>
            <a:endParaRPr lang="en-US"/>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ctrTitle" sz="quarter"/>
          </p:nvPr>
        </p:nvSpPr>
        <p:spPr/>
        <p:txBody>
          <a:bodyPr/>
          <a:lstStyle/>
          <a:p>
            <a:pPr eaLnBrk="1" hangingPunct="1">
              <a:defRPr/>
            </a:pPr>
            <a:r>
              <a:rPr lang="en-US" sz="5400" smtClean="0">
                <a:ea typeface="+mj-ea"/>
                <a:cs typeface="+mj-cs"/>
              </a:rPr>
              <a:t>Course Context and Goals</a:t>
            </a:r>
          </a:p>
        </p:txBody>
      </p:sp>
      <p:sp>
        <p:nvSpPr>
          <p:cNvPr id="4" name="Rectangle 46"/>
          <p:cNvSpPr>
            <a:spLocks noGrp="1" noChangeArrowheads="1"/>
          </p:cNvSpPr>
          <p:nvPr>
            <p:ph type="sldNum" sz="quarter" idx="12"/>
          </p:nvPr>
        </p:nvSpPr>
        <p:spPr/>
        <p:txBody>
          <a:bodyPr/>
          <a:lstStyle/>
          <a:p>
            <a:pPr>
              <a:defRPr/>
            </a:pPr>
            <a:fld id="{925F2D87-EE79-6242-8211-7B27E777CCFA}" type="slidenum">
              <a:rPr lang="en-US"/>
              <a:pPr>
                <a:defRPr/>
              </a:pPr>
              <a:t>5</a:t>
            </a:fld>
            <a:endParaRPr lang="en-US"/>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ChangeArrowheads="1"/>
          </p:cNvSpPr>
          <p:nvPr>
            <p:ph type="title"/>
          </p:nvPr>
        </p:nvSpPr>
        <p:spPr/>
        <p:txBody>
          <a:bodyPr/>
          <a:lstStyle/>
          <a:p>
            <a:pPr>
              <a:defRPr/>
            </a:pPr>
            <a:r>
              <a:rPr lang="en-US" smtClean="0">
                <a:ea typeface="+mj-ea"/>
                <a:cs typeface="+mj-cs"/>
              </a:rPr>
              <a:t>Syllabus Overview</a:t>
            </a:r>
          </a:p>
        </p:txBody>
      </p:sp>
      <p:sp>
        <p:nvSpPr>
          <p:cNvPr id="754691" name="Rectangle 3"/>
          <p:cNvSpPr>
            <a:spLocks noGrp="1" noChangeArrowheads="1"/>
          </p:cNvSpPr>
          <p:nvPr>
            <p:ph idx="1"/>
          </p:nvPr>
        </p:nvSpPr>
        <p:spPr/>
        <p:txBody>
          <a:bodyPr/>
          <a:lstStyle/>
          <a:p>
            <a:pPr>
              <a:defRPr/>
            </a:pPr>
            <a:r>
              <a:rPr lang="en-US">
                <a:ea typeface="+mn-ea"/>
                <a:cs typeface="+mn-cs"/>
              </a:rPr>
              <a:t>Weeks 2-3: Process modeling and process improvement</a:t>
            </a:r>
          </a:p>
          <a:p>
            <a:pPr>
              <a:defRPr/>
            </a:pPr>
            <a:r>
              <a:rPr lang="en-US">
                <a:ea typeface="+mn-ea"/>
                <a:cs typeface="+mn-cs"/>
              </a:rPr>
              <a:t>Weeks 4-8: Product-line development and related topics</a:t>
            </a:r>
          </a:p>
          <a:p>
            <a:pPr>
              <a:defRPr/>
            </a:pPr>
            <a:r>
              <a:rPr lang="en-US">
                <a:ea typeface="+mn-ea"/>
                <a:cs typeface="+mn-cs"/>
              </a:rPr>
              <a:t>Weeks 9-11: Business context, projects</a:t>
            </a:r>
          </a:p>
          <a:p>
            <a:pPr>
              <a:defRPr/>
            </a:pPr>
            <a:endParaRPr lang="en-US">
              <a:ea typeface="+mn-ea"/>
              <a:cs typeface="+mn-cs"/>
            </a:endParaRPr>
          </a:p>
        </p:txBody>
      </p:sp>
      <p:sp>
        <p:nvSpPr>
          <p:cNvPr id="5" name="Slide Number Placeholder 5"/>
          <p:cNvSpPr>
            <a:spLocks noGrp="1"/>
          </p:cNvSpPr>
          <p:nvPr>
            <p:ph type="sldNum" sz="quarter" idx="12"/>
          </p:nvPr>
        </p:nvSpPr>
        <p:spPr/>
        <p:txBody>
          <a:bodyPr/>
          <a:lstStyle/>
          <a:p>
            <a:pPr>
              <a:defRPr/>
            </a:pPr>
            <a:fld id="{E2859718-8E1C-6C49-8856-D0DB1B79CFA6}" type="slidenum">
              <a:rPr lang="en-US"/>
              <a:pPr>
                <a:defRPr/>
              </a:pPr>
              <a:t>50</a:t>
            </a:fld>
            <a:endParaRPr lang="en-US"/>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sz="quarter"/>
          </p:nvPr>
        </p:nvSpPr>
        <p:spPr/>
        <p:txBody>
          <a:bodyPr/>
          <a:lstStyle/>
          <a:p>
            <a:pPr>
              <a:defRPr/>
            </a:pPr>
            <a:r>
              <a:rPr lang="en-US" dirty="0" smtClean="0">
                <a:ea typeface="+mj-ea"/>
                <a:cs typeface="+mj-cs"/>
              </a:rPr>
              <a:t>Questions?</a:t>
            </a:r>
            <a:endParaRPr lang="en-US" dirty="0">
              <a:ea typeface="+mj-ea"/>
              <a:cs typeface="+mj-cs"/>
            </a:endParaRPr>
          </a:p>
        </p:txBody>
      </p:sp>
      <p:sp>
        <p:nvSpPr>
          <p:cNvPr id="6" name="Subtitle 5"/>
          <p:cNvSpPr>
            <a:spLocks noGrp="1"/>
          </p:cNvSpPr>
          <p:nvPr>
            <p:ph type="subTitle" sz="quarter" idx="1"/>
          </p:nvPr>
        </p:nvSpPr>
        <p:spPr/>
        <p:txBody>
          <a:bodyPr/>
          <a:lstStyle/>
          <a:p>
            <a:pPr>
              <a:defRPr/>
            </a:pPr>
            <a:endParaRPr lang="en-US">
              <a:ea typeface="+mn-ea"/>
              <a:cs typeface="+mn-cs"/>
            </a:endParaRPr>
          </a:p>
        </p:txBody>
      </p:sp>
      <p:sp>
        <p:nvSpPr>
          <p:cNvPr id="4" name="Slide Number Placeholder 3"/>
          <p:cNvSpPr>
            <a:spLocks noGrp="1"/>
          </p:cNvSpPr>
          <p:nvPr>
            <p:ph type="sldNum" sz="quarter" idx="12"/>
          </p:nvPr>
        </p:nvSpPr>
        <p:spPr/>
        <p:txBody>
          <a:bodyPr/>
          <a:lstStyle/>
          <a:p>
            <a:pPr>
              <a:defRPr/>
            </a:pPr>
            <a:fld id="{22CDDD21-9BAD-4C45-B20F-4149E6B3A729}" type="slidenum">
              <a:rPr lang="en-US"/>
              <a:pPr>
                <a:defRPr/>
              </a:pPr>
              <a:t>51</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p:txBody>
          <a:bodyPr/>
          <a:lstStyle/>
          <a:p>
            <a:pPr>
              <a:defRPr/>
            </a:pPr>
            <a:r>
              <a:rPr lang="en-US" dirty="0" smtClean="0">
                <a:ea typeface="+mj-ea"/>
                <a:cs typeface="+mj-cs"/>
              </a:rPr>
              <a:t>OMSE Curriculum Themes</a:t>
            </a:r>
          </a:p>
        </p:txBody>
      </p:sp>
      <p:sp>
        <p:nvSpPr>
          <p:cNvPr id="691203" name="Rectangle 3"/>
          <p:cNvSpPr>
            <a:spLocks noGrp="1" noChangeArrowheads="1"/>
          </p:cNvSpPr>
          <p:nvPr>
            <p:ph idx="1"/>
          </p:nvPr>
        </p:nvSpPr>
        <p:spPr/>
        <p:txBody>
          <a:bodyPr>
            <a:normAutofit/>
          </a:bodyPr>
          <a:lstStyle/>
          <a:p>
            <a:pPr>
              <a:lnSpc>
                <a:spcPct val="80000"/>
              </a:lnSpc>
              <a:defRPr/>
            </a:pPr>
            <a:r>
              <a:rPr lang="en-US" dirty="0">
                <a:ea typeface="+mn-ea"/>
                <a:cs typeface="+mn-cs"/>
              </a:rPr>
              <a:t>Software Engineering in Context</a:t>
            </a:r>
          </a:p>
          <a:p>
            <a:pPr lvl="1">
              <a:lnSpc>
                <a:spcPct val="80000"/>
              </a:lnSpc>
              <a:defRPr/>
            </a:pPr>
            <a:r>
              <a:rPr lang="en-US" dirty="0"/>
              <a:t>Recognizes that real software is always developed in a larger context (organizational, business, regulatory)</a:t>
            </a:r>
          </a:p>
          <a:p>
            <a:pPr lvl="1">
              <a:lnSpc>
                <a:spcPct val="80000"/>
              </a:lnSpc>
              <a:defRPr/>
            </a:pPr>
            <a:r>
              <a:rPr lang="en-US" dirty="0"/>
              <a:t>Must understand non-technical issues to making effective technical decisions</a:t>
            </a:r>
          </a:p>
          <a:p>
            <a:pPr>
              <a:lnSpc>
                <a:spcPct val="80000"/>
              </a:lnSpc>
              <a:defRPr/>
            </a:pPr>
            <a:r>
              <a:rPr lang="en-US" dirty="0">
                <a:ea typeface="+mn-ea"/>
                <a:cs typeface="+mn-cs"/>
              </a:rPr>
              <a:t>Strategic Software Engineering</a:t>
            </a:r>
          </a:p>
          <a:p>
            <a:pPr lvl="1">
              <a:lnSpc>
                <a:spcPct val="80000"/>
              </a:lnSpc>
              <a:defRPr/>
            </a:pPr>
            <a:r>
              <a:rPr lang="en-US" dirty="0"/>
              <a:t>Looks beyond development of single systems</a:t>
            </a:r>
          </a:p>
          <a:p>
            <a:pPr lvl="1">
              <a:lnSpc>
                <a:spcPct val="80000"/>
              </a:lnSpc>
              <a:defRPr/>
            </a:pPr>
            <a:r>
              <a:rPr lang="en-US" dirty="0"/>
              <a:t>Recognizes that we typically build similar systems over time.</a:t>
            </a:r>
          </a:p>
          <a:p>
            <a:pPr lvl="1">
              <a:lnSpc>
                <a:spcPct val="80000"/>
              </a:lnSpc>
              <a:defRPr/>
            </a:pPr>
            <a:r>
              <a:rPr lang="en-US" dirty="0"/>
              <a:t>Focuses on organizational process improvement, planned reuse, and other strategic issues</a:t>
            </a:r>
          </a:p>
          <a:p>
            <a:pPr lvl="1">
              <a:lnSpc>
                <a:spcPct val="80000"/>
              </a:lnSpc>
              <a:defRPr/>
            </a:pPr>
            <a:r>
              <a:rPr lang="en-US" dirty="0"/>
              <a:t>Re-integrates issues of software engineering and software engineering management</a:t>
            </a:r>
          </a:p>
          <a:p>
            <a:pPr lvl="1">
              <a:lnSpc>
                <a:spcPct val="80000"/>
              </a:lnSpc>
              <a:defRPr/>
            </a:pPr>
            <a:endParaRPr lang="en-US" dirty="0"/>
          </a:p>
        </p:txBody>
      </p:sp>
      <p:sp>
        <p:nvSpPr>
          <p:cNvPr id="5" name="Slide Number Placeholder 5"/>
          <p:cNvSpPr>
            <a:spLocks noGrp="1"/>
          </p:cNvSpPr>
          <p:nvPr>
            <p:ph type="sldNum" sz="quarter" idx="12"/>
          </p:nvPr>
        </p:nvSpPr>
        <p:spPr/>
        <p:txBody>
          <a:bodyPr/>
          <a:lstStyle/>
          <a:p>
            <a:pPr>
              <a:defRPr/>
            </a:pPr>
            <a:fld id="{924253F1-B13E-2545-8860-529EAA4837DB}" type="slidenum">
              <a:rPr lang="en-US"/>
              <a:pPr>
                <a:defRPr/>
              </a:pPr>
              <a:t>6</a:t>
            </a:fld>
            <a:endParaRPr lang="en-US"/>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p:cNvSpPr>
            <a:spLocks noGrp="1" noChangeArrowheads="1"/>
          </p:cNvSpPr>
          <p:nvPr>
            <p:ph type="title"/>
          </p:nvPr>
        </p:nvSpPr>
        <p:spPr/>
        <p:txBody>
          <a:bodyPr/>
          <a:lstStyle/>
          <a:p>
            <a:pPr>
              <a:defRPr/>
            </a:pPr>
            <a:r>
              <a:rPr lang="en-US" smtClean="0">
                <a:ea typeface="+mj-ea"/>
                <a:cs typeface="+mj-cs"/>
              </a:rPr>
              <a:t>Course Goals I</a:t>
            </a:r>
          </a:p>
        </p:txBody>
      </p:sp>
      <p:sp>
        <p:nvSpPr>
          <p:cNvPr id="692227" name="Rectangle 3"/>
          <p:cNvSpPr>
            <a:spLocks noGrp="1" noChangeArrowheads="1"/>
          </p:cNvSpPr>
          <p:nvPr>
            <p:ph idx="1"/>
          </p:nvPr>
        </p:nvSpPr>
        <p:spPr/>
        <p:txBody>
          <a:bodyPr>
            <a:normAutofit/>
          </a:bodyPr>
          <a:lstStyle/>
          <a:p>
            <a:pPr>
              <a:buFont typeface="Wingdings" pitchFamily="2" charset="2"/>
              <a:buBlip>
                <a:blip r:embed="rId3"/>
              </a:buBlip>
              <a:defRPr/>
            </a:pPr>
            <a:r>
              <a:rPr lang="en-US" dirty="0" smtClean="0">
                <a:ea typeface="+mn-ea"/>
                <a:cs typeface="+mn-cs"/>
              </a:rPr>
              <a:t>Gain a broader perspective of software development</a:t>
            </a:r>
          </a:p>
          <a:p>
            <a:pPr lvl="1">
              <a:defRPr/>
            </a:pPr>
            <a:r>
              <a:rPr lang="en-US" dirty="0" smtClean="0"/>
              <a:t>Conventional life-cycle view too narrow to encompass solution space for some key problems</a:t>
            </a:r>
          </a:p>
          <a:p>
            <a:pPr lvl="1">
              <a:defRPr/>
            </a:pPr>
            <a:r>
              <a:rPr lang="en-US" dirty="0" smtClean="0"/>
              <a:t>Strategic view will allow more problems to be addressed</a:t>
            </a:r>
          </a:p>
          <a:p>
            <a:pPr>
              <a:buFont typeface="Wingdings" pitchFamily="2" charset="2"/>
              <a:buBlip>
                <a:blip r:embed="rId3"/>
              </a:buBlip>
              <a:defRPr/>
            </a:pPr>
            <a:r>
              <a:rPr lang="en-US" dirty="0" smtClean="0">
                <a:ea typeface="+mn-ea"/>
                <a:cs typeface="+mn-cs"/>
              </a:rPr>
              <a:t>Achieve a more unified view of software engineering </a:t>
            </a:r>
          </a:p>
          <a:p>
            <a:pPr lvl="1">
              <a:defRPr/>
            </a:pPr>
            <a:r>
              <a:rPr lang="en-US" dirty="0" smtClean="0"/>
              <a:t>Tendency to look at SE topics (e.g., phases) in isolation</a:t>
            </a:r>
          </a:p>
          <a:p>
            <a:pPr lvl="1">
              <a:defRPr/>
            </a:pPr>
            <a:r>
              <a:rPr lang="en-US" dirty="0" smtClean="0">
                <a:solidFill>
                  <a:srgbClr val="FFFF66"/>
                </a:solidFill>
              </a:rPr>
              <a:t>Necessarily a set of interlocking and interdependent parts</a:t>
            </a:r>
          </a:p>
          <a:p>
            <a:pPr lvl="1">
              <a:defRPr/>
            </a:pPr>
            <a:r>
              <a:rPr lang="en-US" dirty="0" smtClean="0"/>
              <a:t>Focus on understanding and exploiting essential relationships to achieve business objectives</a:t>
            </a:r>
          </a:p>
        </p:txBody>
      </p:sp>
      <p:sp>
        <p:nvSpPr>
          <p:cNvPr id="5" name="Slide Number Placeholder 5"/>
          <p:cNvSpPr>
            <a:spLocks noGrp="1"/>
          </p:cNvSpPr>
          <p:nvPr>
            <p:ph type="sldNum" sz="quarter" idx="12"/>
          </p:nvPr>
        </p:nvSpPr>
        <p:spPr/>
        <p:txBody>
          <a:bodyPr/>
          <a:lstStyle/>
          <a:p>
            <a:pPr>
              <a:defRPr/>
            </a:pPr>
            <a:fld id="{7AA0030D-DF8E-ED40-AC37-9131B6D66865}" type="slidenum">
              <a:rPr lang="en-US"/>
              <a:pPr>
                <a:defRPr/>
              </a:pPr>
              <a:t>7</a:t>
            </a:fld>
            <a:endParaRPr lang="en-US"/>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p:txBody>
          <a:bodyPr/>
          <a:lstStyle/>
          <a:p>
            <a:pPr>
              <a:defRPr/>
            </a:pPr>
            <a:r>
              <a:rPr lang="en-US" smtClean="0">
                <a:ea typeface="+mj-ea"/>
                <a:cs typeface="+mj-cs"/>
              </a:rPr>
              <a:t>Course Goals II</a:t>
            </a:r>
          </a:p>
        </p:txBody>
      </p:sp>
      <p:sp>
        <p:nvSpPr>
          <p:cNvPr id="694275" name="Rectangle 3"/>
          <p:cNvSpPr>
            <a:spLocks noGrp="1" noChangeArrowheads="1"/>
          </p:cNvSpPr>
          <p:nvPr>
            <p:ph idx="1"/>
          </p:nvPr>
        </p:nvSpPr>
        <p:spPr>
          <a:xfrm>
            <a:off x="457200" y="1600200"/>
            <a:ext cx="7772400" cy="4495800"/>
          </a:xfrm>
        </p:spPr>
        <p:txBody>
          <a:bodyPr>
            <a:normAutofit/>
          </a:bodyPr>
          <a:lstStyle/>
          <a:p>
            <a:pPr>
              <a:buFont typeface="Wingdings" pitchFamily="2" charset="2"/>
              <a:buBlip>
                <a:blip r:embed="rId3"/>
              </a:buBlip>
              <a:defRPr/>
            </a:pPr>
            <a:r>
              <a:rPr lang="en-US" dirty="0" smtClean="0">
                <a:ea typeface="+mn-ea"/>
                <a:cs typeface="+mn-cs"/>
              </a:rPr>
              <a:t>Use our perspective to think and act strategically when developing software</a:t>
            </a:r>
          </a:p>
          <a:p>
            <a:pPr lvl="1">
              <a:defRPr/>
            </a:pPr>
            <a:r>
              <a:rPr lang="en-US" dirty="0" smtClean="0"/>
              <a:t>Forethought is key to a controlled process</a:t>
            </a:r>
          </a:p>
          <a:p>
            <a:pPr lvl="1">
              <a:defRPr/>
            </a:pPr>
            <a:r>
              <a:rPr lang="en-US" dirty="0" smtClean="0"/>
              <a:t>Forethought allows work to be leveraged across developments (products and processes)</a:t>
            </a:r>
          </a:p>
          <a:p>
            <a:pPr>
              <a:buFont typeface="Wingdings" pitchFamily="2" charset="2"/>
              <a:buBlip>
                <a:blip r:embed="rId3"/>
              </a:buBlip>
              <a:defRPr/>
            </a:pPr>
            <a:r>
              <a:rPr lang="en-US" dirty="0" smtClean="0">
                <a:ea typeface="+mn-ea"/>
                <a:cs typeface="+mn-cs"/>
              </a:rPr>
              <a:t>Learn some principles of </a:t>
            </a:r>
            <a:r>
              <a:rPr lang="en-US" i="1" dirty="0" smtClean="0">
                <a:ea typeface="+mn-ea"/>
                <a:cs typeface="+mn-cs"/>
              </a:rPr>
              <a:t>meta-software engineering</a:t>
            </a:r>
          </a:p>
          <a:p>
            <a:pPr lvl="1">
              <a:defRPr/>
            </a:pPr>
            <a:r>
              <a:rPr lang="en-US" dirty="0" smtClean="0"/>
              <a:t>Learn methods and processes for developing strategic assets</a:t>
            </a:r>
          </a:p>
          <a:p>
            <a:pPr lvl="1">
              <a:defRPr/>
            </a:pPr>
            <a:r>
              <a:rPr lang="en-US" dirty="0" smtClean="0"/>
              <a:t>Methods and processes for developing sound methods and processes</a:t>
            </a:r>
          </a:p>
          <a:p>
            <a:pPr lvl="2">
              <a:buFont typeface="Wingdings" pitchFamily="2" charset="2"/>
              <a:buBlip>
                <a:blip r:embed="rId4"/>
              </a:buBlip>
              <a:defRPr/>
            </a:pPr>
            <a:r>
              <a:rPr lang="en-US" dirty="0" smtClean="0"/>
              <a:t>E.g., What is the right process for developing a new software development process?</a:t>
            </a:r>
          </a:p>
        </p:txBody>
      </p:sp>
      <p:sp>
        <p:nvSpPr>
          <p:cNvPr id="5" name="Slide Number Placeholder 5"/>
          <p:cNvSpPr>
            <a:spLocks noGrp="1"/>
          </p:cNvSpPr>
          <p:nvPr>
            <p:ph type="sldNum" sz="quarter" idx="12"/>
          </p:nvPr>
        </p:nvSpPr>
        <p:spPr/>
        <p:txBody>
          <a:bodyPr/>
          <a:lstStyle/>
          <a:p>
            <a:pPr>
              <a:defRPr/>
            </a:pPr>
            <a:fld id="{08F95697-6689-A548-BA11-DF5402F14020}" type="slidenum">
              <a:rPr lang="en-US"/>
              <a:pPr>
                <a:defRPr/>
              </a:pPr>
              <a:t>8</a:t>
            </a:fld>
            <a:endParaRPr lang="en-US"/>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p:nvPr>
        </p:nvSpPr>
        <p:spPr/>
        <p:txBody>
          <a:bodyPr/>
          <a:lstStyle/>
          <a:p>
            <a:pPr>
              <a:defRPr/>
            </a:pPr>
            <a:r>
              <a:rPr lang="en-US" dirty="0" smtClean="0">
                <a:ea typeface="+mj-ea"/>
                <a:cs typeface="+mj-cs"/>
              </a:rPr>
              <a:t>Course Structure</a:t>
            </a:r>
          </a:p>
        </p:txBody>
      </p:sp>
      <p:sp>
        <p:nvSpPr>
          <p:cNvPr id="695299" name="Rectangle 3"/>
          <p:cNvSpPr>
            <a:spLocks noGrp="1" noChangeArrowheads="1"/>
          </p:cNvSpPr>
          <p:nvPr>
            <p:ph idx="1"/>
          </p:nvPr>
        </p:nvSpPr>
        <p:spPr/>
        <p:txBody>
          <a:bodyPr/>
          <a:lstStyle/>
          <a:p>
            <a:pPr>
              <a:buFont typeface="Wingdings" pitchFamily="2" charset="2"/>
              <a:buBlip>
                <a:blip r:embed="rId3"/>
              </a:buBlip>
              <a:defRPr/>
            </a:pPr>
            <a:r>
              <a:rPr lang="en-US" sz="2400" dirty="0" smtClean="0">
                <a:ea typeface="+mn-ea"/>
                <a:cs typeface="+mn-cs"/>
              </a:rPr>
              <a:t>Will run as a seminar</a:t>
            </a:r>
          </a:p>
          <a:p>
            <a:pPr lvl="1">
              <a:defRPr/>
            </a:pPr>
            <a:r>
              <a:rPr lang="en-US" sz="2000" dirty="0" smtClean="0"/>
              <a:t>Weekly lectures</a:t>
            </a:r>
          </a:p>
          <a:p>
            <a:pPr lvl="1">
              <a:defRPr/>
            </a:pPr>
            <a:r>
              <a:rPr lang="en-US" sz="2000" dirty="0" smtClean="0"/>
              <a:t>Weekly readings</a:t>
            </a:r>
          </a:p>
          <a:p>
            <a:pPr lvl="2">
              <a:buFont typeface="Wingdings" pitchFamily="2" charset="2"/>
              <a:buBlip>
                <a:blip r:embed="rId4"/>
              </a:buBlip>
              <a:defRPr/>
            </a:pPr>
            <a:r>
              <a:rPr lang="en-US" sz="1800" dirty="0" smtClean="0"/>
              <a:t>Texts</a:t>
            </a:r>
          </a:p>
          <a:p>
            <a:pPr lvl="2">
              <a:buFont typeface="Wingdings" pitchFamily="2" charset="2"/>
              <a:buBlip>
                <a:blip r:embed="rId4"/>
              </a:buBlip>
              <a:defRPr/>
            </a:pPr>
            <a:r>
              <a:rPr lang="en-US" sz="1800" dirty="0" smtClean="0"/>
              <a:t>Papers: seminal SE papers and emerging views</a:t>
            </a:r>
          </a:p>
          <a:p>
            <a:pPr lvl="1">
              <a:defRPr/>
            </a:pPr>
            <a:r>
              <a:rPr lang="en-US" sz="2000" dirty="0" smtClean="0"/>
              <a:t>Exercises ground the work</a:t>
            </a:r>
          </a:p>
          <a:p>
            <a:pPr lvl="2">
              <a:buFont typeface="Wingdings" pitchFamily="2" charset="2"/>
              <a:buBlip>
                <a:blip r:embed="rId4"/>
              </a:buBlip>
              <a:defRPr/>
            </a:pPr>
            <a:r>
              <a:rPr lang="en-US" dirty="0" smtClean="0"/>
              <a:t>On-line d</a:t>
            </a:r>
            <a:r>
              <a:rPr lang="en-US" sz="1800" dirty="0" smtClean="0"/>
              <a:t>iscussion and questions (especially important for on-line-only students</a:t>
            </a:r>
          </a:p>
          <a:p>
            <a:pPr lvl="2">
              <a:buFont typeface="Wingdings" pitchFamily="2" charset="2"/>
              <a:buBlip>
                <a:blip r:embed="rId4"/>
              </a:buBlip>
              <a:defRPr/>
            </a:pPr>
            <a:r>
              <a:rPr lang="en-US" sz="1800" dirty="0" smtClean="0"/>
              <a:t>Assignments: process model, system family spec.</a:t>
            </a:r>
          </a:p>
          <a:p>
            <a:pPr lvl="1">
              <a:defRPr/>
            </a:pPr>
            <a:r>
              <a:rPr lang="en-US" sz="2000" dirty="0" smtClean="0"/>
              <a:t>Term project</a:t>
            </a:r>
          </a:p>
          <a:p>
            <a:pPr lvl="2">
              <a:buFont typeface="Wingdings" pitchFamily="2" charset="2"/>
              <a:buBlip>
                <a:blip r:embed="rId4"/>
              </a:buBlip>
              <a:defRPr/>
            </a:pPr>
            <a:r>
              <a:rPr lang="en-US" sz="1800" dirty="0" smtClean="0"/>
              <a:t>Student chooses area for in-depth exploration</a:t>
            </a:r>
          </a:p>
          <a:p>
            <a:pPr lvl="2">
              <a:buFont typeface="Wingdings" pitchFamily="2" charset="2"/>
              <a:buBlip>
                <a:blip r:embed="rId4"/>
              </a:buBlip>
              <a:defRPr/>
            </a:pPr>
            <a:r>
              <a:rPr lang="en-US" sz="1800" dirty="0" smtClean="0"/>
              <a:t>Short paper and in-class (or on-line) presentation</a:t>
            </a:r>
          </a:p>
        </p:txBody>
      </p:sp>
      <p:sp>
        <p:nvSpPr>
          <p:cNvPr id="5" name="Slide Number Placeholder 5"/>
          <p:cNvSpPr>
            <a:spLocks noGrp="1"/>
          </p:cNvSpPr>
          <p:nvPr>
            <p:ph type="sldNum" sz="quarter" idx="12"/>
          </p:nvPr>
        </p:nvSpPr>
        <p:spPr/>
        <p:txBody>
          <a:bodyPr/>
          <a:lstStyle/>
          <a:p>
            <a:pPr>
              <a:defRPr/>
            </a:pPr>
            <a:fld id="{CF3406DC-B299-984A-846E-8314D86EFA22}" type="slidenum">
              <a:rPr lang="en-US"/>
              <a:pPr>
                <a:defRPr/>
              </a:pPr>
              <a:t>9</a:t>
            </a:fld>
            <a:endParaRPr lang="en-US"/>
          </a:p>
        </p:txBody>
      </p:sp>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FINEDINNAVIGATOR" val="True"/>
  <p:tag name="HOTSPOTTYPE" val="DefinedInNavigator"/>
  <p:tag name="BRANCHTO" val="262"/>
</p:tagLst>
</file>

<file path=ppt/theme/theme1.xml><?xml version="1.0" encoding="utf-8"?>
<a:theme xmlns:a="http://schemas.openxmlformats.org/drawingml/2006/main" name="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Twilight.thmx</Template>
  <TotalTime>3275</TotalTime>
  <Words>3485</Words>
  <Application>Microsoft Macintosh PowerPoint</Application>
  <PresentationFormat>On-screen Show (4:3)</PresentationFormat>
  <Paragraphs>591</Paragraphs>
  <Slides>51</Slides>
  <Notes>48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53" baseType="lpstr">
      <vt:lpstr>Beam</vt:lpstr>
      <vt:lpstr>VISIO</vt:lpstr>
      <vt:lpstr>OMSE 551:  Strategic Software Engineering</vt:lpstr>
      <vt:lpstr>Overview</vt:lpstr>
      <vt:lpstr>Contact Information</vt:lpstr>
      <vt:lpstr>Feedback Loop</vt:lpstr>
      <vt:lpstr>Course Context and Goals</vt:lpstr>
      <vt:lpstr>OMSE Curriculum Themes</vt:lpstr>
      <vt:lpstr>Course Goals I</vt:lpstr>
      <vt:lpstr>Course Goals II</vt:lpstr>
      <vt:lpstr>Course Structure</vt:lpstr>
      <vt:lpstr>Class Resources</vt:lpstr>
      <vt:lpstr>Managing Expectations</vt:lpstr>
      <vt:lpstr>Questions?</vt:lpstr>
      <vt:lpstr>Strategic Software Engineering</vt:lpstr>
      <vt:lpstr>Overview</vt:lpstr>
      <vt:lpstr>What is Software Engineering?</vt:lpstr>
      <vt:lpstr>The SSE Hypothesis</vt:lpstr>
      <vt:lpstr>“Houston, we have a problem.”</vt:lpstr>
      <vt:lpstr>1. Software is Essentially Difficult</vt:lpstr>
      <vt:lpstr>2. Software is Pre-Industrial</vt:lpstr>
      <vt:lpstr>3. We Only Look at Part of the Problem</vt:lpstr>
      <vt:lpstr>What is the “Whole Problem?”</vt:lpstr>
      <vt:lpstr>Consequence: Merry-Go-Round of Sequential Development</vt:lpstr>
      <vt:lpstr>Sequential Development Over Time</vt:lpstr>
      <vt:lpstr>If only we could stop and think…</vt:lpstr>
      <vt:lpstr>A Road Less Traveled</vt:lpstr>
      <vt:lpstr>Qualities of a Solution</vt:lpstr>
      <vt:lpstr>The Critical Relationships</vt:lpstr>
      <vt:lpstr>I. Change What We Build to Systematically Reuse Conceptual Structures</vt:lpstr>
      <vt:lpstr>II. Exploit an Industrial Development Model</vt:lpstr>
      <vt:lpstr>Product-Line Development</vt:lpstr>
      <vt:lpstr>Product-Line Development Over Time</vt:lpstr>
      <vt:lpstr>III. Extend the Development Scope</vt:lpstr>
      <vt:lpstr>Components of Strategic Development</vt:lpstr>
      <vt:lpstr>Déjà vu all over again…</vt:lpstr>
      <vt:lpstr>Meta-Software Engineering</vt:lpstr>
      <vt:lpstr>Existing Technology Suffices</vt:lpstr>
      <vt:lpstr>Summary</vt:lpstr>
      <vt:lpstr>Strategic Development Case Study Celsius Tech </vt:lpstr>
      <vt:lpstr>CelsiusTech</vt:lpstr>
      <vt:lpstr>Development Problem</vt:lpstr>
      <vt:lpstr>Product-Line Approach</vt:lpstr>
      <vt:lpstr>Technical Approach</vt:lpstr>
      <vt:lpstr>Organizational Approach</vt:lpstr>
      <vt:lpstr>Results</vt:lpstr>
      <vt:lpstr>Shrinking Schedules</vt:lpstr>
      <vt:lpstr>Increasing Reuse</vt:lpstr>
      <vt:lpstr>Reduced Staffing Needs</vt:lpstr>
      <vt:lpstr>Observations from CT Case Study</vt:lpstr>
      <vt:lpstr>Lessons from Celsius-Tech</vt:lpstr>
      <vt:lpstr>Syllabus Overview</vt:lpstr>
      <vt:lpstr>Questions?</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Requirements for a  Product-Centered Organization</dc:title>
  <dc:subject/>
  <dc:creator>Stuart Faulk</dc:creator>
  <cp:keywords/>
  <dc:description/>
  <cp:lastModifiedBy>Stuart Faulk</cp:lastModifiedBy>
  <cp:revision>109</cp:revision>
  <cp:lastPrinted>2009-10-01T17:12:56Z</cp:lastPrinted>
  <dcterms:created xsi:type="dcterms:W3CDTF">2010-09-30T18:40:11Z</dcterms:created>
  <dcterms:modified xsi:type="dcterms:W3CDTF">2011-09-10T20:34:11Z</dcterms:modified>
  <cp:category/>
</cp:coreProperties>
</file>