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embeddings/oleObject4.bin" ContentType="application/vnd.openxmlformats-officedocument.oleObject"/>
  <Override PartName="/ppt/slides/slide14.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slides/slide5.xml" ContentType="application/vnd.openxmlformats-officedocument.presentationml.slide+xml"/>
  <Default Extension="rels" ContentType="application/vnd.openxmlformats-package.relationships+xml"/>
  <Override PartName="/ppt/slides/slide10.xml" ContentType="application/vnd.openxmlformats-officedocument.presentationml.slide+xml"/>
  <Override PartName="/ppt/notesSlides/notesSlide12.xml" ContentType="application/vnd.openxmlformats-officedocument.presentationml.notesSlide+xml"/>
  <Override PartName="/ppt/tags/tag1.xml" ContentType="application/vnd.openxmlformats-officedocument.presentationml.tags+xml"/>
  <Override PartName="/ppt/slides/slide1.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slideLayouts/slideLayout1.xml" ContentType="application/vnd.openxmlformats-officedocument.presentationml.slideLayout+xml"/>
  <Override PartName="/ppt/slides/slide34.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Default Extension="jpeg" ContentType="image/jpeg"/>
  <Override PartName="/docProps/app.xml" ContentType="application/vnd.openxmlformats-officedocument.extended-properties+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notesSlides/notesSlide20.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slides/slide6.xml" ContentType="application/vnd.openxmlformats-officedocument.presentationml.slide+xml"/>
  <Override PartName="/ppt/embeddings/oleObject1.bin" ContentType="application/vnd.openxmlformats-officedocument.oleObject"/>
  <Override PartName="/docProps/core.xml" ContentType="application/vnd.openxmlformats-package.core-properties+xml"/>
  <Override PartName="/ppt/slides/slide11.xml" ContentType="application/vnd.openxmlformats-officedocument.presentationml.slide+xml"/>
  <Override PartName="/ppt/notesSlides/notesSlide13.xml" ContentType="application/vnd.openxmlformats-officedocument.presentationml.notesSlide+xml"/>
  <Override PartName="/ppt/slides/slide27.xml" ContentType="application/vnd.openxmlformats-officedocument.presentationml.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slides/slide23.xml" ContentType="application/vnd.openxmlformats-officedocument.presentationml.slide+xml"/>
  <Override PartName="/ppt/slides/slide31.xml" ContentType="application/vnd.openxmlformats-officedocument.presentationml.slide+xml"/>
  <Override PartName="/ppt/notesSlides/notesSlide6.xml" ContentType="application/vnd.openxmlformats-officedocument.presentationml.notesSlide+xml"/>
  <Override PartName="/ppt/notesSlides/notesSlide21.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notesSlides/notesSlide18.xml" ContentType="application/vnd.openxmlformats-officedocument.presentationml.notesSlide+xml"/>
  <Override PartName="/ppt/slides/slide7.xml" ContentType="application/vnd.openxmlformats-officedocument.presentationml.slide+xml"/>
  <Override PartName="/ppt/embeddings/oleObject2.bin" ContentType="application/vnd.openxmlformats-officedocument.oleObject"/>
  <Override PartName="/ppt/presentation.xml" ContentType="application/vnd.openxmlformats-officedocument.presentationml.presentation.main+xml"/>
  <Override PartName="/ppt/slides/slide12.xml" ContentType="application/vnd.openxmlformats-officedocument.presentationml.slide+xml"/>
  <Default Extension="vml" ContentType="application/vnd.openxmlformats-officedocument.vmlDrawing"/>
  <Override PartName="/ppt/notesSlides/notesSlide14.xml" ContentType="application/vnd.openxmlformats-officedocument.presentationml.notesSlide+xml"/>
  <Override PartName="/ppt/slides/slide3.xml" ContentType="application/vnd.openxmlformats-officedocument.presentationml.slide+xml"/>
  <Override PartName="/ppt/slides/slide28.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notesSlides/notesSlide22.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s/slide8.xml" ContentType="application/vnd.openxmlformats-officedocument.presentationml.slide+xml"/>
  <Override PartName="/ppt/embeddings/oleObject3.bin" ContentType="application/vnd.openxmlformats-officedocument.oleObject"/>
  <Override PartName="/ppt/notesSlides/notesSlide19.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slides/slide4.xml" ContentType="application/vnd.openxmlformats-officedocument.presentationml.slide+xml"/>
  <Override PartName="/ppt/slides/slide29.xml" ContentType="application/vnd.openxmlformats-officedocument.presentationml.slide+xml"/>
  <Default Extension="wmf" ContentType="image/x-wmf"/>
  <Override PartName="/ppt/notesSlides/notesSlide11.xml" ContentType="application/vnd.openxmlformats-officedocument.presentationml.notesSlide+xml"/>
  <Override PartName="/ppt/slides/slide25.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87" r:id="rId1"/>
  </p:sldMasterIdLst>
  <p:notesMasterIdLst>
    <p:notesMasterId r:id="rId36"/>
  </p:notesMasterIdLst>
  <p:handoutMasterIdLst>
    <p:handoutMasterId r:id="rId37"/>
  </p:handoutMasterIdLst>
  <p:sldIdLst>
    <p:sldId id="257" r:id="rId2"/>
    <p:sldId id="258" r:id="rId3"/>
    <p:sldId id="313" r:id="rId4"/>
    <p:sldId id="314" r:id="rId5"/>
    <p:sldId id="315" r:id="rId6"/>
    <p:sldId id="309" r:id="rId7"/>
    <p:sldId id="259" r:id="rId8"/>
    <p:sldId id="260" r:id="rId9"/>
    <p:sldId id="308" r:id="rId10"/>
    <p:sldId id="297" r:id="rId11"/>
    <p:sldId id="298" r:id="rId12"/>
    <p:sldId id="299" r:id="rId13"/>
    <p:sldId id="300" r:id="rId14"/>
    <p:sldId id="301" r:id="rId15"/>
    <p:sldId id="304" r:id="rId16"/>
    <p:sldId id="305" r:id="rId17"/>
    <p:sldId id="261" r:id="rId18"/>
    <p:sldId id="262" r:id="rId19"/>
    <p:sldId id="306" r:id="rId20"/>
    <p:sldId id="265" r:id="rId21"/>
    <p:sldId id="266" r:id="rId22"/>
    <p:sldId id="267" r:id="rId23"/>
    <p:sldId id="268" r:id="rId24"/>
    <p:sldId id="269" r:id="rId25"/>
    <p:sldId id="270" r:id="rId26"/>
    <p:sldId id="272" r:id="rId27"/>
    <p:sldId id="273" r:id="rId28"/>
    <p:sldId id="275" r:id="rId29"/>
    <p:sldId id="307" r:id="rId30"/>
    <p:sldId id="276" r:id="rId31"/>
    <p:sldId id="277" r:id="rId32"/>
    <p:sldId id="278" r:id="rId33"/>
    <p:sldId id="279" r:id="rId34"/>
    <p:sldId id="296" r:id="rId35"/>
  </p:sldIdLst>
  <p:sldSz cx="9144000" cy="6858000" type="screen4x3"/>
  <p:notesSz cx="6858000" cy="9296400"/>
  <p:custDataLst>
    <p:tags r:id="rId39"/>
  </p:custDataLst>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schemeClr val="tx1"/>
    </p:penClr>
  </p:showPr>
  <p:clrMru>
    <a:srgbClr val="FFCC00"/>
    <a:srgbClr val="CC6600"/>
    <a:srgbClr val="996633"/>
    <a:srgbClr val="993300"/>
    <a:srgbClr val="FFCC99"/>
    <a:srgbClr val="FFD3D3"/>
    <a:srgbClr val="FF7979"/>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22093" autoAdjust="0"/>
    <p:restoredTop sz="81831" autoAdjust="0"/>
  </p:normalViewPr>
  <p:slideViewPr>
    <p:cSldViewPr>
      <p:cViewPr varScale="1">
        <p:scale>
          <a:sx n="129" d="100"/>
          <a:sy n="129" d="100"/>
        </p:scale>
        <p:origin x="-176"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0" d="100"/>
          <a:sy n="70" d="100"/>
        </p:scale>
        <p:origin x="-1704" y="-102"/>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tags" Target="tags/tag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hdr" sz="quarter"/>
          </p:nvPr>
        </p:nvSpPr>
        <p:spPr bwMode="auto">
          <a:xfrm>
            <a:off x="0" y="0"/>
            <a:ext cx="2971800"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kumimoji="1" sz="1200">
                <a:latin typeface="Helvetica" charset="0"/>
              </a:defRPr>
            </a:lvl1pPr>
          </a:lstStyle>
          <a:p>
            <a:pPr>
              <a:defRPr/>
            </a:pPr>
            <a:endParaRPr lang="en-US"/>
          </a:p>
        </p:txBody>
      </p:sp>
      <p:sp>
        <p:nvSpPr>
          <p:cNvPr id="214019" name="Rectangle 3"/>
          <p:cNvSpPr>
            <a:spLocks noGrp="1" noChangeArrowheads="1"/>
          </p:cNvSpPr>
          <p:nvPr>
            <p:ph type="dt" sz="quarter" idx="1"/>
          </p:nvPr>
        </p:nvSpPr>
        <p:spPr bwMode="auto">
          <a:xfrm>
            <a:off x="3886200" y="0"/>
            <a:ext cx="2971800"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kumimoji="1" sz="1200">
                <a:latin typeface="Helvetica" charset="0"/>
              </a:defRPr>
            </a:lvl1pPr>
          </a:lstStyle>
          <a:p>
            <a:pPr>
              <a:defRPr/>
            </a:pPr>
            <a:endParaRPr lang="en-US"/>
          </a:p>
        </p:txBody>
      </p:sp>
      <p:sp>
        <p:nvSpPr>
          <p:cNvPr id="214020" name="Rectangle 4"/>
          <p:cNvSpPr>
            <a:spLocks noGrp="1" noChangeArrowheads="1"/>
          </p:cNvSpPr>
          <p:nvPr>
            <p:ph type="ftr" sz="quarter" idx="2"/>
          </p:nvPr>
        </p:nvSpPr>
        <p:spPr bwMode="auto">
          <a:xfrm>
            <a:off x="0" y="8832850"/>
            <a:ext cx="2971800"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kumimoji="1" sz="1200">
                <a:latin typeface="Helvetica" charset="0"/>
              </a:defRPr>
            </a:lvl1pPr>
          </a:lstStyle>
          <a:p>
            <a:pPr>
              <a:defRPr/>
            </a:pPr>
            <a:endParaRPr lang="en-US"/>
          </a:p>
        </p:txBody>
      </p:sp>
      <p:sp>
        <p:nvSpPr>
          <p:cNvPr id="214021" name="Rectangle 5"/>
          <p:cNvSpPr>
            <a:spLocks noGrp="1" noChangeArrowheads="1"/>
          </p:cNvSpPr>
          <p:nvPr>
            <p:ph type="sldNum" sz="quarter" idx="3"/>
          </p:nvPr>
        </p:nvSpPr>
        <p:spPr bwMode="auto">
          <a:xfrm>
            <a:off x="3886200" y="8832850"/>
            <a:ext cx="2971800"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kumimoji="1" sz="1200">
                <a:latin typeface="Helvetica" charset="0"/>
              </a:defRPr>
            </a:lvl1pPr>
          </a:lstStyle>
          <a:p>
            <a:fld id="{F7E810C0-3D50-E343-85FE-CFD515940F3D}"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2971800" cy="4635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defTabSz="930275" eaLnBrk="0" hangingPunct="0">
              <a:defRPr sz="1200">
                <a:latin typeface="Times New Roman" pitchFamily="18" charset="0"/>
              </a:defRPr>
            </a:lvl1pPr>
          </a:lstStyle>
          <a:p>
            <a:pPr>
              <a:defRPr/>
            </a:pPr>
            <a:endParaRPr lang="en-US"/>
          </a:p>
        </p:txBody>
      </p:sp>
      <p:sp>
        <p:nvSpPr>
          <p:cNvPr id="43011" name="Rectangle 9"/>
          <p:cNvSpPr>
            <a:spLocks noGrp="1" noRot="1" noChangeAspect="1" noChangeArrowheads="1" noTextEdit="1"/>
          </p:cNvSpPr>
          <p:nvPr>
            <p:ph type="sldImg" idx="2"/>
          </p:nvPr>
        </p:nvSpPr>
        <p:spPr bwMode="auto">
          <a:xfrm>
            <a:off x="1106488" y="698500"/>
            <a:ext cx="4648200" cy="3486150"/>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914400" y="4416425"/>
            <a:ext cx="5029200" cy="4181475"/>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9" name="Rectangle 11"/>
          <p:cNvSpPr>
            <a:spLocks noGrp="1" noChangeArrowheads="1"/>
          </p:cNvSpPr>
          <p:nvPr>
            <p:ph type="dt" idx="1"/>
          </p:nvPr>
        </p:nvSpPr>
        <p:spPr bwMode="auto">
          <a:xfrm>
            <a:off x="3886200" y="0"/>
            <a:ext cx="2971800" cy="4635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algn="r" defTabSz="930275" eaLnBrk="0" hangingPunct="0">
              <a:defRPr sz="1200">
                <a:latin typeface="Times New Roman" pitchFamily="18" charset="0"/>
              </a:defRPr>
            </a:lvl1pPr>
          </a:lstStyle>
          <a:p>
            <a:pPr>
              <a:defRPr/>
            </a:pPr>
            <a:endParaRPr lang="en-US"/>
          </a:p>
        </p:txBody>
      </p:sp>
      <p:sp>
        <p:nvSpPr>
          <p:cNvPr id="2060" name="Rectangle 12"/>
          <p:cNvSpPr>
            <a:spLocks noGrp="1" noChangeArrowheads="1"/>
          </p:cNvSpPr>
          <p:nvPr>
            <p:ph type="ftr" sz="quarter" idx="4"/>
          </p:nvPr>
        </p:nvSpPr>
        <p:spPr bwMode="auto">
          <a:xfrm>
            <a:off x="0" y="8832850"/>
            <a:ext cx="2971800" cy="4635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defTabSz="930275" eaLnBrk="0" hangingPunct="0">
              <a:defRPr sz="1200">
                <a:latin typeface="Times New Roman" pitchFamily="18" charset="0"/>
              </a:defRPr>
            </a:lvl1pPr>
          </a:lstStyle>
          <a:p>
            <a:pPr>
              <a:defRPr/>
            </a:pPr>
            <a:endParaRPr lang="en-US"/>
          </a:p>
        </p:txBody>
      </p:sp>
      <p:sp>
        <p:nvSpPr>
          <p:cNvPr id="2061" name="Rectangle 13"/>
          <p:cNvSpPr>
            <a:spLocks noGrp="1" noChangeArrowheads="1"/>
          </p:cNvSpPr>
          <p:nvPr>
            <p:ph type="sldNum" sz="quarter" idx="5"/>
          </p:nvPr>
        </p:nvSpPr>
        <p:spPr bwMode="auto">
          <a:xfrm>
            <a:off x="3886200" y="8832850"/>
            <a:ext cx="2971800" cy="4635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algn="r" defTabSz="930275" eaLnBrk="0" hangingPunct="0">
              <a:defRPr sz="1200"/>
            </a:lvl1pPr>
          </a:lstStyle>
          <a:p>
            <a:fld id="{49AB833B-EBF3-0047-884E-078DA3E9EA54}"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b="1"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b="1"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kumimoji="1" sz="1200" b="1"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kumimoji="1" sz="1200" b="1"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kumimoji="1" sz="1200" b="1"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13"/>
          <p:cNvSpPr>
            <a:spLocks noGrp="1" noChangeArrowheads="1"/>
          </p:cNvSpPr>
          <p:nvPr>
            <p:ph type="sldNum" sz="quarter" idx="5"/>
          </p:nvPr>
        </p:nvSpPr>
        <p:spPr>
          <a:noFill/>
        </p:spPr>
        <p:txBody>
          <a:bodyPr/>
          <a:lstStyle/>
          <a:p>
            <a:fld id="{F0E0D5EA-EC84-674F-8349-2025CDD05DD4}" type="slidenum">
              <a:rPr lang="en-US"/>
              <a:pPr/>
              <a:t>1</a:t>
            </a:fld>
            <a:endParaRPr lang="en-US"/>
          </a:p>
        </p:txBody>
      </p:sp>
      <p:sp>
        <p:nvSpPr>
          <p:cNvPr id="44035" name="Rectangle 2"/>
          <p:cNvSpPr>
            <a:spLocks noGrp="1" noRot="1" noChangeAspect="1" noChangeArrowheads="1" noTextEdit="1"/>
          </p:cNvSpPr>
          <p:nvPr>
            <p:ph type="sldImg"/>
          </p:nvPr>
        </p:nvSpPr>
        <p:spPr>
          <a:xfrm>
            <a:off x="1106488" y="696913"/>
            <a:ext cx="4648200" cy="3486150"/>
          </a:xfrm>
          <a:solidFill>
            <a:srgbClr val="FFFFFF"/>
          </a:solidFill>
          <a:ln/>
        </p:spPr>
      </p:sp>
      <p:sp>
        <p:nvSpPr>
          <p:cNvPr id="44036" name="Rectangle 3"/>
          <p:cNvSpPr>
            <a:spLocks noGrp="1" noChangeArrowheads="1"/>
          </p:cNvSpPr>
          <p:nvPr>
            <p:ph type="body" idx="1"/>
          </p:nvPr>
        </p:nvSpPr>
        <p:spPr>
          <a:xfrm>
            <a:off x="914400" y="4416425"/>
            <a:ext cx="5029200" cy="4183063"/>
          </a:xfrm>
          <a:solidFill>
            <a:srgbClr val="FFFFFF"/>
          </a:solidFill>
          <a:ln>
            <a:solidFill>
              <a:srgbClr val="000000"/>
            </a:solid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13"/>
          <p:cNvSpPr>
            <a:spLocks noGrp="1" noChangeArrowheads="1"/>
          </p:cNvSpPr>
          <p:nvPr>
            <p:ph type="sldNum" sz="quarter" idx="5"/>
          </p:nvPr>
        </p:nvSpPr>
        <p:spPr>
          <a:noFill/>
        </p:spPr>
        <p:txBody>
          <a:bodyPr/>
          <a:lstStyle/>
          <a:p>
            <a:fld id="{0ECE7BAC-5C1B-704C-A0F0-18CEF23F86ED}" type="slidenum">
              <a:rPr lang="en-US"/>
              <a:pPr/>
              <a:t>17</a:t>
            </a:fld>
            <a:endParaRPr lang="en-US"/>
          </a:p>
        </p:txBody>
      </p:sp>
      <p:sp>
        <p:nvSpPr>
          <p:cNvPr id="49155" name="Rectangle 2"/>
          <p:cNvSpPr>
            <a:spLocks noGrp="1" noRot="1" noChangeAspect="1" noChangeArrowheads="1" noTextEdit="1"/>
          </p:cNvSpPr>
          <p:nvPr>
            <p:ph type="sldImg"/>
          </p:nvPr>
        </p:nvSpPr>
        <p:spPr>
          <a:xfrm>
            <a:off x="1106488" y="696913"/>
            <a:ext cx="4648200" cy="3486150"/>
          </a:xfrm>
          <a:solidFill>
            <a:srgbClr val="FFFFFF"/>
          </a:solidFill>
          <a:ln/>
        </p:spPr>
      </p:sp>
      <p:sp>
        <p:nvSpPr>
          <p:cNvPr id="49156" name="Rectangle 3"/>
          <p:cNvSpPr>
            <a:spLocks noGrp="1" noChangeArrowheads="1"/>
          </p:cNvSpPr>
          <p:nvPr>
            <p:ph type="body" idx="1"/>
          </p:nvPr>
        </p:nvSpPr>
        <p:spPr>
          <a:xfrm>
            <a:off x="914400" y="4416425"/>
            <a:ext cx="5029200" cy="4183063"/>
          </a:xfrm>
          <a:solidFill>
            <a:srgbClr val="FFFFFF"/>
          </a:solidFill>
          <a:ln>
            <a:solidFill>
              <a:srgbClr val="000000"/>
            </a:solidFill>
          </a:ln>
        </p:spPr>
        <p:txBody>
          <a:bodyPr/>
          <a:lstStyle/>
          <a:p>
            <a:r>
              <a:rPr lang="en-US"/>
              <a:t>Review from lecture 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13"/>
          <p:cNvSpPr>
            <a:spLocks noGrp="1" noChangeArrowheads="1"/>
          </p:cNvSpPr>
          <p:nvPr>
            <p:ph type="sldNum" sz="quarter" idx="5"/>
          </p:nvPr>
        </p:nvSpPr>
        <p:spPr>
          <a:noFill/>
        </p:spPr>
        <p:txBody>
          <a:bodyPr/>
          <a:lstStyle/>
          <a:p>
            <a:fld id="{25285548-D284-CD42-B307-8793BE978E7D}" type="slidenum">
              <a:rPr lang="en-US"/>
              <a:pPr/>
              <a:t>18</a:t>
            </a:fld>
            <a:endParaRPr lang="en-US"/>
          </a:p>
        </p:txBody>
      </p:sp>
      <p:sp>
        <p:nvSpPr>
          <p:cNvPr id="50179" name="Rectangle 2"/>
          <p:cNvSpPr>
            <a:spLocks noGrp="1" noRot="1" noChangeAspect="1" noChangeArrowheads="1" noTextEdit="1"/>
          </p:cNvSpPr>
          <p:nvPr>
            <p:ph type="sldImg"/>
          </p:nvPr>
        </p:nvSpPr>
        <p:spPr>
          <a:xfrm>
            <a:off x="1108075" y="696913"/>
            <a:ext cx="4648200" cy="3486150"/>
          </a:xfrm>
          <a:solidFill>
            <a:srgbClr val="FFFFFF"/>
          </a:solidFill>
          <a:ln/>
        </p:spPr>
      </p:sp>
      <p:sp>
        <p:nvSpPr>
          <p:cNvPr id="50180" name="Rectangle 3"/>
          <p:cNvSpPr>
            <a:spLocks noGrp="1" noChangeArrowheads="1"/>
          </p:cNvSpPr>
          <p:nvPr>
            <p:ph type="body" idx="1"/>
          </p:nvPr>
        </p:nvSpPr>
        <p:spPr>
          <a:xfrm>
            <a:off x="915988" y="4416425"/>
            <a:ext cx="5026025" cy="4183063"/>
          </a:xfrm>
          <a:solidFill>
            <a:srgbClr val="FFFFFF"/>
          </a:solidFill>
          <a:ln>
            <a:solidFill>
              <a:srgbClr val="000000"/>
            </a:solidFill>
          </a:ln>
        </p:spPr>
        <p:txBody>
          <a:bodyPr/>
          <a:lstStyle/>
          <a:p>
            <a:r>
              <a:rPr lang="en-US"/>
              <a:t>Review from lecture 1</a:t>
            </a:r>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13"/>
          <p:cNvSpPr>
            <a:spLocks noGrp="1" noChangeArrowheads="1"/>
          </p:cNvSpPr>
          <p:nvPr>
            <p:ph type="sldNum" sz="quarter" idx="5"/>
          </p:nvPr>
        </p:nvSpPr>
        <p:spPr>
          <a:noFill/>
        </p:spPr>
        <p:txBody>
          <a:bodyPr/>
          <a:lstStyle/>
          <a:p>
            <a:fld id="{8428C3A5-0E2A-8A45-A80D-D0AAE1EF0306}" type="slidenum">
              <a:rPr lang="en-US"/>
              <a:pPr/>
              <a:t>19</a:t>
            </a:fld>
            <a:endParaRPr lang="en-US"/>
          </a:p>
        </p:txBody>
      </p:sp>
      <p:sp>
        <p:nvSpPr>
          <p:cNvPr id="51203" name="Rectangle 2"/>
          <p:cNvSpPr>
            <a:spLocks noGrp="1" noRot="1" noChangeAspect="1" noChangeArrowheads="1" noTextEdit="1"/>
          </p:cNvSpPr>
          <p:nvPr>
            <p:ph type="sldImg"/>
          </p:nvPr>
        </p:nvSpPr>
        <p:spPr>
          <a:xfrm>
            <a:off x="1106488" y="696913"/>
            <a:ext cx="4648200" cy="3486150"/>
          </a:xfrm>
          <a:solidFill>
            <a:srgbClr val="FFFFFF"/>
          </a:solidFill>
          <a:ln/>
        </p:spPr>
      </p:sp>
      <p:sp>
        <p:nvSpPr>
          <p:cNvPr id="51204" name="Rectangle 3"/>
          <p:cNvSpPr>
            <a:spLocks noGrp="1" noChangeArrowheads="1"/>
          </p:cNvSpPr>
          <p:nvPr>
            <p:ph type="body" idx="1"/>
          </p:nvPr>
        </p:nvSpPr>
        <p:spPr>
          <a:xfrm>
            <a:off x="914400" y="4416425"/>
            <a:ext cx="5029200" cy="4183063"/>
          </a:xfrm>
          <a:solidFill>
            <a:srgbClr val="FFFFFF"/>
          </a:solidFill>
          <a:ln>
            <a:solidFill>
              <a:srgbClr val="000000"/>
            </a:solidFill>
          </a:ln>
        </p:spPr>
        <p:txBody>
          <a:bodyPr/>
          <a:lstStyle/>
          <a:p>
            <a:r>
              <a:rPr lang="en-US"/>
              <a:t>Strategic view: context must be stable across reuse opportunities.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13"/>
          <p:cNvSpPr>
            <a:spLocks noGrp="1" noChangeArrowheads="1"/>
          </p:cNvSpPr>
          <p:nvPr>
            <p:ph type="sldNum" sz="quarter" idx="5"/>
          </p:nvPr>
        </p:nvSpPr>
        <p:spPr>
          <a:noFill/>
        </p:spPr>
        <p:txBody>
          <a:bodyPr/>
          <a:lstStyle/>
          <a:p>
            <a:fld id="{4C7C98BF-41BE-F845-9874-FD45C63FAAE1}" type="slidenum">
              <a:rPr lang="en-US"/>
              <a:pPr/>
              <a:t>21</a:t>
            </a:fld>
            <a:endParaRPr lang="en-US"/>
          </a:p>
        </p:txBody>
      </p:sp>
      <p:sp>
        <p:nvSpPr>
          <p:cNvPr id="52227" name="Rectangle 2"/>
          <p:cNvSpPr>
            <a:spLocks noGrp="1" noRot="1" noChangeAspect="1" noChangeArrowheads="1" noTextEdit="1"/>
          </p:cNvSpPr>
          <p:nvPr>
            <p:ph type="sldImg"/>
          </p:nvPr>
        </p:nvSpPr>
        <p:spPr>
          <a:xfrm>
            <a:off x="1108075" y="696913"/>
            <a:ext cx="4648200" cy="3486150"/>
          </a:xfrm>
          <a:solidFill>
            <a:srgbClr val="FFFFFF"/>
          </a:solidFill>
          <a:ln/>
        </p:spPr>
      </p:sp>
      <p:sp>
        <p:nvSpPr>
          <p:cNvPr id="52228" name="Rectangle 3"/>
          <p:cNvSpPr>
            <a:spLocks noGrp="1" noChangeArrowheads="1"/>
          </p:cNvSpPr>
          <p:nvPr>
            <p:ph type="body" idx="1"/>
          </p:nvPr>
        </p:nvSpPr>
        <p:spPr>
          <a:xfrm>
            <a:off x="915988" y="4416425"/>
            <a:ext cx="5026025" cy="4183063"/>
          </a:xfrm>
          <a:solidFill>
            <a:srgbClr val="FFFFFF"/>
          </a:solidFill>
          <a:ln>
            <a:solidFill>
              <a:srgbClr val="000000"/>
            </a:solidFill>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13"/>
          <p:cNvSpPr>
            <a:spLocks noGrp="1" noChangeArrowheads="1"/>
          </p:cNvSpPr>
          <p:nvPr>
            <p:ph type="sldNum" sz="quarter" idx="5"/>
          </p:nvPr>
        </p:nvSpPr>
        <p:spPr>
          <a:noFill/>
        </p:spPr>
        <p:txBody>
          <a:bodyPr/>
          <a:lstStyle/>
          <a:p>
            <a:fld id="{68BB39D8-C9B2-4540-B6B7-3ECE9107BC8A}" type="slidenum">
              <a:rPr lang="en-US"/>
              <a:pPr/>
              <a:t>22</a:t>
            </a:fld>
            <a:endParaRPr lang="en-US"/>
          </a:p>
        </p:txBody>
      </p:sp>
      <p:sp>
        <p:nvSpPr>
          <p:cNvPr id="53251" name="Rectangle 2"/>
          <p:cNvSpPr>
            <a:spLocks noGrp="1" noRot="1" noChangeAspect="1" noChangeArrowheads="1" noTextEdit="1"/>
          </p:cNvSpPr>
          <p:nvPr>
            <p:ph type="sldImg"/>
          </p:nvPr>
        </p:nvSpPr>
        <p:spPr>
          <a:xfrm>
            <a:off x="1106488" y="696913"/>
            <a:ext cx="4648200" cy="3486150"/>
          </a:xfrm>
          <a:solidFill>
            <a:srgbClr val="FFFFFF"/>
          </a:solidFill>
          <a:ln/>
        </p:spPr>
      </p:sp>
      <p:sp>
        <p:nvSpPr>
          <p:cNvPr id="53252" name="Rectangle 3"/>
          <p:cNvSpPr>
            <a:spLocks noGrp="1" noChangeArrowheads="1"/>
          </p:cNvSpPr>
          <p:nvPr>
            <p:ph type="body" idx="1"/>
          </p:nvPr>
        </p:nvSpPr>
        <p:spPr>
          <a:xfrm>
            <a:off x="914400" y="4416425"/>
            <a:ext cx="5029200" cy="4183063"/>
          </a:xfrm>
          <a:solidFill>
            <a:srgbClr val="FFFFFF"/>
          </a:solidFill>
          <a:ln>
            <a:solidFill>
              <a:srgbClr val="000000"/>
            </a:solidFill>
          </a:ln>
        </p:spPr>
        <p:txBody>
          <a:bodyPr/>
          <a:lstStyle/>
          <a:p>
            <a:r>
              <a:rPr lang="en-US"/>
              <a:t>Identified processes and roles, what are the products?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13"/>
          <p:cNvSpPr>
            <a:spLocks noGrp="1" noChangeArrowheads="1"/>
          </p:cNvSpPr>
          <p:nvPr>
            <p:ph type="sldNum" sz="quarter" idx="5"/>
          </p:nvPr>
        </p:nvSpPr>
        <p:spPr>
          <a:noFill/>
        </p:spPr>
        <p:txBody>
          <a:bodyPr/>
          <a:lstStyle/>
          <a:p>
            <a:fld id="{FD08C0E8-C6AB-9741-91C1-C7BE3F97177F}" type="slidenum">
              <a:rPr lang="en-US"/>
              <a:pPr/>
              <a:t>23</a:t>
            </a:fld>
            <a:endParaRPr lang="en-US"/>
          </a:p>
        </p:txBody>
      </p:sp>
      <p:sp>
        <p:nvSpPr>
          <p:cNvPr id="54275" name="Rectangle 2"/>
          <p:cNvSpPr>
            <a:spLocks noGrp="1" noRot="1" noChangeAspect="1" noChangeArrowheads="1" noTextEdit="1"/>
          </p:cNvSpPr>
          <p:nvPr>
            <p:ph type="sldImg"/>
          </p:nvPr>
        </p:nvSpPr>
        <p:spPr>
          <a:xfrm>
            <a:off x="1108075" y="696913"/>
            <a:ext cx="4648200" cy="3486150"/>
          </a:xfrm>
          <a:solidFill>
            <a:srgbClr val="FFFFFF"/>
          </a:solidFill>
          <a:ln/>
        </p:spPr>
      </p:sp>
      <p:sp>
        <p:nvSpPr>
          <p:cNvPr id="54276" name="Rectangle 3"/>
          <p:cNvSpPr>
            <a:spLocks noGrp="1" noChangeArrowheads="1"/>
          </p:cNvSpPr>
          <p:nvPr>
            <p:ph type="body" idx="1"/>
          </p:nvPr>
        </p:nvSpPr>
        <p:spPr>
          <a:xfrm>
            <a:off x="915988" y="4416425"/>
            <a:ext cx="5026025" cy="4183063"/>
          </a:xfrm>
          <a:solidFill>
            <a:srgbClr val="FFFFFF"/>
          </a:solidFill>
          <a:ln>
            <a:solidFill>
              <a:srgbClr val="000000"/>
            </a:solidFill>
          </a:ln>
        </p:spPr>
        <p:txBody>
          <a:bodyPr/>
          <a:lstStyle/>
          <a:p>
            <a:r>
              <a:rPr lang="en-US"/>
              <a:t>Key idea: very little of the software development we do starts from scratch. In reality, most development is some form of redevelopment in the sense that a large part of the “new” system will be based on things we have done before. The goal is to preserve those things the systems have in common so they can be reused.</a:t>
            </a:r>
          </a:p>
          <a:p>
            <a:r>
              <a:rPr lang="en-US"/>
              <a:t>Could equally say “Most software development is unnecessary”.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13"/>
          <p:cNvSpPr>
            <a:spLocks noGrp="1" noChangeArrowheads="1"/>
          </p:cNvSpPr>
          <p:nvPr>
            <p:ph type="sldNum" sz="quarter" idx="5"/>
          </p:nvPr>
        </p:nvSpPr>
        <p:spPr>
          <a:noFill/>
        </p:spPr>
        <p:txBody>
          <a:bodyPr/>
          <a:lstStyle/>
          <a:p>
            <a:fld id="{FD9D7D2C-9736-D645-BB3E-1690CAD49685}" type="slidenum">
              <a:rPr lang="en-US"/>
              <a:pPr/>
              <a:t>24</a:t>
            </a:fld>
            <a:endParaRPr lang="en-US"/>
          </a:p>
        </p:txBody>
      </p:sp>
      <p:sp>
        <p:nvSpPr>
          <p:cNvPr id="55299" name="Rectangle 2"/>
          <p:cNvSpPr>
            <a:spLocks noGrp="1" noRot="1" noChangeAspect="1" noChangeArrowheads="1" noTextEdit="1"/>
          </p:cNvSpPr>
          <p:nvPr>
            <p:ph type="sldImg"/>
          </p:nvPr>
        </p:nvSpPr>
        <p:spPr>
          <a:xfrm>
            <a:off x="1106488" y="696913"/>
            <a:ext cx="4648200" cy="3486150"/>
          </a:xfrm>
          <a:solidFill>
            <a:srgbClr val="FFFFFF"/>
          </a:solidFill>
          <a:ln/>
        </p:spPr>
      </p:sp>
      <p:sp>
        <p:nvSpPr>
          <p:cNvPr id="55300" name="Rectangle 3"/>
          <p:cNvSpPr>
            <a:spLocks noGrp="1" noChangeArrowheads="1"/>
          </p:cNvSpPr>
          <p:nvPr>
            <p:ph type="body" idx="1"/>
          </p:nvPr>
        </p:nvSpPr>
        <p:spPr>
          <a:xfrm>
            <a:off x="914400" y="4416425"/>
            <a:ext cx="5029200" cy="4183063"/>
          </a:xfrm>
          <a:solidFill>
            <a:srgbClr val="FFFFFF"/>
          </a:solidFill>
          <a:ln>
            <a:solidFill>
              <a:srgbClr val="000000"/>
            </a:solidFill>
          </a:ln>
        </p:spPr>
        <p:txBody>
          <a:bodyPr/>
          <a:lstStyle/>
          <a:p>
            <a:r>
              <a:rPr lang="en-US"/>
              <a:t>Taking advantage of the commonality between the systems we produce requires changing the development process so that we design and develop families of systems rather than individual systems.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13"/>
          <p:cNvSpPr>
            <a:spLocks noGrp="1" noChangeArrowheads="1"/>
          </p:cNvSpPr>
          <p:nvPr>
            <p:ph type="sldNum" sz="quarter" idx="5"/>
          </p:nvPr>
        </p:nvSpPr>
        <p:spPr>
          <a:noFill/>
        </p:spPr>
        <p:txBody>
          <a:bodyPr/>
          <a:lstStyle/>
          <a:p>
            <a:fld id="{CDC5A38A-DB39-454D-9CE0-606AEF158CC2}" type="slidenum">
              <a:rPr lang="en-US"/>
              <a:pPr/>
              <a:t>26</a:t>
            </a:fld>
            <a:endParaRPr lang="en-US"/>
          </a:p>
        </p:txBody>
      </p:sp>
      <p:sp>
        <p:nvSpPr>
          <p:cNvPr id="56323" name="Rectangle 2"/>
          <p:cNvSpPr>
            <a:spLocks noGrp="1" noRot="1" noChangeAspect="1" noChangeArrowheads="1" noTextEdit="1"/>
          </p:cNvSpPr>
          <p:nvPr>
            <p:ph type="sldImg"/>
          </p:nvPr>
        </p:nvSpPr>
        <p:spPr>
          <a:xfrm>
            <a:off x="1108075" y="696913"/>
            <a:ext cx="4648200" cy="3486150"/>
          </a:xfrm>
          <a:solidFill>
            <a:srgbClr val="FFFFFF"/>
          </a:solidFill>
          <a:ln/>
        </p:spPr>
      </p:sp>
      <p:sp>
        <p:nvSpPr>
          <p:cNvPr id="56324" name="Rectangle 3"/>
          <p:cNvSpPr>
            <a:spLocks noGrp="1" noChangeArrowheads="1"/>
          </p:cNvSpPr>
          <p:nvPr>
            <p:ph type="body" idx="1"/>
          </p:nvPr>
        </p:nvSpPr>
        <p:spPr>
          <a:xfrm>
            <a:off x="915988" y="4416425"/>
            <a:ext cx="5026025" cy="4183063"/>
          </a:xfrm>
          <a:solidFill>
            <a:srgbClr val="FFFFFF"/>
          </a:solidFill>
          <a:ln>
            <a:solidFill>
              <a:srgbClr val="000000"/>
            </a:solidFill>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13"/>
          <p:cNvSpPr>
            <a:spLocks noGrp="1" noChangeArrowheads="1"/>
          </p:cNvSpPr>
          <p:nvPr>
            <p:ph type="sldNum" sz="quarter" idx="5"/>
          </p:nvPr>
        </p:nvSpPr>
        <p:spPr>
          <a:noFill/>
        </p:spPr>
        <p:txBody>
          <a:bodyPr/>
          <a:lstStyle/>
          <a:p>
            <a:fld id="{D59D40D2-318F-7840-9A0E-84C1C99AB83C}" type="slidenum">
              <a:rPr lang="en-US"/>
              <a:pPr/>
              <a:t>27</a:t>
            </a:fld>
            <a:endParaRPr lang="en-US"/>
          </a:p>
        </p:txBody>
      </p:sp>
      <p:sp>
        <p:nvSpPr>
          <p:cNvPr id="57347" name="Rectangle 2"/>
          <p:cNvSpPr>
            <a:spLocks noGrp="1" noRot="1" noChangeAspect="1" noChangeArrowheads="1" noTextEdit="1"/>
          </p:cNvSpPr>
          <p:nvPr>
            <p:ph type="sldImg"/>
          </p:nvPr>
        </p:nvSpPr>
        <p:spPr>
          <a:xfrm>
            <a:off x="1106488" y="696913"/>
            <a:ext cx="4648200" cy="3486150"/>
          </a:xfrm>
          <a:solidFill>
            <a:srgbClr val="FFFFFF"/>
          </a:solidFill>
          <a:ln/>
        </p:spPr>
      </p:sp>
      <p:sp>
        <p:nvSpPr>
          <p:cNvPr id="57348" name="Rectangle 3"/>
          <p:cNvSpPr>
            <a:spLocks noGrp="1" noChangeArrowheads="1"/>
          </p:cNvSpPr>
          <p:nvPr>
            <p:ph type="body" idx="1"/>
          </p:nvPr>
        </p:nvSpPr>
        <p:spPr>
          <a:xfrm>
            <a:off x="914400" y="4416425"/>
            <a:ext cx="5029200" cy="4183063"/>
          </a:xfrm>
          <a:solidFill>
            <a:srgbClr val="FFFFFF"/>
          </a:solidFill>
          <a:ln>
            <a:solidFill>
              <a:srgbClr val="000000"/>
            </a:solidFill>
          </a:ln>
        </p:spPr>
        <p:txBody>
          <a:bodyPr/>
          <a:lstStyle/>
          <a:p>
            <a:r>
              <a:rPr lang="en-US"/>
              <a:t>Key idea: The domain engineering process includes all the steps necessary to establish the need for, design, and develop an application engineering environment. </a:t>
            </a:r>
          </a:p>
          <a:p>
            <a:r>
              <a:rPr lang="en-US"/>
              <a:t>Application engineering uses the AE environment to build members of the family of applications.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13"/>
          <p:cNvSpPr>
            <a:spLocks noGrp="1" noChangeArrowheads="1"/>
          </p:cNvSpPr>
          <p:nvPr>
            <p:ph type="sldNum" sz="quarter" idx="5"/>
          </p:nvPr>
        </p:nvSpPr>
        <p:spPr>
          <a:noFill/>
        </p:spPr>
        <p:txBody>
          <a:bodyPr/>
          <a:lstStyle/>
          <a:p>
            <a:fld id="{B3C8B604-D1FF-7F4C-9592-6B44941E645E}" type="slidenum">
              <a:rPr lang="en-US"/>
              <a:pPr/>
              <a:t>29</a:t>
            </a:fld>
            <a:endParaRPr lang="en-US"/>
          </a:p>
        </p:txBody>
      </p:sp>
      <p:sp>
        <p:nvSpPr>
          <p:cNvPr id="58371" name="Rectangle 2"/>
          <p:cNvSpPr>
            <a:spLocks noGrp="1" noRot="1" noChangeAspect="1" noChangeArrowheads="1" noTextEdit="1"/>
          </p:cNvSpPr>
          <p:nvPr>
            <p:ph type="sldImg"/>
          </p:nvPr>
        </p:nvSpPr>
        <p:spPr>
          <a:xfrm>
            <a:off x="1106488" y="696913"/>
            <a:ext cx="4648200" cy="3486150"/>
          </a:xfrm>
          <a:solidFill>
            <a:srgbClr val="FFFFFF"/>
          </a:solidFill>
          <a:ln/>
        </p:spPr>
      </p:sp>
      <p:sp>
        <p:nvSpPr>
          <p:cNvPr id="58372" name="Rectangle 3"/>
          <p:cNvSpPr>
            <a:spLocks noGrp="1" noChangeArrowheads="1"/>
          </p:cNvSpPr>
          <p:nvPr>
            <p:ph type="body" idx="1"/>
          </p:nvPr>
        </p:nvSpPr>
        <p:spPr>
          <a:xfrm>
            <a:off x="914400" y="4416425"/>
            <a:ext cx="5029200" cy="4183063"/>
          </a:xfrm>
          <a:solidFill>
            <a:srgbClr val="FFFFFF"/>
          </a:solidFill>
          <a:ln>
            <a:solidFill>
              <a:srgbClr val="000000"/>
            </a:solidFill>
          </a:ln>
        </p:spPr>
        <p:txBody>
          <a:bodyPr/>
          <a:lstStyle/>
          <a:p>
            <a:r>
              <a:rPr lang="en-US"/>
              <a:t>Key idea: this quote is the origin of the idea behind domain specific software engineering.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xfrm>
            <a:off x="915988" y="4416425"/>
            <a:ext cx="5026025" cy="4181475"/>
          </a:xfrm>
          <a:noFill/>
          <a:ln/>
        </p:spPr>
        <p:txBody>
          <a:bodyPr/>
          <a:lstStyle/>
          <a:p>
            <a:r>
              <a:rPr lang="en-US" dirty="0" smtClean="0"/>
              <a:t>Looking for how level of detail is decided</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13"/>
          <p:cNvSpPr>
            <a:spLocks noGrp="1" noChangeArrowheads="1"/>
          </p:cNvSpPr>
          <p:nvPr>
            <p:ph type="sldNum" sz="quarter" idx="5"/>
          </p:nvPr>
        </p:nvSpPr>
        <p:spPr>
          <a:noFill/>
        </p:spPr>
        <p:txBody>
          <a:bodyPr/>
          <a:lstStyle/>
          <a:p>
            <a:fld id="{76A41A1E-6D4D-0E46-AECA-8B76E70592D4}" type="slidenum">
              <a:rPr lang="en-US"/>
              <a:pPr/>
              <a:t>30</a:t>
            </a:fld>
            <a:endParaRPr lang="en-US"/>
          </a:p>
        </p:txBody>
      </p:sp>
      <p:sp>
        <p:nvSpPr>
          <p:cNvPr id="59395" name="Rectangle 2"/>
          <p:cNvSpPr>
            <a:spLocks noGrp="1" noRot="1" noChangeAspect="1" noChangeArrowheads="1" noTextEdit="1"/>
          </p:cNvSpPr>
          <p:nvPr>
            <p:ph type="sldImg"/>
          </p:nvPr>
        </p:nvSpPr>
        <p:spPr>
          <a:xfrm>
            <a:off x="1106488" y="696913"/>
            <a:ext cx="4648200" cy="3486150"/>
          </a:xfrm>
          <a:solidFill>
            <a:srgbClr val="FFFFFF"/>
          </a:solidFill>
          <a:ln/>
        </p:spPr>
      </p:sp>
      <p:sp>
        <p:nvSpPr>
          <p:cNvPr id="59396" name="Rectangle 3"/>
          <p:cNvSpPr>
            <a:spLocks noGrp="1" noChangeArrowheads="1"/>
          </p:cNvSpPr>
          <p:nvPr>
            <p:ph type="body" idx="1"/>
          </p:nvPr>
        </p:nvSpPr>
        <p:spPr>
          <a:xfrm>
            <a:off x="914400" y="4416425"/>
            <a:ext cx="5029200" cy="4183063"/>
          </a:xfrm>
          <a:solidFill>
            <a:srgbClr val="FFFFFF"/>
          </a:solidFill>
          <a:ln>
            <a:solidFill>
              <a:srgbClr val="000000"/>
            </a:solidFill>
          </a:ln>
        </p:spPr>
        <p:txBody>
          <a:bodyPr/>
          <a:lstStyle/>
          <a:p>
            <a:r>
              <a:rPr lang="en-US"/>
              <a:t>Key idea: The domain engineering process includes all the steps necessary to establish the need for, design, and develop an application engineering environment. </a:t>
            </a:r>
          </a:p>
          <a:p>
            <a:r>
              <a:rPr lang="en-US"/>
              <a:t>Application engineering uses the AE environment to build members of the family of applications.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13"/>
          <p:cNvSpPr>
            <a:spLocks noGrp="1" noChangeArrowheads="1"/>
          </p:cNvSpPr>
          <p:nvPr>
            <p:ph type="sldNum" sz="quarter" idx="5"/>
          </p:nvPr>
        </p:nvSpPr>
        <p:spPr>
          <a:noFill/>
        </p:spPr>
        <p:txBody>
          <a:bodyPr/>
          <a:lstStyle/>
          <a:p>
            <a:fld id="{01D2ABC1-70FB-4947-9BD5-F6DC99C3B1BE}" type="slidenum">
              <a:rPr lang="en-US"/>
              <a:pPr/>
              <a:t>31</a:t>
            </a:fld>
            <a:endParaRPr lang="en-US"/>
          </a:p>
        </p:txBody>
      </p:sp>
      <p:sp>
        <p:nvSpPr>
          <p:cNvPr id="60419" name="Rectangle 2"/>
          <p:cNvSpPr>
            <a:spLocks noGrp="1" noRot="1" noChangeAspect="1" noChangeArrowheads="1" noTextEdit="1"/>
          </p:cNvSpPr>
          <p:nvPr>
            <p:ph type="sldImg"/>
          </p:nvPr>
        </p:nvSpPr>
        <p:spPr>
          <a:xfrm>
            <a:off x="1106488" y="696913"/>
            <a:ext cx="4648200" cy="3486150"/>
          </a:xfrm>
          <a:solidFill>
            <a:srgbClr val="FFFFFF"/>
          </a:solidFill>
          <a:ln/>
        </p:spPr>
      </p:sp>
      <p:sp>
        <p:nvSpPr>
          <p:cNvPr id="60420" name="Rectangle 3"/>
          <p:cNvSpPr>
            <a:spLocks noGrp="1" noChangeArrowheads="1"/>
          </p:cNvSpPr>
          <p:nvPr>
            <p:ph type="body" idx="1"/>
          </p:nvPr>
        </p:nvSpPr>
        <p:spPr>
          <a:xfrm>
            <a:off x="914400" y="4416425"/>
            <a:ext cx="5029200" cy="4183063"/>
          </a:xfrm>
          <a:solidFill>
            <a:srgbClr val="FFFFFF"/>
          </a:solidFill>
          <a:ln>
            <a:solidFill>
              <a:srgbClr val="000000"/>
            </a:solidFill>
          </a:ln>
        </p:spPr>
        <p:txBody>
          <a:bodyPr/>
          <a:lstStyle/>
          <a:p>
            <a:r>
              <a:rPr lang="en-US"/>
              <a:t>Goal is to cycle between the bottom two activities as much as possible, reuse the architecture and its conceptual structures.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13"/>
          <p:cNvSpPr>
            <a:spLocks noGrp="1" noChangeArrowheads="1"/>
          </p:cNvSpPr>
          <p:nvPr>
            <p:ph type="sldNum" sz="quarter" idx="5"/>
          </p:nvPr>
        </p:nvSpPr>
        <p:spPr>
          <a:noFill/>
        </p:spPr>
        <p:txBody>
          <a:bodyPr/>
          <a:lstStyle/>
          <a:p>
            <a:fld id="{06871719-CB31-9D40-AEAE-FCB47D4452DF}" type="slidenum">
              <a:rPr lang="en-US"/>
              <a:pPr/>
              <a:t>33</a:t>
            </a:fld>
            <a:endParaRPr lang="en-US"/>
          </a:p>
        </p:txBody>
      </p:sp>
      <p:sp>
        <p:nvSpPr>
          <p:cNvPr id="61443" name="Rectangle 2"/>
          <p:cNvSpPr>
            <a:spLocks noGrp="1" noRot="1" noChangeAspect="1" noChangeArrowheads="1" noTextEdit="1"/>
          </p:cNvSpPr>
          <p:nvPr>
            <p:ph type="sldImg"/>
          </p:nvPr>
        </p:nvSpPr>
        <p:spPr>
          <a:xfrm>
            <a:off x="1106488" y="696913"/>
            <a:ext cx="4648200" cy="3486150"/>
          </a:xfrm>
          <a:solidFill>
            <a:srgbClr val="FFFFFF"/>
          </a:solidFill>
          <a:ln/>
        </p:spPr>
      </p:sp>
      <p:sp>
        <p:nvSpPr>
          <p:cNvPr id="61444" name="Rectangle 3"/>
          <p:cNvSpPr>
            <a:spLocks noGrp="1" noChangeArrowheads="1"/>
          </p:cNvSpPr>
          <p:nvPr>
            <p:ph type="body" idx="1"/>
          </p:nvPr>
        </p:nvSpPr>
        <p:spPr>
          <a:xfrm>
            <a:off x="914400" y="4416425"/>
            <a:ext cx="5029200" cy="4183063"/>
          </a:xfrm>
          <a:solidFill>
            <a:srgbClr val="FFFFFF"/>
          </a:solidFill>
          <a:ln>
            <a:solidFill>
              <a:srgbClr val="000000"/>
            </a:solidFill>
          </a:ln>
        </p:spPr>
        <p:txBody>
          <a:bodyPr/>
          <a:lstStyle/>
          <a:p>
            <a:r>
              <a:rPr lang="en-US"/>
              <a:t>Key idea: The domain engineering process includes all the steps necessary to establish the need for, design, and develop an application engineering environment. </a:t>
            </a:r>
          </a:p>
          <a:p>
            <a:r>
              <a:rPr lang="en-US"/>
              <a:t>Application engineering uses the AE environment to build members of the family of applications.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xfrm>
            <a:off x="915988" y="4416425"/>
            <a:ext cx="5026025" cy="4181475"/>
          </a:xfrm>
          <a:noFill/>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xfrm>
            <a:off x="915988" y="4416425"/>
            <a:ext cx="5026025" cy="4181475"/>
          </a:xfrm>
          <a:no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xfrm>
            <a:off x="915988" y="4416425"/>
            <a:ext cx="5026025" cy="4181475"/>
          </a:xfrm>
          <a:no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13"/>
          <p:cNvSpPr>
            <a:spLocks noGrp="1" noChangeArrowheads="1"/>
          </p:cNvSpPr>
          <p:nvPr>
            <p:ph type="sldNum" sz="quarter" idx="5"/>
          </p:nvPr>
        </p:nvSpPr>
        <p:spPr>
          <a:noFill/>
        </p:spPr>
        <p:txBody>
          <a:bodyPr/>
          <a:lstStyle/>
          <a:p>
            <a:fld id="{899D194E-A659-C841-81DA-C4123CBFFBD5}" type="slidenum">
              <a:rPr lang="en-US"/>
              <a:pPr/>
              <a:t>8</a:t>
            </a:fld>
            <a:endParaRPr lang="en-US"/>
          </a:p>
        </p:txBody>
      </p:sp>
      <p:sp>
        <p:nvSpPr>
          <p:cNvPr id="45059" name="Rectangle 2"/>
          <p:cNvSpPr>
            <a:spLocks noGrp="1" noRot="1" noChangeAspect="1" noChangeArrowheads="1" noTextEdit="1"/>
          </p:cNvSpPr>
          <p:nvPr>
            <p:ph type="sldImg"/>
          </p:nvPr>
        </p:nvSpPr>
        <p:spPr>
          <a:xfrm>
            <a:off x="1106488" y="696913"/>
            <a:ext cx="4648200" cy="3486150"/>
          </a:xfrm>
          <a:solidFill>
            <a:srgbClr val="FFFFFF"/>
          </a:solidFill>
          <a:ln/>
        </p:spPr>
      </p:sp>
      <p:sp>
        <p:nvSpPr>
          <p:cNvPr id="45060" name="Rectangle 3"/>
          <p:cNvSpPr>
            <a:spLocks noGrp="1" noChangeArrowheads="1"/>
          </p:cNvSpPr>
          <p:nvPr>
            <p:ph type="body" idx="1"/>
          </p:nvPr>
        </p:nvSpPr>
        <p:spPr>
          <a:xfrm>
            <a:off x="914400" y="4416425"/>
            <a:ext cx="5029200" cy="4183063"/>
          </a:xfrm>
          <a:solidFill>
            <a:srgbClr val="FFFFFF"/>
          </a:solidFill>
          <a:ln>
            <a:solidFill>
              <a:srgbClr val="000000"/>
            </a:solidFill>
          </a:ln>
        </p:spPr>
        <p:txBody>
          <a:bodyPr/>
          <a:lstStyle/>
          <a:p>
            <a:r>
              <a:rPr lang="en-US"/>
              <a:t>Key idea: this quote is the origin of the idea behind domain specific software engineering.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13"/>
          <p:cNvSpPr>
            <a:spLocks noGrp="1" noChangeArrowheads="1"/>
          </p:cNvSpPr>
          <p:nvPr>
            <p:ph type="sldNum" sz="quarter" idx="5"/>
          </p:nvPr>
        </p:nvSpPr>
        <p:spPr>
          <a:noFill/>
        </p:spPr>
        <p:txBody>
          <a:bodyPr/>
          <a:lstStyle/>
          <a:p>
            <a:fld id="{CC9B883C-B44B-4F49-AFB6-48969F689E14}" type="slidenum">
              <a:rPr lang="en-US"/>
              <a:pPr/>
              <a:t>9</a:t>
            </a:fld>
            <a:endParaRPr lang="en-US"/>
          </a:p>
        </p:txBody>
      </p:sp>
      <p:sp>
        <p:nvSpPr>
          <p:cNvPr id="46083" name="Rectangle 2"/>
          <p:cNvSpPr>
            <a:spLocks noGrp="1" noRot="1" noChangeAspect="1" noChangeArrowheads="1" noTextEdit="1"/>
          </p:cNvSpPr>
          <p:nvPr>
            <p:ph type="sldImg"/>
          </p:nvPr>
        </p:nvSpPr>
        <p:spPr>
          <a:xfrm>
            <a:off x="1106488" y="698500"/>
            <a:ext cx="4645025" cy="3484563"/>
          </a:xfrm>
          <a:ln/>
        </p:spPr>
      </p:sp>
      <p:sp>
        <p:nvSpPr>
          <p:cNvPr id="46084" name="Rectangle 3"/>
          <p:cNvSpPr>
            <a:spLocks noGrp="1" noChangeArrowheads="1"/>
          </p:cNvSpPr>
          <p:nvPr>
            <p:ph type="body" idx="1"/>
          </p:nvPr>
        </p:nvSpPr>
        <p:spPr>
          <a:xfrm>
            <a:off x="915988" y="4414838"/>
            <a:ext cx="5026025" cy="4183062"/>
          </a:xfrm>
          <a:noFill/>
          <a:ln/>
        </p:spPr>
        <p:txBody>
          <a:bodyPr lIns="92258" tIns="46128" rIns="92258" bIns="46128"/>
          <a:lstStyle/>
          <a:p>
            <a:r>
              <a:rPr lang="en-US"/>
              <a:t>Implication is that the development process over time looks like this, i.e., we pretty much start over each time. This doesn’t mean that people do not carry forward experience or occasionally reuse things but that it is not an organized activity (part of a formalized process). Pretty inefficient.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13"/>
          <p:cNvSpPr>
            <a:spLocks noGrp="1" noChangeArrowheads="1"/>
          </p:cNvSpPr>
          <p:nvPr>
            <p:ph type="sldNum" sz="quarter" idx="5"/>
          </p:nvPr>
        </p:nvSpPr>
        <p:spPr>
          <a:noFill/>
        </p:spPr>
        <p:txBody>
          <a:bodyPr/>
          <a:lstStyle/>
          <a:p>
            <a:fld id="{E8E05494-F2E4-514B-93BE-89B9A5E1DEB8}" type="slidenum">
              <a:rPr lang="en-US"/>
              <a:pPr/>
              <a:t>10</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400" y="4416425"/>
            <a:ext cx="5029200" cy="4183063"/>
          </a:xfrm>
          <a:noFill/>
          <a:ln/>
        </p:spPr>
        <p:txBody>
          <a:bodyPr/>
          <a:lstStyle/>
          <a:p>
            <a:r>
              <a:rPr lang="en-US"/>
              <a:t>Conceptual structures not designed for reuse/change.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13"/>
          <p:cNvSpPr>
            <a:spLocks noGrp="1" noChangeArrowheads="1"/>
          </p:cNvSpPr>
          <p:nvPr>
            <p:ph type="sldNum" sz="quarter" idx="5"/>
          </p:nvPr>
        </p:nvSpPr>
        <p:spPr>
          <a:noFill/>
        </p:spPr>
        <p:txBody>
          <a:bodyPr/>
          <a:lstStyle/>
          <a:p>
            <a:fld id="{FC556457-4EE8-A844-A84C-2E9E93991BA3}" type="slidenum">
              <a:rPr lang="en-US"/>
              <a:pPr/>
              <a:t>11</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14400" y="4416425"/>
            <a:ext cx="5029200" cy="4183063"/>
          </a:xfrm>
          <a:noFill/>
          <a:ln/>
        </p:spPr>
        <p:txBody>
          <a:bodyPr/>
          <a:lstStyle/>
          <a:p>
            <a:r>
              <a:rPr lang="en-US"/>
              <a:t>Read Parnas paper for depth on this figure.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p>
        </p:txBody>
      </p:sp>
      <p:sp>
        <p:nvSpPr>
          <p:cNvPr id="5" name="Rectangle 45"/>
          <p:cNvSpPr>
            <a:spLocks noGrp="1" noChangeArrowheads="1"/>
          </p:cNvSpPr>
          <p:nvPr>
            <p:ph type="ftr" sz="quarter" idx="11"/>
          </p:nvPr>
        </p:nvSpPr>
        <p:spPr>
          <a:ln/>
        </p:spPr>
        <p:txBody>
          <a:bodyPr/>
          <a:lstStyle>
            <a:lvl1pPr>
              <a:defRPr/>
            </a:lvl1pPr>
          </a:lstStyle>
          <a:p>
            <a:r>
              <a:rPr lang="en-US"/>
              <a:t>© S. Faulk 2008</a:t>
            </a:r>
          </a:p>
        </p:txBody>
      </p:sp>
      <p:sp>
        <p:nvSpPr>
          <p:cNvPr id="6" name="Rectangle 46"/>
          <p:cNvSpPr>
            <a:spLocks noGrp="1" noChangeArrowheads="1"/>
          </p:cNvSpPr>
          <p:nvPr>
            <p:ph type="sldNum" sz="quarter" idx="12"/>
          </p:nvPr>
        </p:nvSpPr>
        <p:spPr>
          <a:ln/>
        </p:spPr>
        <p:txBody>
          <a:bodyPr/>
          <a:lstStyle>
            <a:lvl1pPr>
              <a:defRPr/>
            </a:lvl1pPr>
          </a:lstStyle>
          <a:p>
            <a:fld id="{45DB2919-F1D4-D043-B737-3AB78C09088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dt" sz="half" idx="10"/>
          </p:nvPr>
        </p:nvSpPr>
        <p:spPr>
          <a:ln/>
        </p:spPr>
        <p:txBody>
          <a:bodyPr/>
          <a:lstStyle>
            <a:lvl1pPr>
              <a:defRPr/>
            </a:lvl1pPr>
          </a:lstStyle>
          <a:p>
            <a:pPr>
              <a:defRPr/>
            </a:pPr>
            <a:endParaRPr lang="en-US"/>
          </a:p>
        </p:txBody>
      </p:sp>
      <p:sp>
        <p:nvSpPr>
          <p:cNvPr id="8" name="Rectangle 45"/>
          <p:cNvSpPr>
            <a:spLocks noGrp="1" noChangeArrowheads="1"/>
          </p:cNvSpPr>
          <p:nvPr>
            <p:ph type="ftr" sz="quarter" idx="11"/>
          </p:nvPr>
        </p:nvSpPr>
        <p:spPr>
          <a:ln/>
        </p:spPr>
        <p:txBody>
          <a:bodyPr/>
          <a:lstStyle>
            <a:lvl1pPr>
              <a:defRPr/>
            </a:lvl1pPr>
          </a:lstStyle>
          <a:p>
            <a:r>
              <a:rPr lang="en-US"/>
              <a:t>© S. Faulk 2008</a:t>
            </a:r>
          </a:p>
        </p:txBody>
      </p:sp>
      <p:sp>
        <p:nvSpPr>
          <p:cNvPr id="9" name="Rectangle 46"/>
          <p:cNvSpPr>
            <a:spLocks noGrp="1" noChangeArrowheads="1"/>
          </p:cNvSpPr>
          <p:nvPr>
            <p:ph type="sldNum" sz="quarter" idx="12"/>
          </p:nvPr>
        </p:nvSpPr>
        <p:spPr>
          <a:ln/>
        </p:spPr>
        <p:txBody>
          <a:bodyPr/>
          <a:lstStyle>
            <a:lvl1pPr>
              <a:defRPr/>
            </a:lvl1pPr>
          </a:lstStyle>
          <a:p>
            <a:fld id="{45337ECC-B017-3743-91CD-79F1593E033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243638"/>
            <a:ext cx="2133600" cy="457200"/>
          </a:xfrm>
        </p:spPr>
        <p:txBody>
          <a:bodyPr/>
          <a:lstStyle>
            <a:lvl1pPr>
              <a:defRPr/>
            </a:lvl1pPr>
          </a:lstStyle>
          <a:p>
            <a:pPr>
              <a:defRPr/>
            </a:pPr>
            <a:endParaRPr lang="en-US"/>
          </a:p>
        </p:txBody>
      </p:sp>
      <p:sp>
        <p:nvSpPr>
          <p:cNvPr id="3" name="Footer Placeholder 2"/>
          <p:cNvSpPr>
            <a:spLocks noGrp="1"/>
          </p:cNvSpPr>
          <p:nvPr>
            <p:ph type="ftr" sz="quarter" idx="11"/>
          </p:nvPr>
        </p:nvSpPr>
        <p:spPr>
          <a:xfrm>
            <a:off x="3124200" y="6248400"/>
            <a:ext cx="2895600" cy="457200"/>
          </a:xfrm>
        </p:spPr>
        <p:txBody>
          <a:bodyPr/>
          <a:lstStyle>
            <a:lvl1pPr>
              <a:defRPr smtClean="0"/>
            </a:lvl1pPr>
          </a:lstStyle>
          <a:p>
            <a:r>
              <a:rPr lang="en-US"/>
              <a:t>© S. Faulk 2008</a:t>
            </a:r>
          </a:p>
        </p:txBody>
      </p:sp>
      <p:sp>
        <p:nvSpPr>
          <p:cNvPr id="4" name="Slide Number Placeholder 3"/>
          <p:cNvSpPr>
            <a:spLocks noGrp="1"/>
          </p:cNvSpPr>
          <p:nvPr>
            <p:ph type="sldNum" sz="quarter" idx="12"/>
          </p:nvPr>
        </p:nvSpPr>
        <p:spPr>
          <a:xfrm>
            <a:off x="6553200" y="6243638"/>
            <a:ext cx="2133600" cy="457200"/>
          </a:xfrm>
        </p:spPr>
        <p:txBody>
          <a:bodyPr/>
          <a:lstStyle>
            <a:lvl1pPr>
              <a:defRPr smtClean="0"/>
            </a:lvl1pPr>
          </a:lstStyle>
          <a:p>
            <a:fld id="{484F50D5-2D29-404B-982D-871E6B00B2F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4000" cy="6856413"/>
            <a:chOff x="0" y="0"/>
            <a:chExt cx="5760" cy="4319"/>
          </a:xfrm>
        </p:grpSpPr>
        <p:sp>
          <p:nvSpPr>
            <p:cNvPr id="510979"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defRPr/>
              </a:pPr>
              <a:endParaRPr lang="en-US">
                <a:latin typeface="Times New Roman" pitchFamily="18" charset="0"/>
              </a:endParaRPr>
            </a:p>
          </p:txBody>
        </p:sp>
        <p:sp>
          <p:nvSpPr>
            <p:cNvPr id="510980"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en-US">
                <a:latin typeface="Times New Roman" pitchFamily="18" charset="0"/>
              </a:endParaRPr>
            </a:p>
          </p:txBody>
        </p:sp>
        <p:sp>
          <p:nvSpPr>
            <p:cNvPr id="510981"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defRPr/>
              </a:pPr>
              <a:endParaRPr lang="en-US">
                <a:latin typeface="Times New Roman" pitchFamily="18" charset="0"/>
              </a:endParaRPr>
            </a:p>
          </p:txBody>
        </p:sp>
        <p:sp>
          <p:nvSpPr>
            <p:cNvPr id="510982"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en-US">
                <a:latin typeface="Times New Roman" pitchFamily="18" charset="0"/>
              </a:endParaRPr>
            </a:p>
          </p:txBody>
        </p:sp>
        <p:sp>
          <p:nvSpPr>
            <p:cNvPr id="510983"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defRPr/>
              </a:pPr>
              <a:endParaRPr lang="en-US">
                <a:latin typeface="Times New Roman" pitchFamily="18" charset="0"/>
              </a:endParaRPr>
            </a:p>
          </p:txBody>
        </p:sp>
        <p:sp>
          <p:nvSpPr>
            <p:cNvPr id="510984"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pPr>
                <a:defRPr/>
              </a:pPr>
              <a:endParaRPr lang="en-US">
                <a:latin typeface="Times New Roman" pitchFamily="18" charset="0"/>
              </a:endParaRPr>
            </a:p>
          </p:txBody>
        </p:sp>
        <p:sp>
          <p:nvSpPr>
            <p:cNvPr id="510985"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pPr>
                <a:defRPr/>
              </a:pPr>
              <a:endParaRPr lang="en-US">
                <a:latin typeface="Times New Roman" pitchFamily="18" charset="0"/>
              </a:endParaRPr>
            </a:p>
          </p:txBody>
        </p:sp>
        <p:sp>
          <p:nvSpPr>
            <p:cNvPr id="510986"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en-US">
                <a:latin typeface="Times New Roman" pitchFamily="18" charset="0"/>
              </a:endParaRPr>
            </a:p>
          </p:txBody>
        </p:sp>
        <p:sp>
          <p:nvSpPr>
            <p:cNvPr id="510987"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pPr>
                <a:defRPr/>
              </a:pPr>
              <a:endParaRPr lang="en-US">
                <a:latin typeface="Times New Roman" pitchFamily="18" charset="0"/>
              </a:endParaRPr>
            </a:p>
          </p:txBody>
        </p:sp>
        <p:sp>
          <p:nvSpPr>
            <p:cNvPr id="510988"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defRPr/>
              </a:pPr>
              <a:endParaRPr lang="en-US">
                <a:latin typeface="Times New Roman" pitchFamily="18" charset="0"/>
              </a:endParaRPr>
            </a:p>
          </p:txBody>
        </p:sp>
        <p:sp>
          <p:nvSpPr>
            <p:cNvPr id="510989"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pPr>
                <a:defRPr/>
              </a:pPr>
              <a:endParaRPr lang="en-US">
                <a:latin typeface="Times New Roman" pitchFamily="18" charset="0"/>
              </a:endParaRPr>
            </a:p>
          </p:txBody>
        </p:sp>
        <p:sp>
          <p:nvSpPr>
            <p:cNvPr id="510990"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defRPr/>
              </a:pPr>
              <a:endParaRPr lang="en-US">
                <a:latin typeface="Times New Roman" pitchFamily="18" charset="0"/>
              </a:endParaRPr>
            </a:p>
          </p:txBody>
        </p:sp>
        <p:sp>
          <p:nvSpPr>
            <p:cNvPr id="510991"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pPr>
                <a:defRPr/>
              </a:pPr>
              <a:endParaRPr lang="en-US">
                <a:latin typeface="Times New Roman" pitchFamily="18" charset="0"/>
              </a:endParaRPr>
            </a:p>
          </p:txBody>
        </p:sp>
        <p:sp>
          <p:nvSpPr>
            <p:cNvPr id="510992"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defRPr/>
              </a:pPr>
              <a:endParaRPr lang="en-US">
                <a:latin typeface="Times New Roman" pitchFamily="18" charset="0"/>
              </a:endParaRPr>
            </a:p>
          </p:txBody>
        </p:sp>
        <p:sp>
          <p:nvSpPr>
            <p:cNvPr id="510993"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defRPr/>
              </a:pPr>
              <a:endParaRPr lang="en-US">
                <a:latin typeface="Times New Roman" pitchFamily="18" charset="0"/>
              </a:endParaRPr>
            </a:p>
          </p:txBody>
        </p:sp>
        <p:sp>
          <p:nvSpPr>
            <p:cNvPr id="510994"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defRPr/>
              </a:pPr>
              <a:endParaRPr lang="en-US">
                <a:latin typeface="Times New Roman" pitchFamily="18" charset="0"/>
              </a:endParaRPr>
            </a:p>
          </p:txBody>
        </p:sp>
        <p:sp>
          <p:nvSpPr>
            <p:cNvPr id="510995"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pPr>
                <a:defRPr/>
              </a:pPr>
              <a:endParaRPr lang="en-US">
                <a:latin typeface="Times New Roman" pitchFamily="18" charset="0"/>
              </a:endParaRPr>
            </a:p>
          </p:txBody>
        </p:sp>
        <p:sp>
          <p:nvSpPr>
            <p:cNvPr id="510996"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defRPr/>
              </a:pPr>
              <a:endParaRPr lang="en-US">
                <a:latin typeface="Times New Roman" pitchFamily="18" charset="0"/>
              </a:endParaRPr>
            </a:p>
          </p:txBody>
        </p:sp>
        <p:sp>
          <p:nvSpPr>
            <p:cNvPr id="510997"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pPr>
                <a:defRPr/>
              </a:pPr>
              <a:endParaRPr lang="en-US">
                <a:latin typeface="Times New Roman" pitchFamily="18" charset="0"/>
              </a:endParaRPr>
            </a:p>
          </p:txBody>
        </p:sp>
        <p:sp>
          <p:nvSpPr>
            <p:cNvPr id="510998"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defRPr/>
              </a:pPr>
              <a:endParaRPr lang="en-US">
                <a:latin typeface="Times New Roman" pitchFamily="18" charset="0"/>
              </a:endParaRPr>
            </a:p>
          </p:txBody>
        </p:sp>
        <p:sp>
          <p:nvSpPr>
            <p:cNvPr id="510999"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en-US">
                <a:latin typeface="Times New Roman" pitchFamily="18" charset="0"/>
              </a:endParaRPr>
            </a:p>
          </p:txBody>
        </p:sp>
        <p:sp>
          <p:nvSpPr>
            <p:cNvPr id="511000"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defRPr/>
              </a:pPr>
              <a:endParaRPr lang="en-US">
                <a:latin typeface="Times New Roman" pitchFamily="18" charset="0"/>
              </a:endParaRPr>
            </a:p>
          </p:txBody>
        </p:sp>
        <p:sp>
          <p:nvSpPr>
            <p:cNvPr id="511001"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pPr>
                <a:defRPr/>
              </a:pPr>
              <a:endParaRPr lang="en-US">
                <a:latin typeface="Times New Roman" pitchFamily="18" charset="0"/>
              </a:endParaRPr>
            </a:p>
          </p:txBody>
        </p:sp>
        <p:sp>
          <p:nvSpPr>
            <p:cNvPr id="511002"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defRPr/>
              </a:pPr>
              <a:endParaRPr lang="en-US">
                <a:latin typeface="Times New Roman" pitchFamily="18" charset="0"/>
              </a:endParaRPr>
            </a:p>
          </p:txBody>
        </p:sp>
        <p:sp>
          <p:nvSpPr>
            <p:cNvPr id="511003"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en-US">
                <a:latin typeface="Times New Roman" pitchFamily="18" charset="0"/>
              </a:endParaRPr>
            </a:p>
          </p:txBody>
        </p:sp>
        <p:sp>
          <p:nvSpPr>
            <p:cNvPr id="511004"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pPr>
                <a:defRPr/>
              </a:pPr>
              <a:endParaRPr lang="en-US">
                <a:latin typeface="Times New Roman" pitchFamily="18" charset="0"/>
              </a:endParaRPr>
            </a:p>
          </p:txBody>
        </p:sp>
        <p:sp>
          <p:nvSpPr>
            <p:cNvPr id="511005"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defRPr/>
              </a:pPr>
              <a:endParaRPr lang="en-US">
                <a:latin typeface="Times New Roman" pitchFamily="18" charset="0"/>
              </a:endParaRPr>
            </a:p>
          </p:txBody>
        </p:sp>
        <p:sp>
          <p:nvSpPr>
            <p:cNvPr id="511006"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pPr>
                <a:defRPr/>
              </a:pPr>
              <a:endParaRPr lang="en-US">
                <a:latin typeface="Times New Roman" pitchFamily="18" charset="0"/>
              </a:endParaRPr>
            </a:p>
          </p:txBody>
        </p:sp>
        <p:sp>
          <p:nvSpPr>
            <p:cNvPr id="511007"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en-US">
                <a:latin typeface="Times New Roman" pitchFamily="18" charset="0"/>
              </a:endParaRPr>
            </a:p>
          </p:txBody>
        </p:sp>
        <p:sp>
          <p:nvSpPr>
            <p:cNvPr id="511008"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defRPr/>
              </a:pPr>
              <a:endParaRPr lang="en-US">
                <a:latin typeface="Times New Roman" pitchFamily="18" charset="0"/>
              </a:endParaRPr>
            </a:p>
          </p:txBody>
        </p:sp>
        <p:sp>
          <p:nvSpPr>
            <p:cNvPr id="511009"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defRPr/>
              </a:pPr>
              <a:endParaRPr lang="en-US">
                <a:latin typeface="Times New Roman" pitchFamily="18" charset="0"/>
              </a:endParaRPr>
            </a:p>
          </p:txBody>
        </p:sp>
        <p:sp>
          <p:nvSpPr>
            <p:cNvPr id="511010"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latin typeface="Times New Roman" pitchFamily="18" charset="0"/>
              </a:endParaRPr>
            </a:p>
          </p:txBody>
        </p:sp>
        <p:sp>
          <p:nvSpPr>
            <p:cNvPr id="511011"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en-US">
                <a:latin typeface="Times New Roman" pitchFamily="18" charset="0"/>
              </a:endParaRPr>
            </a:p>
          </p:txBody>
        </p:sp>
        <p:sp>
          <p:nvSpPr>
            <p:cNvPr id="511012"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defRPr/>
              </a:pPr>
              <a:endParaRPr lang="en-US">
                <a:latin typeface="Times New Roman" pitchFamily="18" charset="0"/>
              </a:endParaRPr>
            </a:p>
          </p:txBody>
        </p:sp>
        <p:sp>
          <p:nvSpPr>
            <p:cNvPr id="511013"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defRPr/>
              </a:pPr>
              <a:endParaRPr lang="en-US">
                <a:latin typeface="Times New Roman" pitchFamily="18" charset="0"/>
              </a:endParaRPr>
            </a:p>
          </p:txBody>
        </p:sp>
        <p:sp>
          <p:nvSpPr>
            <p:cNvPr id="511014"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defRPr/>
              </a:pPr>
              <a:endParaRPr lang="en-US">
                <a:latin typeface="Times New Roman" pitchFamily="18" charset="0"/>
              </a:endParaRPr>
            </a:p>
          </p:txBody>
        </p:sp>
        <p:grpSp>
          <p:nvGrpSpPr>
            <p:cNvPr id="3116" name="Group 39"/>
            <p:cNvGrpSpPr>
              <a:grpSpLocks/>
            </p:cNvGrpSpPr>
            <p:nvPr userDrawn="1"/>
          </p:nvGrpSpPr>
          <p:grpSpPr bwMode="auto">
            <a:xfrm>
              <a:off x="0" y="1632"/>
              <a:ext cx="5758" cy="1858"/>
              <a:chOff x="0" y="1632"/>
              <a:chExt cx="5758" cy="1858"/>
            </a:xfrm>
          </p:grpSpPr>
          <p:sp>
            <p:nvSpPr>
              <p:cNvPr id="511016"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en-US">
                  <a:latin typeface="Times New Roman" pitchFamily="18" charset="0"/>
                </a:endParaRPr>
              </a:p>
            </p:txBody>
          </p:sp>
          <p:sp>
            <p:nvSpPr>
              <p:cNvPr id="511017"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defRPr/>
                </a:pPr>
                <a:endParaRPr lang="en-US">
                  <a:latin typeface="Times New Roman" pitchFamily="18" charset="0"/>
                </a:endParaRPr>
              </a:p>
            </p:txBody>
          </p:sp>
        </p:grpSp>
      </p:grpSp>
      <p:sp>
        <p:nvSpPr>
          <p:cNvPr id="511018" name="Rectangle 42"/>
          <p:cNvSpPr>
            <a:spLocks noGrp="1" noChangeArrowheads="1"/>
          </p:cNvSpPr>
          <p:nvPr>
            <p:ph type="title"/>
          </p:nvPr>
        </p:nvSpPr>
        <p:spPr bwMode="auto">
          <a:xfrm>
            <a:off x="609600" y="277813"/>
            <a:ext cx="7924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511019" name="Rectangle 43"/>
          <p:cNvSpPr>
            <a:spLocks noGrp="1" noChangeArrowheads="1"/>
          </p:cNvSpPr>
          <p:nvPr>
            <p:ph type="body" idx="1"/>
          </p:nvPr>
        </p:nvSpPr>
        <p:spPr bwMode="auto">
          <a:xfrm>
            <a:off x="609600" y="1600200"/>
            <a:ext cx="79248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11020" name="Rectangle 4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b="0">
                <a:effectLst>
                  <a:outerShdw blurRad="38100" dist="38100" dir="2700000" algn="tl">
                    <a:srgbClr val="000000"/>
                  </a:outerShdw>
                </a:effectLst>
                <a:latin typeface="Times New Roman" pitchFamily="18" charset="0"/>
              </a:defRPr>
            </a:lvl1pPr>
          </a:lstStyle>
          <a:p>
            <a:pPr>
              <a:defRPr/>
            </a:pPr>
            <a:endParaRPr lang="en-US" dirty="0"/>
          </a:p>
        </p:txBody>
      </p:sp>
      <p:sp>
        <p:nvSpPr>
          <p:cNvPr id="511021" name="Rectangle 4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000000"/>
                  </a:outerShdw>
                </a:effectLst>
                <a:latin typeface="+mj-lt"/>
              </a:defRPr>
            </a:lvl1pPr>
          </a:lstStyle>
          <a:p>
            <a:r>
              <a:rPr lang="en-US" dirty="0" smtClean="0"/>
              <a:t>© S. Faulk 2008</a:t>
            </a:r>
            <a:endParaRPr lang="en-US" dirty="0"/>
          </a:p>
        </p:txBody>
      </p:sp>
      <p:sp>
        <p:nvSpPr>
          <p:cNvPr id="511022" name="Rectangle 4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800">
                <a:effectLst>
                  <a:outerShdw blurRad="38100" dist="38100" dir="2700000" algn="tl">
                    <a:srgbClr val="000000"/>
                  </a:outerShdw>
                </a:effectLst>
              </a:defRPr>
            </a:lvl1pPr>
          </a:lstStyle>
          <a:p>
            <a:fld id="{1A5E7701-500E-7E44-8E20-5E1B011EE517}"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89" r:id="rId1"/>
    <p:sldLayoutId id="2147483688" r:id="rId2"/>
    <p:sldLayoutId id="2147483690" r:id="rId3"/>
  </p:sldLayoutIdLst>
  <p:timing>
    <p:tnLst>
      <p:par>
        <p:cTn id="1" dur="indefinite" restart="never" nodeType="tmRoot"/>
      </p:par>
    </p:tnLst>
  </p:timing>
  <p:hf hdr="0" dt="0"/>
  <p:txStyles>
    <p:titleStyle>
      <a:lvl1pPr algn="ctr" rtl="0" eaLnBrk="0" fontAlgn="base" hangingPunct="0">
        <a:spcBef>
          <a:spcPct val="0"/>
        </a:spcBef>
        <a:spcAft>
          <a:spcPct val="0"/>
        </a:spcAft>
        <a:defRPr sz="40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90000"/>
        <a:buFont typeface="Wingdings" charset="2"/>
        <a:buBlip>
          <a:blip r:embed="rId5"/>
        </a:buBlip>
        <a:defRPr sz="28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SzPct val="90000"/>
        <a:buFont typeface="Wingdings" charset="2"/>
        <a:buBlip>
          <a:blip r:embed="rId6"/>
        </a:buBlip>
        <a:defRPr sz="20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har char="–"/>
        <a:defRPr sz="18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folHlink"/>
        </a:buClr>
        <a:buSzPct val="90000"/>
        <a:buFont typeface="Wingdings" charset="2"/>
        <a:buBlip>
          <a:blip r:embed="rId7"/>
        </a:buBlip>
        <a:defRPr sz="1800">
          <a:solidFill>
            <a:schemeClr val="tx1"/>
          </a:solidFill>
          <a:effectLst>
            <a:outerShdw blurRad="38100" dist="38100" dir="2700000" algn="tl">
              <a:srgbClr val="000000"/>
            </a:outerShdw>
          </a:effectLst>
          <a:latin typeface="+mn-lt"/>
          <a:ea typeface="ＭＳ Ｐゴシック" charset="-128"/>
        </a:defRPr>
      </a:lvl5pPr>
      <a:lvl6pPr marL="2514600" indent="-228600" algn="l" rtl="0" eaLnBrk="1" fontAlgn="base" hangingPunct="1">
        <a:spcBef>
          <a:spcPct val="20000"/>
        </a:spcBef>
        <a:spcAft>
          <a:spcPct val="0"/>
        </a:spcAft>
        <a:buClr>
          <a:schemeClr val="folHlink"/>
        </a:buClr>
        <a:buSzPct val="90000"/>
        <a:buFont typeface="Wingdings" pitchFamily="2" charset="2"/>
        <a:buBlip>
          <a:blip r:embed="rId7"/>
        </a:buBlip>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folHlink"/>
        </a:buClr>
        <a:buSzPct val="90000"/>
        <a:buFont typeface="Wingdings" pitchFamily="2" charset="2"/>
        <a:buBlip>
          <a:blip r:embed="rId7"/>
        </a:buBlip>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folHlink"/>
        </a:buClr>
        <a:buSzPct val="90000"/>
        <a:buFont typeface="Wingdings" pitchFamily="2" charset="2"/>
        <a:buBlip>
          <a:blip r:embed="rId7"/>
        </a:buBlip>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folHlink"/>
        </a:buClr>
        <a:buSzPct val="90000"/>
        <a:buFont typeface="Wingdings" pitchFamily="2" charset="2"/>
        <a:buBlip>
          <a:blip r:embed="rId7"/>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bin"/><Relationship Id="rId5"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3.bin"/><Relationship Id="rId5" Type="http://schemas.openxmlformats.org/officeDocument/2006/relationships/oleObject" Target="../embeddings/oleObject4.bin"/><Relationship Id="rId1" Type="http://schemas.openxmlformats.org/officeDocument/2006/relationships/vmlDrawing" Target="../drawings/vmlDrawing2.vml"/><Relationship Id="rId2"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3506" name="Rectangle 2"/>
          <p:cNvSpPr>
            <a:spLocks noGrp="1" noChangeArrowheads="1"/>
          </p:cNvSpPr>
          <p:nvPr>
            <p:ph type="ctrTitle" sz="quarter" idx="4294967295"/>
          </p:nvPr>
        </p:nvSpPr>
        <p:spPr>
          <a:xfrm>
            <a:off x="1143000" y="1219200"/>
            <a:ext cx="7239000" cy="1905000"/>
          </a:xfrm>
        </p:spPr>
        <p:txBody>
          <a:bodyPr/>
          <a:lstStyle/>
          <a:p>
            <a:pPr eaLnBrk="1" hangingPunct="1">
              <a:defRPr/>
            </a:pPr>
            <a:r>
              <a:rPr lang="en-US" sz="4800"/>
              <a:t>OMSE 551: Week 4</a:t>
            </a:r>
            <a:br>
              <a:rPr lang="en-US" sz="4800"/>
            </a:br>
            <a:r>
              <a:rPr lang="en-US" sz="4800"/>
              <a:t>Product-Line Software Engineering</a:t>
            </a:r>
          </a:p>
        </p:txBody>
      </p:sp>
      <p:sp>
        <p:nvSpPr>
          <p:cNvPr id="533507" name="Rectangle 3"/>
          <p:cNvSpPr>
            <a:spLocks noGrp="1" noChangeArrowheads="1"/>
          </p:cNvSpPr>
          <p:nvPr>
            <p:ph type="subTitle" sz="quarter" idx="4294967295"/>
          </p:nvPr>
        </p:nvSpPr>
        <p:spPr>
          <a:xfrm>
            <a:off x="1600200" y="3657600"/>
            <a:ext cx="6858000" cy="2438400"/>
          </a:xfrm>
        </p:spPr>
        <p:txBody>
          <a:bodyPr/>
          <a:lstStyle/>
          <a:p>
            <a:pPr marL="0" indent="0" eaLnBrk="1" hangingPunct="1">
              <a:buFontTx/>
              <a:buBlip>
                <a:blip r:embed="rId3"/>
              </a:buBlip>
            </a:pPr>
            <a:r>
              <a:rPr lang="en-US" sz="2800" dirty="0"/>
              <a:t> Discussion of Process Models</a:t>
            </a:r>
          </a:p>
          <a:p>
            <a:pPr marL="0" indent="0" eaLnBrk="1" hangingPunct="1">
              <a:buFontTx/>
              <a:buBlip>
                <a:blip r:embed="rId3"/>
              </a:buBlip>
            </a:pPr>
            <a:r>
              <a:rPr lang="en-US" sz="2800" dirty="0"/>
              <a:t> Review of software families </a:t>
            </a:r>
          </a:p>
          <a:p>
            <a:pPr marL="0" indent="0" eaLnBrk="1" hangingPunct="1">
              <a:buFontTx/>
              <a:buBlip>
                <a:blip r:embed="rId3"/>
              </a:buBlip>
            </a:pPr>
            <a:r>
              <a:rPr lang="en-US" sz="2800" dirty="0"/>
              <a:t> Overview of product-line development</a:t>
            </a:r>
          </a:p>
        </p:txBody>
      </p:sp>
      <p:sp>
        <p:nvSpPr>
          <p:cNvPr id="6" name="Rectangle 1061"/>
          <p:cNvSpPr>
            <a:spLocks noGrp="1" noChangeArrowheads="1"/>
          </p:cNvSpPr>
          <p:nvPr>
            <p:ph type="sldNum" sz="quarter" idx="12"/>
          </p:nvPr>
        </p:nvSpPr>
        <p:spPr/>
        <p:txBody>
          <a:bodyPr/>
          <a:lstStyle/>
          <a:p>
            <a:fld id="{CAE692EB-15D7-5B4C-874A-90B335063E62}"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63" name="Rectangle 7"/>
          <p:cNvSpPr>
            <a:spLocks noGrp="1" noChangeArrowheads="1"/>
          </p:cNvSpPr>
          <p:nvPr>
            <p:ph type="title"/>
          </p:nvPr>
        </p:nvSpPr>
        <p:spPr/>
        <p:txBody>
          <a:bodyPr/>
          <a:lstStyle/>
          <a:p>
            <a:r>
              <a:rPr lang="en-US" sz="3600" dirty="0" smtClean="0"/>
              <a:t>Inefficiencies of Sequential Development</a:t>
            </a:r>
            <a:endParaRPr lang="en-US" sz="3600" dirty="0"/>
          </a:p>
        </p:txBody>
      </p:sp>
      <p:sp>
        <p:nvSpPr>
          <p:cNvPr id="19464" name="Rectangle 8"/>
          <p:cNvSpPr>
            <a:spLocks noGrp="1" noChangeArrowheads="1"/>
          </p:cNvSpPr>
          <p:nvPr>
            <p:ph type="body" idx="1"/>
          </p:nvPr>
        </p:nvSpPr>
        <p:spPr>
          <a:xfrm>
            <a:off x="609600" y="1600201"/>
            <a:ext cx="7924800" cy="4191000"/>
          </a:xfrm>
        </p:spPr>
        <p:txBody>
          <a:bodyPr>
            <a:normAutofit fontScale="92500" lnSpcReduction="10000"/>
          </a:bodyPr>
          <a:lstStyle/>
          <a:p>
            <a:r>
              <a:rPr lang="en-US" sz="2400" dirty="0" smtClean="0"/>
              <a:t>Hypothesis: much of software development is re-development.</a:t>
            </a:r>
          </a:p>
          <a:p>
            <a:pPr lvl="1"/>
            <a:r>
              <a:rPr lang="en-US" sz="2000" dirty="0" smtClean="0"/>
              <a:t>Software inevitably exists in many versions</a:t>
            </a:r>
          </a:p>
          <a:p>
            <a:pPr lvl="1"/>
            <a:r>
              <a:rPr lang="en-US" sz="2000" dirty="0" smtClean="0"/>
              <a:t>Seldom develop truly new applications</a:t>
            </a:r>
          </a:p>
          <a:p>
            <a:r>
              <a:rPr lang="en-US" sz="2400" dirty="0" smtClean="0"/>
              <a:t>Implication: typically much in common among our systems</a:t>
            </a:r>
            <a:br>
              <a:rPr lang="en-US" sz="2400" dirty="0" smtClean="0"/>
            </a:br>
            <a:r>
              <a:rPr lang="en-US" sz="2400" dirty="0" smtClean="0"/>
              <a:t>…But very little is reused</a:t>
            </a:r>
          </a:p>
          <a:p>
            <a:pPr lvl="1"/>
            <a:r>
              <a:rPr lang="en-US" sz="2000" dirty="0" smtClean="0"/>
              <a:t>Difficult to identify commonalties and differences</a:t>
            </a:r>
          </a:p>
          <a:p>
            <a:pPr lvl="1"/>
            <a:r>
              <a:rPr lang="en-US" sz="2000" dirty="0" smtClean="0"/>
              <a:t>Difficult to reuse code components</a:t>
            </a:r>
          </a:p>
          <a:p>
            <a:pPr lvl="1"/>
            <a:r>
              <a:rPr lang="en-US" sz="2000" dirty="0" smtClean="0"/>
              <a:t>Difficult to add desired feature to existing design</a:t>
            </a:r>
          </a:p>
          <a:p>
            <a:pPr lvl="1"/>
            <a:r>
              <a:rPr lang="en-US" sz="2000" dirty="0" smtClean="0"/>
              <a:t>Difficult to adapt other work products (if they exist)</a:t>
            </a:r>
          </a:p>
          <a:p>
            <a:pPr lvl="1"/>
            <a:r>
              <a:rPr lang="en-US" sz="2000" dirty="0" smtClean="0"/>
              <a:t>Generally easier to re-do than re-use</a:t>
            </a:r>
          </a:p>
          <a:p>
            <a:r>
              <a:rPr lang="en-US" sz="2400" dirty="0" smtClean="0"/>
              <a:t>What makes work products difficult to reuse?</a:t>
            </a:r>
            <a:endParaRPr lang="en-US" sz="2400" dirty="0"/>
          </a:p>
        </p:txBody>
      </p:sp>
      <p:sp>
        <p:nvSpPr>
          <p:cNvPr id="5" name="Slide Number Placeholder 5"/>
          <p:cNvSpPr>
            <a:spLocks noGrp="1"/>
          </p:cNvSpPr>
          <p:nvPr>
            <p:ph type="sldNum" sz="quarter" idx="12"/>
          </p:nvPr>
        </p:nvSpPr>
        <p:spPr/>
        <p:txBody>
          <a:bodyPr/>
          <a:lstStyle/>
          <a:p>
            <a:fld id="{DE60147B-1553-5C46-AC62-52BF614E828C}"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84130" name="Rectangle 2"/>
          <p:cNvSpPr>
            <a:spLocks noGrp="1" noChangeArrowheads="1"/>
          </p:cNvSpPr>
          <p:nvPr>
            <p:ph type="title" idx="4294967295"/>
          </p:nvPr>
        </p:nvSpPr>
        <p:spPr>
          <a:xfrm>
            <a:off x="609600" y="277813"/>
            <a:ext cx="7924800" cy="727075"/>
          </a:xfrm>
        </p:spPr>
        <p:txBody>
          <a:bodyPr/>
          <a:lstStyle/>
          <a:p>
            <a:pPr eaLnBrk="1" hangingPunct="1">
              <a:defRPr/>
            </a:pPr>
            <a:r>
              <a:rPr lang="en-US" sz="3600" dirty="0"/>
              <a:t>Sequential Development</a:t>
            </a:r>
          </a:p>
        </p:txBody>
      </p:sp>
      <p:sp>
        <p:nvSpPr>
          <p:cNvPr id="1584131" name="Rectangle 3"/>
          <p:cNvSpPr>
            <a:spLocks noGrp="1" noChangeArrowheads="1"/>
          </p:cNvSpPr>
          <p:nvPr>
            <p:ph type="body" sz="half" idx="4294967295"/>
          </p:nvPr>
        </p:nvSpPr>
        <p:spPr>
          <a:xfrm>
            <a:off x="4114800" y="1524000"/>
            <a:ext cx="4510087" cy="4114800"/>
          </a:xfrm>
        </p:spPr>
        <p:txBody>
          <a:bodyPr>
            <a:normAutofit/>
          </a:bodyPr>
          <a:lstStyle/>
          <a:p>
            <a:pPr eaLnBrk="1" hangingPunct="1"/>
            <a:r>
              <a:rPr lang="en-US" sz="1600" dirty="0"/>
              <a:t>System developed through sequence of design decisions leading to product </a:t>
            </a:r>
            <a:r>
              <a:rPr lang="en-US" sz="1600" dirty="0" smtClean="0"/>
              <a:t>(8)</a:t>
            </a:r>
            <a:endParaRPr lang="en-US" sz="1600" dirty="0"/>
          </a:p>
          <a:p>
            <a:pPr eaLnBrk="1" hangingPunct="1"/>
            <a:r>
              <a:rPr lang="en-US" sz="1600" dirty="0"/>
              <a:t>Developing new product version requires backing up</a:t>
            </a:r>
          </a:p>
          <a:p>
            <a:pPr lvl="1" eaLnBrk="1" hangingPunct="1"/>
            <a:r>
              <a:rPr lang="en-US" sz="1400" dirty="0"/>
              <a:t>Some decisions won’t apply to new version</a:t>
            </a:r>
          </a:p>
          <a:p>
            <a:pPr lvl="1" eaLnBrk="1" hangingPunct="1"/>
            <a:r>
              <a:rPr lang="en-US" sz="1400" dirty="0"/>
              <a:t>Must back up to point where decisions can be re-made. (3, 5 or 6)</a:t>
            </a:r>
          </a:p>
          <a:p>
            <a:pPr eaLnBrk="1" hangingPunct="1"/>
            <a:r>
              <a:rPr lang="en-US" sz="1600" dirty="0"/>
              <a:t>How far we need to back up depends (roughly) on the order of decisions</a:t>
            </a:r>
          </a:p>
        </p:txBody>
      </p:sp>
      <p:sp>
        <p:nvSpPr>
          <p:cNvPr id="31" name="Slide Number Placeholder 6"/>
          <p:cNvSpPr>
            <a:spLocks noGrp="1"/>
          </p:cNvSpPr>
          <p:nvPr>
            <p:ph type="sldNum" sz="quarter" idx="12"/>
          </p:nvPr>
        </p:nvSpPr>
        <p:spPr/>
        <p:txBody>
          <a:bodyPr/>
          <a:lstStyle/>
          <a:p>
            <a:fld id="{10E8D921-75F2-E249-B352-53F748DF318C}" type="slidenum">
              <a:rPr lang="en-US" sz="1400">
                <a:latin typeface="+mj-lt"/>
              </a:rPr>
              <a:pPr/>
              <a:t>11</a:t>
            </a:fld>
            <a:endParaRPr lang="en-US" sz="1400">
              <a:latin typeface="+mj-lt"/>
            </a:endParaRPr>
          </a:p>
        </p:txBody>
      </p:sp>
      <p:sp>
        <p:nvSpPr>
          <p:cNvPr id="20485" name="Oval 4"/>
          <p:cNvSpPr>
            <a:spLocks noChangeArrowheads="1"/>
          </p:cNvSpPr>
          <p:nvPr/>
        </p:nvSpPr>
        <p:spPr bwMode="auto">
          <a:xfrm>
            <a:off x="1828800" y="1828800"/>
            <a:ext cx="304800" cy="304800"/>
          </a:xfrm>
          <a:prstGeom prst="ellipse">
            <a:avLst/>
          </a:prstGeom>
          <a:noFill/>
          <a:ln w="9525">
            <a:solidFill>
              <a:schemeClr val="tx1"/>
            </a:solidFill>
            <a:round/>
            <a:headEnd/>
            <a:tailEnd/>
          </a:ln>
        </p:spPr>
        <p:txBody>
          <a:bodyPr wrap="none" anchor="ctr">
            <a:prstTxWarp prst="textNoShape">
              <a:avLst/>
            </a:prstTxWarp>
          </a:bodyPr>
          <a:lstStyle/>
          <a:p>
            <a:pPr eaLnBrk="0" hangingPunct="0"/>
            <a:r>
              <a:rPr lang="en-US" sz="1600">
                <a:latin typeface="+mj-lt"/>
              </a:rPr>
              <a:t>1</a:t>
            </a:r>
          </a:p>
        </p:txBody>
      </p:sp>
      <p:sp>
        <p:nvSpPr>
          <p:cNvPr id="20486" name="Oval 5"/>
          <p:cNvSpPr>
            <a:spLocks noChangeArrowheads="1"/>
          </p:cNvSpPr>
          <p:nvPr/>
        </p:nvSpPr>
        <p:spPr bwMode="auto">
          <a:xfrm>
            <a:off x="1219200" y="3962400"/>
            <a:ext cx="304800" cy="304800"/>
          </a:xfrm>
          <a:prstGeom prst="ellipse">
            <a:avLst/>
          </a:prstGeom>
          <a:noFill/>
          <a:ln w="9525">
            <a:solidFill>
              <a:schemeClr val="tx1"/>
            </a:solidFill>
            <a:round/>
            <a:headEnd/>
            <a:tailEnd/>
          </a:ln>
        </p:spPr>
        <p:txBody>
          <a:bodyPr wrap="none" anchor="ctr">
            <a:prstTxWarp prst="textNoShape">
              <a:avLst/>
            </a:prstTxWarp>
          </a:bodyPr>
          <a:lstStyle/>
          <a:p>
            <a:pPr eaLnBrk="0" hangingPunct="0"/>
            <a:r>
              <a:rPr lang="en-US" sz="1600">
                <a:latin typeface="+mj-lt"/>
              </a:rPr>
              <a:t>5</a:t>
            </a:r>
          </a:p>
        </p:txBody>
      </p:sp>
      <p:sp>
        <p:nvSpPr>
          <p:cNvPr id="20487" name="Oval 6"/>
          <p:cNvSpPr>
            <a:spLocks noChangeArrowheads="1"/>
          </p:cNvSpPr>
          <p:nvPr/>
        </p:nvSpPr>
        <p:spPr bwMode="auto">
          <a:xfrm>
            <a:off x="2514600" y="3962400"/>
            <a:ext cx="304800" cy="304800"/>
          </a:xfrm>
          <a:prstGeom prst="ellipse">
            <a:avLst/>
          </a:prstGeom>
          <a:noFill/>
          <a:ln w="9525">
            <a:solidFill>
              <a:schemeClr val="tx1"/>
            </a:solidFill>
            <a:round/>
            <a:headEnd/>
            <a:tailEnd/>
          </a:ln>
        </p:spPr>
        <p:txBody>
          <a:bodyPr wrap="none" anchor="ctr">
            <a:prstTxWarp prst="textNoShape">
              <a:avLst/>
            </a:prstTxWarp>
          </a:bodyPr>
          <a:lstStyle/>
          <a:p>
            <a:pPr eaLnBrk="0" hangingPunct="0"/>
            <a:r>
              <a:rPr lang="en-US" sz="1600">
                <a:latin typeface="+mj-lt"/>
              </a:rPr>
              <a:t>6</a:t>
            </a:r>
          </a:p>
        </p:txBody>
      </p:sp>
      <p:sp>
        <p:nvSpPr>
          <p:cNvPr id="20488" name="Oval 7"/>
          <p:cNvSpPr>
            <a:spLocks noChangeArrowheads="1"/>
          </p:cNvSpPr>
          <p:nvPr/>
        </p:nvSpPr>
        <p:spPr bwMode="auto">
          <a:xfrm>
            <a:off x="1828800" y="3352800"/>
            <a:ext cx="304800" cy="304800"/>
          </a:xfrm>
          <a:prstGeom prst="ellipse">
            <a:avLst/>
          </a:prstGeom>
          <a:noFill/>
          <a:ln w="9525">
            <a:solidFill>
              <a:schemeClr val="tx1"/>
            </a:solidFill>
            <a:round/>
            <a:headEnd/>
            <a:tailEnd/>
          </a:ln>
        </p:spPr>
        <p:txBody>
          <a:bodyPr wrap="none" anchor="ctr">
            <a:prstTxWarp prst="textNoShape">
              <a:avLst/>
            </a:prstTxWarp>
          </a:bodyPr>
          <a:lstStyle/>
          <a:p>
            <a:pPr eaLnBrk="0" hangingPunct="0"/>
            <a:r>
              <a:rPr lang="en-US" sz="1600">
                <a:latin typeface="+mj-lt"/>
              </a:rPr>
              <a:t>3</a:t>
            </a:r>
          </a:p>
        </p:txBody>
      </p:sp>
      <p:sp>
        <p:nvSpPr>
          <p:cNvPr id="20489" name="Oval 8"/>
          <p:cNvSpPr>
            <a:spLocks noChangeArrowheads="1"/>
          </p:cNvSpPr>
          <p:nvPr/>
        </p:nvSpPr>
        <p:spPr bwMode="auto">
          <a:xfrm>
            <a:off x="1828800" y="2590800"/>
            <a:ext cx="304800" cy="304800"/>
          </a:xfrm>
          <a:prstGeom prst="ellipse">
            <a:avLst/>
          </a:prstGeom>
          <a:noFill/>
          <a:ln w="9525">
            <a:solidFill>
              <a:schemeClr val="tx1"/>
            </a:solidFill>
            <a:round/>
            <a:headEnd/>
            <a:tailEnd/>
          </a:ln>
        </p:spPr>
        <p:txBody>
          <a:bodyPr wrap="none" anchor="ctr">
            <a:prstTxWarp prst="textNoShape">
              <a:avLst/>
            </a:prstTxWarp>
          </a:bodyPr>
          <a:lstStyle/>
          <a:p>
            <a:pPr eaLnBrk="0" hangingPunct="0"/>
            <a:r>
              <a:rPr lang="en-US" sz="1600">
                <a:latin typeface="+mj-lt"/>
              </a:rPr>
              <a:t>2</a:t>
            </a:r>
          </a:p>
        </p:txBody>
      </p:sp>
      <p:sp>
        <p:nvSpPr>
          <p:cNvPr id="20490" name="Rectangle 9"/>
          <p:cNvSpPr>
            <a:spLocks noChangeArrowheads="1"/>
          </p:cNvSpPr>
          <p:nvPr/>
        </p:nvSpPr>
        <p:spPr bwMode="auto">
          <a:xfrm>
            <a:off x="1828800" y="1371600"/>
            <a:ext cx="3810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sz="1600">
              <a:latin typeface="+mj-lt"/>
            </a:endParaRPr>
          </a:p>
        </p:txBody>
      </p:sp>
      <p:sp>
        <p:nvSpPr>
          <p:cNvPr id="20491" name="AutoShape 10"/>
          <p:cNvSpPr>
            <a:spLocks noChangeArrowheads="1"/>
          </p:cNvSpPr>
          <p:nvPr/>
        </p:nvSpPr>
        <p:spPr bwMode="auto">
          <a:xfrm>
            <a:off x="1828800" y="3962400"/>
            <a:ext cx="381000" cy="304800"/>
          </a:xfrm>
          <a:prstGeom prst="flowChartDocument">
            <a:avLst/>
          </a:prstGeom>
          <a:noFill/>
          <a:ln w="9525">
            <a:solidFill>
              <a:schemeClr val="tx1"/>
            </a:solidFill>
            <a:miter lim="800000"/>
            <a:headEnd/>
            <a:tailEnd/>
          </a:ln>
        </p:spPr>
        <p:txBody>
          <a:bodyPr wrap="none" anchor="ctr">
            <a:prstTxWarp prst="textNoShape">
              <a:avLst/>
            </a:prstTxWarp>
          </a:bodyPr>
          <a:lstStyle/>
          <a:p>
            <a:pPr eaLnBrk="0" hangingPunct="0"/>
            <a:r>
              <a:rPr lang="en-US" sz="1600">
                <a:latin typeface="+mj-lt"/>
              </a:rPr>
              <a:t>4</a:t>
            </a:r>
          </a:p>
        </p:txBody>
      </p:sp>
      <p:sp>
        <p:nvSpPr>
          <p:cNvPr id="20492" name="AutoShape 11"/>
          <p:cNvSpPr>
            <a:spLocks noChangeArrowheads="1"/>
          </p:cNvSpPr>
          <p:nvPr/>
        </p:nvSpPr>
        <p:spPr bwMode="auto">
          <a:xfrm>
            <a:off x="3124200" y="3962400"/>
            <a:ext cx="381000" cy="304800"/>
          </a:xfrm>
          <a:prstGeom prst="flowChartDocument">
            <a:avLst/>
          </a:prstGeom>
          <a:noFill/>
          <a:ln w="9525">
            <a:solidFill>
              <a:schemeClr val="tx1"/>
            </a:solidFill>
            <a:miter lim="800000"/>
            <a:headEnd/>
            <a:tailEnd/>
          </a:ln>
        </p:spPr>
        <p:txBody>
          <a:bodyPr wrap="none" anchor="ctr">
            <a:prstTxWarp prst="textNoShape">
              <a:avLst/>
            </a:prstTxWarp>
          </a:bodyPr>
          <a:lstStyle/>
          <a:p>
            <a:endParaRPr lang="en-US" sz="1600">
              <a:latin typeface="+mj-lt"/>
            </a:endParaRPr>
          </a:p>
        </p:txBody>
      </p:sp>
      <p:sp>
        <p:nvSpPr>
          <p:cNvPr id="20493" name="AutoShape 12"/>
          <p:cNvSpPr>
            <a:spLocks noChangeArrowheads="1"/>
          </p:cNvSpPr>
          <p:nvPr/>
        </p:nvSpPr>
        <p:spPr bwMode="auto">
          <a:xfrm>
            <a:off x="533400" y="5029200"/>
            <a:ext cx="381000" cy="304800"/>
          </a:xfrm>
          <a:prstGeom prst="flowChartDocument">
            <a:avLst/>
          </a:prstGeom>
          <a:noFill/>
          <a:ln w="9525">
            <a:solidFill>
              <a:schemeClr val="tx1"/>
            </a:solidFill>
            <a:miter lim="800000"/>
            <a:headEnd/>
            <a:tailEnd/>
          </a:ln>
        </p:spPr>
        <p:txBody>
          <a:bodyPr wrap="none" anchor="ctr">
            <a:prstTxWarp prst="textNoShape">
              <a:avLst/>
            </a:prstTxWarp>
          </a:bodyPr>
          <a:lstStyle/>
          <a:p>
            <a:pPr eaLnBrk="0" hangingPunct="0"/>
            <a:r>
              <a:rPr lang="en-US" sz="1600">
                <a:latin typeface="+mj-lt"/>
              </a:rPr>
              <a:t>9</a:t>
            </a:r>
          </a:p>
        </p:txBody>
      </p:sp>
      <p:sp>
        <p:nvSpPr>
          <p:cNvPr id="20494" name="AutoShape 13"/>
          <p:cNvSpPr>
            <a:spLocks noChangeArrowheads="1"/>
          </p:cNvSpPr>
          <p:nvPr/>
        </p:nvSpPr>
        <p:spPr bwMode="auto">
          <a:xfrm>
            <a:off x="838200" y="4419600"/>
            <a:ext cx="381000" cy="304800"/>
          </a:xfrm>
          <a:prstGeom prst="flowChartDocument">
            <a:avLst/>
          </a:prstGeom>
          <a:noFill/>
          <a:ln w="9525">
            <a:solidFill>
              <a:schemeClr val="tx1"/>
            </a:solidFill>
            <a:miter lim="800000"/>
            <a:headEnd/>
            <a:tailEnd/>
          </a:ln>
        </p:spPr>
        <p:txBody>
          <a:bodyPr wrap="none" anchor="ctr">
            <a:prstTxWarp prst="textNoShape">
              <a:avLst/>
            </a:prstTxWarp>
          </a:bodyPr>
          <a:lstStyle/>
          <a:p>
            <a:pPr eaLnBrk="0" hangingPunct="0"/>
            <a:r>
              <a:rPr lang="en-US" sz="1600">
                <a:latin typeface="+mj-lt"/>
              </a:rPr>
              <a:t>8</a:t>
            </a:r>
          </a:p>
        </p:txBody>
      </p:sp>
      <p:cxnSp>
        <p:nvCxnSpPr>
          <p:cNvPr id="20495" name="AutoShape 14"/>
          <p:cNvCxnSpPr>
            <a:cxnSpLocks noChangeShapeType="1"/>
            <a:stCxn id="20490" idx="2"/>
            <a:endCxn id="20485" idx="0"/>
          </p:cNvCxnSpPr>
          <p:nvPr/>
        </p:nvCxnSpPr>
        <p:spPr bwMode="auto">
          <a:xfrm flipH="1">
            <a:off x="1981200" y="1524000"/>
            <a:ext cx="38100" cy="304800"/>
          </a:xfrm>
          <a:prstGeom prst="straightConnector1">
            <a:avLst/>
          </a:prstGeom>
          <a:noFill/>
          <a:ln w="9525">
            <a:solidFill>
              <a:schemeClr val="tx1"/>
            </a:solidFill>
            <a:round/>
            <a:headEnd/>
            <a:tailEnd type="triangle" w="med" len="med"/>
          </a:ln>
        </p:spPr>
      </p:cxnSp>
      <p:cxnSp>
        <p:nvCxnSpPr>
          <p:cNvPr id="20496" name="AutoShape 15"/>
          <p:cNvCxnSpPr>
            <a:cxnSpLocks noChangeShapeType="1"/>
            <a:stCxn id="20485" idx="4"/>
            <a:endCxn id="20489" idx="0"/>
          </p:cNvCxnSpPr>
          <p:nvPr/>
        </p:nvCxnSpPr>
        <p:spPr bwMode="auto">
          <a:xfrm>
            <a:off x="1981200" y="2133600"/>
            <a:ext cx="0" cy="457200"/>
          </a:xfrm>
          <a:prstGeom prst="straightConnector1">
            <a:avLst/>
          </a:prstGeom>
          <a:noFill/>
          <a:ln w="9525">
            <a:solidFill>
              <a:schemeClr val="tx1"/>
            </a:solidFill>
            <a:round/>
            <a:headEnd/>
            <a:tailEnd type="triangle" w="med" len="med"/>
          </a:ln>
        </p:spPr>
      </p:cxnSp>
      <p:cxnSp>
        <p:nvCxnSpPr>
          <p:cNvPr id="20497" name="AutoShape 16"/>
          <p:cNvCxnSpPr>
            <a:cxnSpLocks noChangeShapeType="1"/>
            <a:stCxn id="20489" idx="4"/>
            <a:endCxn id="20488" idx="0"/>
          </p:cNvCxnSpPr>
          <p:nvPr/>
        </p:nvCxnSpPr>
        <p:spPr bwMode="auto">
          <a:xfrm>
            <a:off x="1981200" y="2895600"/>
            <a:ext cx="0" cy="457200"/>
          </a:xfrm>
          <a:prstGeom prst="straightConnector1">
            <a:avLst/>
          </a:prstGeom>
          <a:noFill/>
          <a:ln w="9525">
            <a:solidFill>
              <a:schemeClr val="tx1"/>
            </a:solidFill>
            <a:round/>
            <a:headEnd/>
            <a:tailEnd type="triangle" w="med" len="med"/>
          </a:ln>
        </p:spPr>
      </p:cxnSp>
      <p:cxnSp>
        <p:nvCxnSpPr>
          <p:cNvPr id="20498" name="AutoShape 17"/>
          <p:cNvCxnSpPr>
            <a:cxnSpLocks noChangeShapeType="1"/>
            <a:stCxn id="20488" idx="4"/>
            <a:endCxn id="20491" idx="0"/>
          </p:cNvCxnSpPr>
          <p:nvPr/>
        </p:nvCxnSpPr>
        <p:spPr bwMode="auto">
          <a:xfrm>
            <a:off x="1981200" y="3657600"/>
            <a:ext cx="38100" cy="304800"/>
          </a:xfrm>
          <a:prstGeom prst="straightConnector1">
            <a:avLst/>
          </a:prstGeom>
          <a:noFill/>
          <a:ln w="9525">
            <a:solidFill>
              <a:schemeClr val="tx1"/>
            </a:solidFill>
            <a:round/>
            <a:headEnd/>
            <a:tailEnd type="triangle" w="med" len="med"/>
          </a:ln>
        </p:spPr>
      </p:cxnSp>
      <p:cxnSp>
        <p:nvCxnSpPr>
          <p:cNvPr id="20499" name="AutoShape 18"/>
          <p:cNvCxnSpPr>
            <a:cxnSpLocks noChangeShapeType="1"/>
            <a:stCxn id="20491" idx="3"/>
            <a:endCxn id="20487" idx="2"/>
          </p:cNvCxnSpPr>
          <p:nvPr/>
        </p:nvCxnSpPr>
        <p:spPr bwMode="auto">
          <a:xfrm>
            <a:off x="2209800" y="4114800"/>
            <a:ext cx="304800" cy="0"/>
          </a:xfrm>
          <a:prstGeom prst="straightConnector1">
            <a:avLst/>
          </a:prstGeom>
          <a:noFill/>
          <a:ln w="9525">
            <a:solidFill>
              <a:schemeClr val="tx1"/>
            </a:solidFill>
            <a:round/>
            <a:headEnd/>
            <a:tailEnd type="triangle" w="med" len="med"/>
          </a:ln>
        </p:spPr>
      </p:cxnSp>
      <p:cxnSp>
        <p:nvCxnSpPr>
          <p:cNvPr id="20500" name="AutoShape 19"/>
          <p:cNvCxnSpPr>
            <a:cxnSpLocks noChangeShapeType="1"/>
            <a:stCxn id="20491" idx="1"/>
            <a:endCxn id="20486" idx="6"/>
          </p:cNvCxnSpPr>
          <p:nvPr/>
        </p:nvCxnSpPr>
        <p:spPr bwMode="auto">
          <a:xfrm flipH="1">
            <a:off x="1524000" y="4114800"/>
            <a:ext cx="304800" cy="0"/>
          </a:xfrm>
          <a:prstGeom prst="straightConnector1">
            <a:avLst/>
          </a:prstGeom>
          <a:noFill/>
          <a:ln w="9525">
            <a:solidFill>
              <a:schemeClr val="tx1"/>
            </a:solidFill>
            <a:round/>
            <a:headEnd/>
            <a:tailEnd type="triangle" w="med" len="med"/>
          </a:ln>
        </p:spPr>
      </p:cxnSp>
      <p:cxnSp>
        <p:nvCxnSpPr>
          <p:cNvPr id="20501" name="AutoShape 20"/>
          <p:cNvCxnSpPr>
            <a:cxnSpLocks noChangeShapeType="1"/>
            <a:stCxn id="20486" idx="3"/>
            <a:endCxn id="20494" idx="0"/>
          </p:cNvCxnSpPr>
          <p:nvPr/>
        </p:nvCxnSpPr>
        <p:spPr bwMode="auto">
          <a:xfrm flipH="1">
            <a:off x="1028700" y="4222750"/>
            <a:ext cx="234950" cy="196850"/>
          </a:xfrm>
          <a:prstGeom prst="straightConnector1">
            <a:avLst/>
          </a:prstGeom>
          <a:noFill/>
          <a:ln w="9525">
            <a:solidFill>
              <a:schemeClr val="tx1"/>
            </a:solidFill>
            <a:round/>
            <a:headEnd/>
            <a:tailEnd type="triangle" w="med" len="med"/>
          </a:ln>
        </p:spPr>
      </p:cxnSp>
      <p:cxnSp>
        <p:nvCxnSpPr>
          <p:cNvPr id="20502" name="AutoShape 21"/>
          <p:cNvCxnSpPr>
            <a:cxnSpLocks noChangeShapeType="1"/>
            <a:stCxn id="20494" idx="2"/>
            <a:endCxn id="20493" idx="0"/>
          </p:cNvCxnSpPr>
          <p:nvPr/>
        </p:nvCxnSpPr>
        <p:spPr bwMode="auto">
          <a:xfrm flipH="1">
            <a:off x="723900" y="4706938"/>
            <a:ext cx="304800" cy="322262"/>
          </a:xfrm>
          <a:prstGeom prst="straightConnector1">
            <a:avLst/>
          </a:prstGeom>
          <a:noFill/>
          <a:ln w="9525">
            <a:solidFill>
              <a:schemeClr val="tx1"/>
            </a:solidFill>
            <a:round/>
            <a:headEnd/>
            <a:tailEnd type="triangle" w="med" len="med"/>
          </a:ln>
        </p:spPr>
      </p:cxnSp>
      <p:cxnSp>
        <p:nvCxnSpPr>
          <p:cNvPr id="20503" name="AutoShape 22"/>
          <p:cNvCxnSpPr>
            <a:cxnSpLocks noChangeShapeType="1"/>
            <a:stCxn id="20487" idx="6"/>
            <a:endCxn id="20492" idx="1"/>
          </p:cNvCxnSpPr>
          <p:nvPr/>
        </p:nvCxnSpPr>
        <p:spPr bwMode="auto">
          <a:xfrm>
            <a:off x="2819400" y="4114800"/>
            <a:ext cx="304800" cy="0"/>
          </a:xfrm>
          <a:prstGeom prst="straightConnector1">
            <a:avLst/>
          </a:prstGeom>
          <a:noFill/>
          <a:ln w="9525">
            <a:solidFill>
              <a:schemeClr val="tx1"/>
            </a:solidFill>
            <a:round/>
            <a:headEnd/>
            <a:tailEnd type="triangle" w="med" len="med"/>
          </a:ln>
        </p:spPr>
      </p:cxnSp>
      <p:sp>
        <p:nvSpPr>
          <p:cNvPr id="20504" name="Oval 23"/>
          <p:cNvSpPr>
            <a:spLocks noChangeArrowheads="1"/>
          </p:cNvSpPr>
          <p:nvPr/>
        </p:nvSpPr>
        <p:spPr bwMode="auto">
          <a:xfrm>
            <a:off x="685800" y="5715000"/>
            <a:ext cx="228600" cy="228600"/>
          </a:xfrm>
          <a:prstGeom prst="ellipse">
            <a:avLst/>
          </a:prstGeom>
          <a:noFill/>
          <a:ln w="9525">
            <a:solidFill>
              <a:schemeClr val="tx1"/>
            </a:solidFill>
            <a:round/>
            <a:headEnd/>
            <a:tailEnd/>
          </a:ln>
        </p:spPr>
        <p:txBody>
          <a:bodyPr wrap="none" anchor="ctr">
            <a:prstTxWarp prst="textNoShape">
              <a:avLst/>
            </a:prstTxWarp>
          </a:bodyPr>
          <a:lstStyle/>
          <a:p>
            <a:endParaRPr lang="en-US" sz="1400">
              <a:latin typeface="+mj-lt"/>
            </a:endParaRPr>
          </a:p>
        </p:txBody>
      </p:sp>
      <p:sp>
        <p:nvSpPr>
          <p:cNvPr id="20505" name="AutoShape 24"/>
          <p:cNvSpPr>
            <a:spLocks noChangeArrowheads="1"/>
          </p:cNvSpPr>
          <p:nvPr/>
        </p:nvSpPr>
        <p:spPr bwMode="auto">
          <a:xfrm>
            <a:off x="685800" y="6019800"/>
            <a:ext cx="228600" cy="228600"/>
          </a:xfrm>
          <a:prstGeom prst="flowChartDocument">
            <a:avLst/>
          </a:prstGeom>
          <a:noFill/>
          <a:ln w="9525">
            <a:solidFill>
              <a:schemeClr val="tx1"/>
            </a:solidFill>
            <a:miter lim="800000"/>
            <a:headEnd/>
            <a:tailEnd/>
          </a:ln>
        </p:spPr>
        <p:txBody>
          <a:bodyPr wrap="none" anchor="ctr">
            <a:prstTxWarp prst="textNoShape">
              <a:avLst/>
            </a:prstTxWarp>
          </a:bodyPr>
          <a:lstStyle/>
          <a:p>
            <a:endParaRPr lang="en-US" sz="1400">
              <a:latin typeface="+mj-lt"/>
            </a:endParaRPr>
          </a:p>
        </p:txBody>
      </p:sp>
      <p:sp>
        <p:nvSpPr>
          <p:cNvPr id="20506" name="Text Box 25"/>
          <p:cNvSpPr txBox="1">
            <a:spLocks noChangeArrowheads="1"/>
          </p:cNvSpPr>
          <p:nvPr/>
        </p:nvSpPr>
        <p:spPr bwMode="auto">
          <a:xfrm>
            <a:off x="1166813" y="5653980"/>
            <a:ext cx="1781294" cy="307777"/>
          </a:xfrm>
          <a:prstGeom prst="rect">
            <a:avLst/>
          </a:prstGeom>
          <a:noFill/>
          <a:ln w="9525">
            <a:noFill/>
            <a:miter lim="800000"/>
            <a:headEnd/>
            <a:tailEnd/>
          </a:ln>
        </p:spPr>
        <p:txBody>
          <a:bodyPr wrap="none" anchor="ctr">
            <a:prstTxWarp prst="textNoShape">
              <a:avLst/>
            </a:prstTxWarp>
            <a:spAutoFit/>
          </a:bodyPr>
          <a:lstStyle/>
          <a:p>
            <a:pPr eaLnBrk="0" hangingPunct="0"/>
            <a:r>
              <a:rPr lang="en-US" sz="1400">
                <a:latin typeface="+mj-lt"/>
              </a:rPr>
              <a:t>Incomplete program</a:t>
            </a:r>
          </a:p>
        </p:txBody>
      </p:sp>
      <p:sp>
        <p:nvSpPr>
          <p:cNvPr id="20507" name="Text Box 26"/>
          <p:cNvSpPr txBox="1">
            <a:spLocks noChangeArrowheads="1"/>
          </p:cNvSpPr>
          <p:nvPr/>
        </p:nvSpPr>
        <p:spPr bwMode="auto">
          <a:xfrm>
            <a:off x="1143000" y="5958780"/>
            <a:ext cx="2209800" cy="307777"/>
          </a:xfrm>
          <a:prstGeom prst="rect">
            <a:avLst/>
          </a:prstGeom>
          <a:noFill/>
          <a:ln w="9525">
            <a:noFill/>
            <a:miter lim="800000"/>
            <a:headEnd/>
            <a:tailEnd/>
          </a:ln>
        </p:spPr>
        <p:txBody>
          <a:bodyPr anchor="ctr">
            <a:prstTxWarp prst="textNoShape">
              <a:avLst/>
            </a:prstTxWarp>
            <a:spAutoFit/>
          </a:bodyPr>
          <a:lstStyle/>
          <a:p>
            <a:pPr eaLnBrk="0" hangingPunct="0"/>
            <a:r>
              <a:rPr lang="en-US" sz="1400">
                <a:latin typeface="+mj-lt"/>
              </a:rPr>
              <a:t>Working program </a:t>
            </a:r>
          </a:p>
        </p:txBody>
      </p:sp>
      <p:sp>
        <p:nvSpPr>
          <p:cNvPr id="20508" name="Line 27"/>
          <p:cNvSpPr>
            <a:spLocks noChangeShapeType="1"/>
          </p:cNvSpPr>
          <p:nvPr/>
        </p:nvSpPr>
        <p:spPr bwMode="auto">
          <a:xfrm>
            <a:off x="685800" y="6477000"/>
            <a:ext cx="3048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sz="2000">
              <a:latin typeface="+mj-lt"/>
            </a:endParaRPr>
          </a:p>
        </p:txBody>
      </p:sp>
      <p:sp>
        <p:nvSpPr>
          <p:cNvPr id="20509" name="Text Box 28"/>
          <p:cNvSpPr txBox="1">
            <a:spLocks noChangeArrowheads="1"/>
          </p:cNvSpPr>
          <p:nvPr/>
        </p:nvSpPr>
        <p:spPr bwMode="auto">
          <a:xfrm>
            <a:off x="1143000" y="6339780"/>
            <a:ext cx="2133600" cy="307777"/>
          </a:xfrm>
          <a:prstGeom prst="rect">
            <a:avLst/>
          </a:prstGeom>
          <a:noFill/>
          <a:ln w="9525">
            <a:noFill/>
            <a:miter lim="800000"/>
            <a:headEnd/>
            <a:tailEnd/>
          </a:ln>
        </p:spPr>
        <p:txBody>
          <a:bodyPr anchor="ctr">
            <a:prstTxWarp prst="textNoShape">
              <a:avLst/>
            </a:prstTxWarp>
            <a:spAutoFit/>
          </a:bodyPr>
          <a:lstStyle/>
          <a:p>
            <a:pPr eaLnBrk="0" hangingPunct="0"/>
            <a:r>
              <a:rPr lang="en-US" sz="1400">
                <a:latin typeface="+mj-lt"/>
              </a:rPr>
              <a:t>Design Decision</a:t>
            </a:r>
          </a:p>
        </p:txBody>
      </p:sp>
      <p:sp>
        <p:nvSpPr>
          <p:cNvPr id="20510" name="Rectangle 29"/>
          <p:cNvSpPr>
            <a:spLocks noChangeArrowheads="1"/>
          </p:cNvSpPr>
          <p:nvPr/>
        </p:nvSpPr>
        <p:spPr bwMode="auto">
          <a:xfrm>
            <a:off x="3810000" y="6050290"/>
            <a:ext cx="3970400" cy="523220"/>
          </a:xfrm>
          <a:prstGeom prst="rect">
            <a:avLst/>
          </a:prstGeom>
          <a:noFill/>
          <a:ln w="9525">
            <a:noFill/>
            <a:miter lim="800000"/>
            <a:headEnd/>
            <a:tailEnd/>
          </a:ln>
        </p:spPr>
        <p:txBody>
          <a:bodyPr wrap="none" anchor="ctr">
            <a:prstTxWarp prst="textNoShape">
              <a:avLst/>
            </a:prstTxWarp>
            <a:spAutoFit/>
          </a:bodyPr>
          <a:lstStyle/>
          <a:p>
            <a:pPr eaLnBrk="0" hangingPunct="0"/>
            <a:r>
              <a:rPr lang="en-US" sz="1400" i="1">
                <a:latin typeface="+mj-lt"/>
              </a:rPr>
              <a:t>From Parnas: On the Design and Development</a:t>
            </a:r>
            <a:br>
              <a:rPr lang="en-US" sz="1400" i="1">
                <a:latin typeface="+mj-lt"/>
              </a:rPr>
            </a:br>
            <a:r>
              <a:rPr lang="en-US" sz="1400" i="1">
                <a:latin typeface="+mj-lt"/>
              </a:rPr>
              <a:t>of Program Families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10" name="Rectangle 6"/>
          <p:cNvSpPr>
            <a:spLocks noGrp="1" noChangeArrowheads="1"/>
          </p:cNvSpPr>
          <p:nvPr>
            <p:ph type="title"/>
          </p:nvPr>
        </p:nvSpPr>
        <p:spPr>
          <a:xfrm>
            <a:off x="609600" y="304800"/>
            <a:ext cx="7924800" cy="1143000"/>
          </a:xfrm>
        </p:spPr>
        <p:txBody>
          <a:bodyPr/>
          <a:lstStyle/>
          <a:p>
            <a:r>
              <a:rPr lang="en-US" sz="3600" dirty="0" smtClean="0"/>
              <a:t>Objectives of Family Development</a:t>
            </a:r>
            <a:endParaRPr lang="en-US" sz="3600" dirty="0"/>
          </a:p>
        </p:txBody>
      </p:sp>
      <p:sp>
        <p:nvSpPr>
          <p:cNvPr id="21511" name="Rectangle 7"/>
          <p:cNvSpPr>
            <a:spLocks noGrp="1" noChangeArrowheads="1"/>
          </p:cNvSpPr>
          <p:nvPr>
            <p:ph type="body" idx="1"/>
          </p:nvPr>
        </p:nvSpPr>
        <p:spPr/>
        <p:txBody>
          <a:bodyPr>
            <a:normAutofit/>
          </a:bodyPr>
          <a:lstStyle/>
          <a:p>
            <a:r>
              <a:rPr lang="en-US" sz="2000" dirty="0" smtClean="0"/>
              <a:t>Exploit commonalty between similar systems.</a:t>
            </a:r>
          </a:p>
          <a:p>
            <a:pPr lvl="1"/>
            <a:r>
              <a:rPr lang="en-US" sz="1800" dirty="0" smtClean="0"/>
              <a:t>Respond rapidly to requirements changes</a:t>
            </a:r>
          </a:p>
          <a:p>
            <a:pPr lvl="1"/>
            <a:r>
              <a:rPr lang="en-US" sz="1800" dirty="0" smtClean="0"/>
              <a:t>Produce deliverable code and documentation more quickly</a:t>
            </a:r>
          </a:p>
          <a:p>
            <a:pPr lvl="1"/>
            <a:r>
              <a:rPr lang="en-US" sz="1800" dirty="0" smtClean="0"/>
              <a:t>Reduce cost, improve quality</a:t>
            </a:r>
          </a:p>
          <a:p>
            <a:r>
              <a:rPr lang="en-US" sz="2000" dirty="0" smtClean="0"/>
              <a:t>Focus on reuse of “conceptual structures”</a:t>
            </a:r>
          </a:p>
          <a:p>
            <a:pPr lvl="1"/>
            <a:r>
              <a:rPr lang="en-US" sz="1800" dirty="0" smtClean="0"/>
              <a:t>Designing conceptual structures is the hard part (not code)</a:t>
            </a:r>
          </a:p>
          <a:p>
            <a:pPr lvl="1"/>
            <a:r>
              <a:rPr lang="en-US" sz="1800" dirty="0" smtClean="0"/>
              <a:t>Highest leverage (ROI) from reusing conceptual structures</a:t>
            </a:r>
          </a:p>
          <a:p>
            <a:r>
              <a:rPr lang="en-US" sz="2000" dirty="0" smtClean="0"/>
              <a:t>Approach: “systematic reuse” – design products to be </a:t>
            </a:r>
            <a:r>
              <a:rPr lang="en-US" sz="2000" dirty="0" smtClean="0"/>
              <a:t>reused</a:t>
            </a:r>
            <a:endParaRPr lang="en-US" sz="2000" dirty="0" smtClean="0"/>
          </a:p>
        </p:txBody>
      </p:sp>
      <p:sp>
        <p:nvSpPr>
          <p:cNvPr id="5" name="Slide Number Placeholder 5"/>
          <p:cNvSpPr>
            <a:spLocks noGrp="1"/>
          </p:cNvSpPr>
          <p:nvPr>
            <p:ph type="sldNum" sz="quarter" idx="12"/>
          </p:nvPr>
        </p:nvSpPr>
        <p:spPr/>
        <p:txBody>
          <a:bodyPr/>
          <a:lstStyle/>
          <a:p>
            <a:fld id="{671E84A4-41A2-DF44-88CD-493402F0F03C}"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87202" name="Rectangle 2"/>
          <p:cNvSpPr>
            <a:spLocks noGrp="1" noChangeArrowheads="1"/>
          </p:cNvSpPr>
          <p:nvPr>
            <p:ph type="title" idx="4294967295"/>
          </p:nvPr>
        </p:nvSpPr>
        <p:spPr>
          <a:xfrm>
            <a:off x="609600" y="339725"/>
            <a:ext cx="7924800" cy="727075"/>
          </a:xfrm>
        </p:spPr>
        <p:txBody>
          <a:bodyPr>
            <a:normAutofit/>
          </a:bodyPr>
          <a:lstStyle/>
          <a:p>
            <a:pPr eaLnBrk="1" hangingPunct="1">
              <a:defRPr/>
            </a:pPr>
            <a:r>
              <a:rPr lang="en-US" sz="3600" dirty="0"/>
              <a:t>Family Development Model</a:t>
            </a:r>
          </a:p>
        </p:txBody>
      </p:sp>
      <p:sp>
        <p:nvSpPr>
          <p:cNvPr id="1587203" name="Rectangle 3"/>
          <p:cNvSpPr>
            <a:spLocks noGrp="1" noChangeArrowheads="1"/>
          </p:cNvSpPr>
          <p:nvPr>
            <p:ph type="body" sz="half" idx="4294967295"/>
          </p:nvPr>
        </p:nvSpPr>
        <p:spPr>
          <a:xfrm>
            <a:off x="4038600" y="1828800"/>
            <a:ext cx="4495800" cy="3505200"/>
          </a:xfrm>
        </p:spPr>
        <p:txBody>
          <a:bodyPr>
            <a:normAutofit/>
          </a:bodyPr>
          <a:lstStyle/>
          <a:p>
            <a:pPr eaLnBrk="1" hangingPunct="1">
              <a:lnSpc>
                <a:spcPct val="80000"/>
              </a:lnSpc>
              <a:buFont typeface="Wingdings" pitchFamily="2" charset="2"/>
              <a:buBlip>
                <a:blip r:embed="rId2"/>
              </a:buBlip>
              <a:defRPr/>
            </a:pPr>
            <a:r>
              <a:rPr lang="en-US" sz="1800" dirty="0"/>
              <a:t>Development of new system begins from an intermediate stage</a:t>
            </a:r>
          </a:p>
          <a:p>
            <a:pPr lvl="1" eaLnBrk="1" hangingPunct="1">
              <a:lnSpc>
                <a:spcPct val="80000"/>
              </a:lnSpc>
              <a:defRPr/>
            </a:pPr>
            <a:r>
              <a:rPr lang="en-US" sz="1600" dirty="0"/>
              <a:t>Order of decisions is critical </a:t>
            </a:r>
          </a:p>
          <a:p>
            <a:pPr lvl="1" eaLnBrk="1" hangingPunct="1">
              <a:lnSpc>
                <a:spcPct val="80000"/>
              </a:lnSpc>
              <a:defRPr/>
            </a:pPr>
            <a:r>
              <a:rPr lang="en-US" sz="1600" dirty="0"/>
              <a:t>Intermediate representation is important</a:t>
            </a:r>
          </a:p>
          <a:p>
            <a:pPr eaLnBrk="1" hangingPunct="1">
              <a:lnSpc>
                <a:spcPct val="80000"/>
              </a:lnSpc>
              <a:buFont typeface="Wingdings" pitchFamily="2" charset="2"/>
              <a:buBlip>
                <a:blip r:embed="rId2"/>
              </a:buBlip>
              <a:defRPr/>
            </a:pPr>
            <a:r>
              <a:rPr lang="en-US" sz="1800" dirty="0"/>
              <a:t>Branching = different decision</a:t>
            </a:r>
          </a:p>
          <a:p>
            <a:pPr lvl="1" eaLnBrk="1" hangingPunct="1">
              <a:lnSpc>
                <a:spcPct val="80000"/>
              </a:lnSpc>
              <a:defRPr/>
            </a:pPr>
            <a:r>
              <a:rPr lang="en-US" sz="1600" dirty="0"/>
              <a:t>All decision above a branch are in common to the family members</a:t>
            </a:r>
          </a:p>
          <a:p>
            <a:pPr eaLnBrk="1" hangingPunct="1">
              <a:lnSpc>
                <a:spcPct val="80000"/>
              </a:lnSpc>
              <a:buFont typeface="Wingdings" pitchFamily="2" charset="2"/>
              <a:buBlip>
                <a:blip r:embed="rId2"/>
              </a:buBlip>
              <a:defRPr/>
            </a:pPr>
            <a:r>
              <a:rPr lang="en-US" sz="1800" dirty="0"/>
              <a:t>Most similarity achieved by making as many common decisions as possible before creating differences</a:t>
            </a:r>
          </a:p>
          <a:p>
            <a:pPr eaLnBrk="1" hangingPunct="1">
              <a:lnSpc>
                <a:spcPct val="80000"/>
              </a:lnSpc>
              <a:buFont typeface="Wingdings" pitchFamily="2" charset="2"/>
              <a:buBlip>
                <a:blip r:embed="rId2"/>
              </a:buBlip>
              <a:defRPr/>
            </a:pPr>
            <a:r>
              <a:rPr lang="en-US" sz="1800" dirty="0"/>
              <a:t>What</a:t>
            </a:r>
            <a:r>
              <a:rPr lang="en-US" sz="1800" dirty="0" smtClean="0"/>
              <a:t> is the </a:t>
            </a:r>
            <a:r>
              <a:rPr lang="en-US" sz="1800" dirty="0"/>
              <a:t>role of architecture?</a:t>
            </a:r>
          </a:p>
        </p:txBody>
      </p:sp>
      <p:sp>
        <p:nvSpPr>
          <p:cNvPr id="37" name="Slide Number Placeholder 6"/>
          <p:cNvSpPr>
            <a:spLocks noGrp="1"/>
          </p:cNvSpPr>
          <p:nvPr>
            <p:ph type="sldNum" sz="quarter" idx="12"/>
          </p:nvPr>
        </p:nvSpPr>
        <p:spPr/>
        <p:txBody>
          <a:bodyPr/>
          <a:lstStyle/>
          <a:p>
            <a:fld id="{3ADC7BE0-54EE-5C43-A185-69780728654B}" type="slidenum">
              <a:rPr lang="en-US"/>
              <a:pPr/>
              <a:t>13</a:t>
            </a:fld>
            <a:endParaRPr lang="en-US"/>
          </a:p>
        </p:txBody>
      </p:sp>
      <p:sp>
        <p:nvSpPr>
          <p:cNvPr id="22533" name="Oval 4"/>
          <p:cNvSpPr>
            <a:spLocks noChangeArrowheads="1"/>
          </p:cNvSpPr>
          <p:nvPr/>
        </p:nvSpPr>
        <p:spPr bwMode="auto">
          <a:xfrm>
            <a:off x="1828800" y="1828800"/>
            <a:ext cx="304800" cy="304800"/>
          </a:xfrm>
          <a:prstGeom prst="ellipse">
            <a:avLst/>
          </a:prstGeom>
          <a:noFill/>
          <a:ln w="9525">
            <a:solidFill>
              <a:schemeClr val="tx1"/>
            </a:solidFill>
            <a:round/>
            <a:headEnd/>
            <a:tailEnd/>
          </a:ln>
        </p:spPr>
        <p:txBody>
          <a:bodyPr wrap="none" anchor="ctr">
            <a:prstTxWarp prst="textNoShape">
              <a:avLst/>
            </a:prstTxWarp>
          </a:bodyPr>
          <a:lstStyle/>
          <a:p>
            <a:pPr eaLnBrk="0" hangingPunct="0"/>
            <a:r>
              <a:rPr lang="en-US" sz="1600"/>
              <a:t>1</a:t>
            </a:r>
          </a:p>
        </p:txBody>
      </p:sp>
      <p:sp>
        <p:nvSpPr>
          <p:cNvPr id="22534" name="Oval 5"/>
          <p:cNvSpPr>
            <a:spLocks noChangeArrowheads="1"/>
          </p:cNvSpPr>
          <p:nvPr/>
        </p:nvSpPr>
        <p:spPr bwMode="auto">
          <a:xfrm>
            <a:off x="1066800" y="4419600"/>
            <a:ext cx="304800" cy="304800"/>
          </a:xfrm>
          <a:prstGeom prst="ellipse">
            <a:avLst/>
          </a:prstGeom>
          <a:noFill/>
          <a:ln w="9525">
            <a:solidFill>
              <a:schemeClr val="tx1"/>
            </a:solidFill>
            <a:round/>
            <a:headEnd/>
            <a:tailEnd/>
          </a:ln>
        </p:spPr>
        <p:txBody>
          <a:bodyPr wrap="none" anchor="ctr">
            <a:prstTxWarp prst="textNoShape">
              <a:avLst/>
            </a:prstTxWarp>
          </a:bodyPr>
          <a:lstStyle/>
          <a:p>
            <a:pPr eaLnBrk="0" hangingPunct="0"/>
            <a:endParaRPr lang="en-US" sz="1600"/>
          </a:p>
        </p:txBody>
      </p:sp>
      <p:sp>
        <p:nvSpPr>
          <p:cNvPr id="22535" name="Oval 6"/>
          <p:cNvSpPr>
            <a:spLocks noChangeArrowheads="1"/>
          </p:cNvSpPr>
          <p:nvPr/>
        </p:nvSpPr>
        <p:spPr bwMode="auto">
          <a:xfrm>
            <a:off x="2819400" y="4267200"/>
            <a:ext cx="304800" cy="304800"/>
          </a:xfrm>
          <a:prstGeom prst="ellipse">
            <a:avLst/>
          </a:prstGeom>
          <a:noFill/>
          <a:ln w="9525">
            <a:solidFill>
              <a:schemeClr val="tx1"/>
            </a:solidFill>
            <a:round/>
            <a:headEnd/>
            <a:tailEnd/>
          </a:ln>
        </p:spPr>
        <p:txBody>
          <a:bodyPr wrap="none" anchor="ctr">
            <a:prstTxWarp prst="textNoShape">
              <a:avLst/>
            </a:prstTxWarp>
          </a:bodyPr>
          <a:lstStyle/>
          <a:p>
            <a:pPr eaLnBrk="0" hangingPunct="0"/>
            <a:endParaRPr lang="en-US" sz="1600"/>
          </a:p>
        </p:txBody>
      </p:sp>
      <p:sp>
        <p:nvSpPr>
          <p:cNvPr id="22536" name="Oval 7"/>
          <p:cNvSpPr>
            <a:spLocks noChangeArrowheads="1"/>
          </p:cNvSpPr>
          <p:nvPr/>
        </p:nvSpPr>
        <p:spPr bwMode="auto">
          <a:xfrm>
            <a:off x="1828800" y="3352800"/>
            <a:ext cx="304800" cy="304800"/>
          </a:xfrm>
          <a:prstGeom prst="ellipse">
            <a:avLst/>
          </a:prstGeom>
          <a:noFill/>
          <a:ln w="9525">
            <a:solidFill>
              <a:schemeClr val="tx1"/>
            </a:solidFill>
            <a:round/>
            <a:headEnd/>
            <a:tailEnd/>
          </a:ln>
        </p:spPr>
        <p:txBody>
          <a:bodyPr wrap="none" anchor="ctr">
            <a:prstTxWarp prst="textNoShape">
              <a:avLst/>
            </a:prstTxWarp>
          </a:bodyPr>
          <a:lstStyle/>
          <a:p>
            <a:pPr eaLnBrk="0" hangingPunct="0"/>
            <a:endParaRPr lang="en-US" sz="1600"/>
          </a:p>
        </p:txBody>
      </p:sp>
      <p:sp>
        <p:nvSpPr>
          <p:cNvPr id="22537" name="Oval 8"/>
          <p:cNvSpPr>
            <a:spLocks noChangeArrowheads="1"/>
          </p:cNvSpPr>
          <p:nvPr/>
        </p:nvSpPr>
        <p:spPr bwMode="auto">
          <a:xfrm>
            <a:off x="1828800" y="2590800"/>
            <a:ext cx="304800" cy="304800"/>
          </a:xfrm>
          <a:prstGeom prst="ellipse">
            <a:avLst/>
          </a:prstGeom>
          <a:noFill/>
          <a:ln w="9525">
            <a:solidFill>
              <a:schemeClr val="tx1"/>
            </a:solidFill>
            <a:round/>
            <a:headEnd/>
            <a:tailEnd/>
          </a:ln>
        </p:spPr>
        <p:txBody>
          <a:bodyPr wrap="none" anchor="ctr">
            <a:prstTxWarp prst="textNoShape">
              <a:avLst/>
            </a:prstTxWarp>
          </a:bodyPr>
          <a:lstStyle/>
          <a:p>
            <a:pPr eaLnBrk="0" hangingPunct="0"/>
            <a:r>
              <a:rPr lang="en-US" sz="1600"/>
              <a:t>2</a:t>
            </a:r>
          </a:p>
        </p:txBody>
      </p:sp>
      <p:sp>
        <p:nvSpPr>
          <p:cNvPr id="22538" name="Rectangle 9"/>
          <p:cNvSpPr>
            <a:spLocks noChangeArrowheads="1"/>
          </p:cNvSpPr>
          <p:nvPr/>
        </p:nvSpPr>
        <p:spPr bwMode="auto">
          <a:xfrm>
            <a:off x="1828800" y="1371600"/>
            <a:ext cx="381000" cy="152400"/>
          </a:xfrm>
          <a:prstGeom prst="rect">
            <a:avLst/>
          </a:prstGeom>
          <a:noFill/>
          <a:ln w="9525">
            <a:solidFill>
              <a:schemeClr val="tx1"/>
            </a:solidFill>
            <a:miter lim="800000"/>
            <a:headEnd/>
            <a:tailEnd/>
          </a:ln>
        </p:spPr>
        <p:txBody>
          <a:bodyPr wrap="none" anchor="ctr">
            <a:prstTxWarp prst="textNoShape">
              <a:avLst/>
            </a:prstTxWarp>
          </a:bodyPr>
          <a:lstStyle/>
          <a:p>
            <a:endParaRPr lang="en-US" sz="1600"/>
          </a:p>
        </p:txBody>
      </p:sp>
      <p:sp>
        <p:nvSpPr>
          <p:cNvPr id="22539" name="AutoShape 10"/>
          <p:cNvSpPr>
            <a:spLocks noChangeArrowheads="1"/>
          </p:cNvSpPr>
          <p:nvPr/>
        </p:nvSpPr>
        <p:spPr bwMode="auto">
          <a:xfrm>
            <a:off x="2209800" y="4876800"/>
            <a:ext cx="381000" cy="304800"/>
          </a:xfrm>
          <a:prstGeom prst="flowChartDocument">
            <a:avLst/>
          </a:prstGeom>
          <a:noFill/>
          <a:ln w="9525">
            <a:solidFill>
              <a:schemeClr val="tx1"/>
            </a:solidFill>
            <a:miter lim="800000"/>
            <a:headEnd/>
            <a:tailEnd/>
          </a:ln>
        </p:spPr>
        <p:txBody>
          <a:bodyPr wrap="none" anchor="ctr">
            <a:prstTxWarp prst="textNoShape">
              <a:avLst/>
            </a:prstTxWarp>
          </a:bodyPr>
          <a:lstStyle/>
          <a:p>
            <a:pPr eaLnBrk="0" hangingPunct="0"/>
            <a:r>
              <a:rPr lang="en-US" sz="1600"/>
              <a:t>3</a:t>
            </a:r>
          </a:p>
        </p:txBody>
      </p:sp>
      <p:sp>
        <p:nvSpPr>
          <p:cNvPr id="22540" name="AutoShape 11"/>
          <p:cNvSpPr>
            <a:spLocks noChangeArrowheads="1"/>
          </p:cNvSpPr>
          <p:nvPr/>
        </p:nvSpPr>
        <p:spPr bwMode="auto">
          <a:xfrm>
            <a:off x="3124200" y="4800600"/>
            <a:ext cx="381000" cy="304800"/>
          </a:xfrm>
          <a:prstGeom prst="flowChartDocument">
            <a:avLst/>
          </a:prstGeom>
          <a:noFill/>
          <a:ln w="9525">
            <a:solidFill>
              <a:schemeClr val="tx1"/>
            </a:solidFill>
            <a:miter lim="800000"/>
            <a:headEnd/>
            <a:tailEnd/>
          </a:ln>
        </p:spPr>
        <p:txBody>
          <a:bodyPr wrap="none" anchor="ctr">
            <a:prstTxWarp prst="textNoShape">
              <a:avLst/>
            </a:prstTxWarp>
          </a:bodyPr>
          <a:lstStyle/>
          <a:p>
            <a:pPr eaLnBrk="0" hangingPunct="0"/>
            <a:r>
              <a:rPr lang="en-US" sz="1600"/>
              <a:t>4</a:t>
            </a:r>
          </a:p>
        </p:txBody>
      </p:sp>
      <p:sp>
        <p:nvSpPr>
          <p:cNvPr id="22541" name="AutoShape 12"/>
          <p:cNvSpPr>
            <a:spLocks noChangeArrowheads="1"/>
          </p:cNvSpPr>
          <p:nvPr/>
        </p:nvSpPr>
        <p:spPr bwMode="auto">
          <a:xfrm>
            <a:off x="1295400" y="4876800"/>
            <a:ext cx="381000" cy="304800"/>
          </a:xfrm>
          <a:prstGeom prst="flowChartDocument">
            <a:avLst/>
          </a:prstGeom>
          <a:noFill/>
          <a:ln w="9525">
            <a:solidFill>
              <a:schemeClr val="tx1"/>
            </a:solidFill>
            <a:miter lim="800000"/>
            <a:headEnd/>
            <a:tailEnd/>
          </a:ln>
        </p:spPr>
        <p:txBody>
          <a:bodyPr wrap="none" anchor="ctr">
            <a:prstTxWarp prst="textNoShape">
              <a:avLst/>
            </a:prstTxWarp>
          </a:bodyPr>
          <a:lstStyle/>
          <a:p>
            <a:pPr eaLnBrk="0" hangingPunct="0"/>
            <a:r>
              <a:rPr lang="en-US" sz="1600"/>
              <a:t>2</a:t>
            </a:r>
          </a:p>
        </p:txBody>
      </p:sp>
      <p:sp>
        <p:nvSpPr>
          <p:cNvPr id="22542" name="AutoShape 13"/>
          <p:cNvSpPr>
            <a:spLocks noChangeArrowheads="1"/>
          </p:cNvSpPr>
          <p:nvPr/>
        </p:nvSpPr>
        <p:spPr bwMode="auto">
          <a:xfrm>
            <a:off x="685800" y="4876800"/>
            <a:ext cx="381000" cy="304800"/>
          </a:xfrm>
          <a:prstGeom prst="flowChartDocument">
            <a:avLst/>
          </a:prstGeom>
          <a:noFill/>
          <a:ln w="9525">
            <a:solidFill>
              <a:schemeClr val="tx1"/>
            </a:solidFill>
            <a:miter lim="800000"/>
            <a:headEnd/>
            <a:tailEnd/>
          </a:ln>
        </p:spPr>
        <p:txBody>
          <a:bodyPr wrap="none" anchor="ctr">
            <a:prstTxWarp prst="textNoShape">
              <a:avLst/>
            </a:prstTxWarp>
          </a:bodyPr>
          <a:lstStyle/>
          <a:p>
            <a:pPr eaLnBrk="0" hangingPunct="0"/>
            <a:r>
              <a:rPr lang="en-US" sz="1600"/>
              <a:t>1</a:t>
            </a:r>
          </a:p>
        </p:txBody>
      </p:sp>
      <p:cxnSp>
        <p:nvCxnSpPr>
          <p:cNvPr id="22543" name="AutoShape 14"/>
          <p:cNvCxnSpPr>
            <a:cxnSpLocks noChangeShapeType="1"/>
            <a:stCxn id="22538" idx="2"/>
            <a:endCxn id="22533" idx="0"/>
          </p:cNvCxnSpPr>
          <p:nvPr/>
        </p:nvCxnSpPr>
        <p:spPr bwMode="auto">
          <a:xfrm flipH="1">
            <a:off x="1981200" y="1524000"/>
            <a:ext cx="38100" cy="304800"/>
          </a:xfrm>
          <a:prstGeom prst="straightConnector1">
            <a:avLst/>
          </a:prstGeom>
          <a:noFill/>
          <a:ln w="9525">
            <a:solidFill>
              <a:schemeClr val="tx1"/>
            </a:solidFill>
            <a:round/>
            <a:headEnd/>
            <a:tailEnd type="triangle" w="med" len="med"/>
          </a:ln>
        </p:spPr>
      </p:cxnSp>
      <p:cxnSp>
        <p:nvCxnSpPr>
          <p:cNvPr id="22544" name="AutoShape 15"/>
          <p:cNvCxnSpPr>
            <a:cxnSpLocks noChangeShapeType="1"/>
            <a:stCxn id="22533" idx="4"/>
            <a:endCxn id="22537" idx="0"/>
          </p:cNvCxnSpPr>
          <p:nvPr/>
        </p:nvCxnSpPr>
        <p:spPr bwMode="auto">
          <a:xfrm>
            <a:off x="1981200" y="2133600"/>
            <a:ext cx="0" cy="457200"/>
          </a:xfrm>
          <a:prstGeom prst="straightConnector1">
            <a:avLst/>
          </a:prstGeom>
          <a:noFill/>
          <a:ln w="9525">
            <a:solidFill>
              <a:schemeClr val="tx1"/>
            </a:solidFill>
            <a:round/>
            <a:headEnd/>
            <a:tailEnd type="triangle" w="med" len="med"/>
          </a:ln>
        </p:spPr>
      </p:cxnSp>
      <p:cxnSp>
        <p:nvCxnSpPr>
          <p:cNvPr id="22545" name="AutoShape 16"/>
          <p:cNvCxnSpPr>
            <a:cxnSpLocks noChangeShapeType="1"/>
            <a:stCxn id="22537" idx="4"/>
            <a:endCxn id="22536" idx="0"/>
          </p:cNvCxnSpPr>
          <p:nvPr/>
        </p:nvCxnSpPr>
        <p:spPr bwMode="auto">
          <a:xfrm>
            <a:off x="1981200" y="2895600"/>
            <a:ext cx="0" cy="457200"/>
          </a:xfrm>
          <a:prstGeom prst="straightConnector1">
            <a:avLst/>
          </a:prstGeom>
          <a:noFill/>
          <a:ln w="9525">
            <a:solidFill>
              <a:schemeClr val="tx1"/>
            </a:solidFill>
            <a:round/>
            <a:headEnd/>
            <a:tailEnd type="triangle" w="med" len="med"/>
          </a:ln>
        </p:spPr>
      </p:cxnSp>
      <p:cxnSp>
        <p:nvCxnSpPr>
          <p:cNvPr id="22546" name="AutoShape 17"/>
          <p:cNvCxnSpPr>
            <a:cxnSpLocks noChangeShapeType="1"/>
            <a:stCxn id="22562" idx="5"/>
            <a:endCxn id="22535" idx="1"/>
          </p:cNvCxnSpPr>
          <p:nvPr/>
        </p:nvCxnSpPr>
        <p:spPr bwMode="auto">
          <a:xfrm>
            <a:off x="2622550" y="4146550"/>
            <a:ext cx="241300" cy="165100"/>
          </a:xfrm>
          <a:prstGeom prst="straightConnector1">
            <a:avLst/>
          </a:prstGeom>
          <a:noFill/>
          <a:ln w="9525">
            <a:solidFill>
              <a:schemeClr val="tx1"/>
            </a:solidFill>
            <a:round/>
            <a:headEnd/>
            <a:tailEnd type="triangle" w="med" len="med"/>
          </a:ln>
        </p:spPr>
      </p:cxnSp>
      <p:cxnSp>
        <p:nvCxnSpPr>
          <p:cNvPr id="22547" name="AutoShape 18"/>
          <p:cNvCxnSpPr>
            <a:cxnSpLocks noChangeShapeType="1"/>
            <a:stCxn id="22536" idx="3"/>
            <a:endCxn id="22557" idx="7"/>
          </p:cNvCxnSpPr>
          <p:nvPr/>
        </p:nvCxnSpPr>
        <p:spPr bwMode="auto">
          <a:xfrm flipH="1">
            <a:off x="1708150" y="3613150"/>
            <a:ext cx="165100" cy="317500"/>
          </a:xfrm>
          <a:prstGeom prst="straightConnector1">
            <a:avLst/>
          </a:prstGeom>
          <a:noFill/>
          <a:ln w="9525">
            <a:solidFill>
              <a:schemeClr val="tx1"/>
            </a:solidFill>
            <a:round/>
            <a:headEnd/>
            <a:tailEnd type="triangle" w="med" len="med"/>
          </a:ln>
        </p:spPr>
      </p:cxnSp>
      <p:cxnSp>
        <p:nvCxnSpPr>
          <p:cNvPr id="22548" name="AutoShape 19"/>
          <p:cNvCxnSpPr>
            <a:cxnSpLocks noChangeShapeType="1"/>
            <a:stCxn id="22534" idx="3"/>
            <a:endCxn id="22542" idx="0"/>
          </p:cNvCxnSpPr>
          <p:nvPr/>
        </p:nvCxnSpPr>
        <p:spPr bwMode="auto">
          <a:xfrm flipH="1">
            <a:off x="876300" y="4679950"/>
            <a:ext cx="234950" cy="196850"/>
          </a:xfrm>
          <a:prstGeom prst="straightConnector1">
            <a:avLst/>
          </a:prstGeom>
          <a:noFill/>
          <a:ln w="9525">
            <a:solidFill>
              <a:schemeClr val="tx1"/>
            </a:solidFill>
            <a:round/>
            <a:headEnd/>
            <a:tailEnd type="triangle" w="med" len="med"/>
          </a:ln>
        </p:spPr>
      </p:cxnSp>
      <p:cxnSp>
        <p:nvCxnSpPr>
          <p:cNvPr id="22549" name="AutoShape 20"/>
          <p:cNvCxnSpPr>
            <a:cxnSpLocks noChangeShapeType="1"/>
            <a:stCxn id="22534" idx="5"/>
            <a:endCxn id="22541" idx="0"/>
          </p:cNvCxnSpPr>
          <p:nvPr/>
        </p:nvCxnSpPr>
        <p:spPr bwMode="auto">
          <a:xfrm>
            <a:off x="1327150" y="4679950"/>
            <a:ext cx="158750" cy="196850"/>
          </a:xfrm>
          <a:prstGeom prst="straightConnector1">
            <a:avLst/>
          </a:prstGeom>
          <a:noFill/>
          <a:ln w="9525">
            <a:solidFill>
              <a:schemeClr val="tx1"/>
            </a:solidFill>
            <a:round/>
            <a:headEnd/>
            <a:tailEnd type="triangle" w="med" len="med"/>
          </a:ln>
        </p:spPr>
      </p:cxnSp>
      <p:cxnSp>
        <p:nvCxnSpPr>
          <p:cNvPr id="22550" name="AutoShape 21"/>
          <p:cNvCxnSpPr>
            <a:cxnSpLocks noChangeShapeType="1"/>
            <a:stCxn id="22535" idx="5"/>
            <a:endCxn id="22540" idx="0"/>
          </p:cNvCxnSpPr>
          <p:nvPr/>
        </p:nvCxnSpPr>
        <p:spPr bwMode="auto">
          <a:xfrm>
            <a:off x="3079750" y="4527550"/>
            <a:ext cx="234950" cy="273050"/>
          </a:xfrm>
          <a:prstGeom prst="straightConnector1">
            <a:avLst/>
          </a:prstGeom>
          <a:noFill/>
          <a:ln w="9525">
            <a:solidFill>
              <a:schemeClr val="tx1"/>
            </a:solidFill>
            <a:round/>
            <a:headEnd/>
            <a:tailEnd type="triangle" w="med" len="med"/>
          </a:ln>
        </p:spPr>
      </p:cxnSp>
      <p:sp>
        <p:nvSpPr>
          <p:cNvPr id="22551" name="Oval 22"/>
          <p:cNvSpPr>
            <a:spLocks noChangeArrowheads="1"/>
          </p:cNvSpPr>
          <p:nvPr/>
        </p:nvSpPr>
        <p:spPr bwMode="auto">
          <a:xfrm>
            <a:off x="685800" y="5715000"/>
            <a:ext cx="228600" cy="228600"/>
          </a:xfrm>
          <a:prstGeom prst="ellipse">
            <a:avLst/>
          </a:prstGeom>
          <a:noFill/>
          <a:ln w="9525">
            <a:solidFill>
              <a:schemeClr val="tx1"/>
            </a:solidFill>
            <a:round/>
            <a:headEnd/>
            <a:tailEnd/>
          </a:ln>
        </p:spPr>
        <p:txBody>
          <a:bodyPr wrap="none" anchor="ctr">
            <a:prstTxWarp prst="textNoShape">
              <a:avLst/>
            </a:prstTxWarp>
          </a:bodyPr>
          <a:lstStyle/>
          <a:p>
            <a:endParaRPr lang="en-US" sz="1200">
              <a:latin typeface="+mj-lt"/>
            </a:endParaRPr>
          </a:p>
        </p:txBody>
      </p:sp>
      <p:sp>
        <p:nvSpPr>
          <p:cNvPr id="22552" name="AutoShape 23"/>
          <p:cNvSpPr>
            <a:spLocks noChangeArrowheads="1"/>
          </p:cNvSpPr>
          <p:nvPr/>
        </p:nvSpPr>
        <p:spPr bwMode="auto">
          <a:xfrm>
            <a:off x="685800" y="6019800"/>
            <a:ext cx="228600" cy="228600"/>
          </a:xfrm>
          <a:prstGeom prst="flowChartDocument">
            <a:avLst/>
          </a:prstGeom>
          <a:noFill/>
          <a:ln w="9525">
            <a:solidFill>
              <a:schemeClr val="tx1"/>
            </a:solidFill>
            <a:miter lim="800000"/>
            <a:headEnd/>
            <a:tailEnd/>
          </a:ln>
        </p:spPr>
        <p:txBody>
          <a:bodyPr wrap="none" anchor="ctr">
            <a:prstTxWarp prst="textNoShape">
              <a:avLst/>
            </a:prstTxWarp>
          </a:bodyPr>
          <a:lstStyle/>
          <a:p>
            <a:endParaRPr lang="en-US" sz="1200">
              <a:latin typeface="+mj-lt"/>
            </a:endParaRPr>
          </a:p>
        </p:txBody>
      </p:sp>
      <p:sp>
        <p:nvSpPr>
          <p:cNvPr id="22553" name="Text Box 24"/>
          <p:cNvSpPr txBox="1">
            <a:spLocks noChangeArrowheads="1"/>
          </p:cNvSpPr>
          <p:nvPr/>
        </p:nvSpPr>
        <p:spPr bwMode="auto">
          <a:xfrm>
            <a:off x="1166813" y="5672544"/>
            <a:ext cx="1556836" cy="276999"/>
          </a:xfrm>
          <a:prstGeom prst="rect">
            <a:avLst/>
          </a:prstGeom>
          <a:noFill/>
          <a:ln w="9525">
            <a:noFill/>
            <a:miter lim="800000"/>
            <a:headEnd/>
            <a:tailEnd/>
          </a:ln>
        </p:spPr>
        <p:txBody>
          <a:bodyPr wrap="none" anchor="ctr">
            <a:prstTxWarp prst="textNoShape">
              <a:avLst/>
            </a:prstTxWarp>
            <a:spAutoFit/>
          </a:bodyPr>
          <a:lstStyle/>
          <a:p>
            <a:pPr eaLnBrk="0" hangingPunct="0"/>
            <a:r>
              <a:rPr lang="en-US" sz="1200">
                <a:latin typeface="+mj-lt"/>
              </a:rPr>
              <a:t>Incomplete program</a:t>
            </a:r>
          </a:p>
        </p:txBody>
      </p:sp>
      <p:sp>
        <p:nvSpPr>
          <p:cNvPr id="22554" name="Text Box 25"/>
          <p:cNvSpPr txBox="1">
            <a:spLocks noChangeArrowheads="1"/>
          </p:cNvSpPr>
          <p:nvPr/>
        </p:nvSpPr>
        <p:spPr bwMode="auto">
          <a:xfrm>
            <a:off x="1143000" y="5992425"/>
            <a:ext cx="2133600" cy="276999"/>
          </a:xfrm>
          <a:prstGeom prst="rect">
            <a:avLst/>
          </a:prstGeom>
          <a:noFill/>
          <a:ln w="9525">
            <a:noFill/>
            <a:miter lim="800000"/>
            <a:headEnd/>
            <a:tailEnd/>
          </a:ln>
        </p:spPr>
        <p:txBody>
          <a:bodyPr anchor="ctr">
            <a:prstTxWarp prst="textNoShape">
              <a:avLst/>
            </a:prstTxWarp>
            <a:spAutoFit/>
          </a:bodyPr>
          <a:lstStyle/>
          <a:p>
            <a:pPr eaLnBrk="0" hangingPunct="0"/>
            <a:r>
              <a:rPr lang="en-US" sz="1200">
                <a:latin typeface="+mj-lt"/>
              </a:rPr>
              <a:t>Working program</a:t>
            </a:r>
          </a:p>
        </p:txBody>
      </p:sp>
      <p:sp>
        <p:nvSpPr>
          <p:cNvPr id="22555" name="Line 26"/>
          <p:cNvSpPr>
            <a:spLocks noChangeShapeType="1"/>
          </p:cNvSpPr>
          <p:nvPr/>
        </p:nvSpPr>
        <p:spPr bwMode="auto">
          <a:xfrm>
            <a:off x="685800" y="6477000"/>
            <a:ext cx="3048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2556" name="Text Box 27"/>
          <p:cNvSpPr txBox="1">
            <a:spLocks noChangeArrowheads="1"/>
          </p:cNvSpPr>
          <p:nvPr/>
        </p:nvSpPr>
        <p:spPr bwMode="auto">
          <a:xfrm>
            <a:off x="1143000" y="6371044"/>
            <a:ext cx="2362200" cy="276999"/>
          </a:xfrm>
          <a:prstGeom prst="rect">
            <a:avLst/>
          </a:prstGeom>
          <a:noFill/>
          <a:ln w="9525">
            <a:noFill/>
            <a:miter lim="800000"/>
            <a:headEnd/>
            <a:tailEnd/>
          </a:ln>
        </p:spPr>
        <p:txBody>
          <a:bodyPr anchor="ctr">
            <a:prstTxWarp prst="textNoShape">
              <a:avLst/>
            </a:prstTxWarp>
            <a:spAutoFit/>
          </a:bodyPr>
          <a:lstStyle/>
          <a:p>
            <a:pPr eaLnBrk="0" hangingPunct="0"/>
            <a:r>
              <a:rPr lang="en-US" sz="1200">
                <a:latin typeface="+mj-lt"/>
              </a:rPr>
              <a:t>Design Decision</a:t>
            </a:r>
          </a:p>
        </p:txBody>
      </p:sp>
      <p:sp>
        <p:nvSpPr>
          <p:cNvPr id="22557" name="Oval 28"/>
          <p:cNvSpPr>
            <a:spLocks noChangeArrowheads="1"/>
          </p:cNvSpPr>
          <p:nvPr/>
        </p:nvSpPr>
        <p:spPr bwMode="auto">
          <a:xfrm>
            <a:off x="1447800" y="3886200"/>
            <a:ext cx="304800" cy="304800"/>
          </a:xfrm>
          <a:prstGeom prst="ellipse">
            <a:avLst/>
          </a:prstGeom>
          <a:noFill/>
          <a:ln w="9525">
            <a:solidFill>
              <a:schemeClr val="tx1"/>
            </a:solidFill>
            <a:round/>
            <a:headEnd/>
            <a:tailEnd/>
          </a:ln>
        </p:spPr>
        <p:txBody>
          <a:bodyPr wrap="none" anchor="ctr">
            <a:prstTxWarp prst="textNoShape">
              <a:avLst/>
            </a:prstTxWarp>
          </a:bodyPr>
          <a:lstStyle/>
          <a:p>
            <a:pPr eaLnBrk="0" hangingPunct="0"/>
            <a:endParaRPr lang="en-US" sz="1600"/>
          </a:p>
        </p:txBody>
      </p:sp>
      <p:cxnSp>
        <p:nvCxnSpPr>
          <p:cNvPr id="22558" name="AutoShape 29"/>
          <p:cNvCxnSpPr>
            <a:cxnSpLocks noChangeShapeType="1"/>
            <a:stCxn id="22557" idx="3"/>
            <a:endCxn id="22534" idx="7"/>
          </p:cNvCxnSpPr>
          <p:nvPr/>
        </p:nvCxnSpPr>
        <p:spPr bwMode="auto">
          <a:xfrm flipH="1">
            <a:off x="1327150" y="4146550"/>
            <a:ext cx="165100" cy="317500"/>
          </a:xfrm>
          <a:prstGeom prst="straightConnector1">
            <a:avLst/>
          </a:prstGeom>
          <a:noFill/>
          <a:ln w="9525">
            <a:solidFill>
              <a:schemeClr val="tx1"/>
            </a:solidFill>
            <a:round/>
            <a:headEnd/>
            <a:tailEnd type="triangle" w="med" len="med"/>
          </a:ln>
        </p:spPr>
      </p:cxnSp>
      <p:sp>
        <p:nvSpPr>
          <p:cNvPr id="22559" name="Oval 30"/>
          <p:cNvSpPr>
            <a:spLocks noChangeArrowheads="1"/>
          </p:cNvSpPr>
          <p:nvPr/>
        </p:nvSpPr>
        <p:spPr bwMode="auto">
          <a:xfrm>
            <a:off x="1828800" y="4343400"/>
            <a:ext cx="304800" cy="304800"/>
          </a:xfrm>
          <a:prstGeom prst="ellipse">
            <a:avLst/>
          </a:prstGeom>
          <a:noFill/>
          <a:ln w="9525">
            <a:solidFill>
              <a:schemeClr val="tx1"/>
            </a:solidFill>
            <a:round/>
            <a:headEnd/>
            <a:tailEnd/>
          </a:ln>
        </p:spPr>
        <p:txBody>
          <a:bodyPr wrap="none" anchor="ctr">
            <a:prstTxWarp prst="textNoShape">
              <a:avLst/>
            </a:prstTxWarp>
          </a:bodyPr>
          <a:lstStyle/>
          <a:p>
            <a:pPr eaLnBrk="0" hangingPunct="0"/>
            <a:endParaRPr lang="en-US" sz="1600"/>
          </a:p>
        </p:txBody>
      </p:sp>
      <p:cxnSp>
        <p:nvCxnSpPr>
          <p:cNvPr id="22560" name="AutoShape 31"/>
          <p:cNvCxnSpPr>
            <a:cxnSpLocks noChangeShapeType="1"/>
            <a:stCxn id="22559" idx="5"/>
            <a:endCxn id="22539" idx="0"/>
          </p:cNvCxnSpPr>
          <p:nvPr/>
        </p:nvCxnSpPr>
        <p:spPr bwMode="auto">
          <a:xfrm>
            <a:off x="2089150" y="4603750"/>
            <a:ext cx="311150" cy="273050"/>
          </a:xfrm>
          <a:prstGeom prst="straightConnector1">
            <a:avLst/>
          </a:prstGeom>
          <a:noFill/>
          <a:ln w="9525">
            <a:solidFill>
              <a:schemeClr val="tx1"/>
            </a:solidFill>
            <a:round/>
            <a:headEnd/>
            <a:tailEnd type="triangle" w="med" len="med"/>
          </a:ln>
        </p:spPr>
      </p:cxnSp>
      <p:cxnSp>
        <p:nvCxnSpPr>
          <p:cNvPr id="22561" name="AutoShape 32"/>
          <p:cNvCxnSpPr>
            <a:cxnSpLocks noChangeShapeType="1"/>
            <a:stCxn id="22557" idx="5"/>
            <a:endCxn id="22559" idx="1"/>
          </p:cNvCxnSpPr>
          <p:nvPr/>
        </p:nvCxnSpPr>
        <p:spPr bwMode="auto">
          <a:xfrm>
            <a:off x="1708150" y="4146550"/>
            <a:ext cx="165100" cy="241300"/>
          </a:xfrm>
          <a:prstGeom prst="straightConnector1">
            <a:avLst/>
          </a:prstGeom>
          <a:noFill/>
          <a:ln w="9525">
            <a:solidFill>
              <a:schemeClr val="tx1"/>
            </a:solidFill>
            <a:round/>
            <a:headEnd/>
            <a:tailEnd type="triangle" w="med" len="med"/>
          </a:ln>
        </p:spPr>
      </p:cxnSp>
      <p:sp>
        <p:nvSpPr>
          <p:cNvPr id="22562" name="Oval 33"/>
          <p:cNvSpPr>
            <a:spLocks noChangeArrowheads="1"/>
          </p:cNvSpPr>
          <p:nvPr/>
        </p:nvSpPr>
        <p:spPr bwMode="auto">
          <a:xfrm>
            <a:off x="2362200" y="3886200"/>
            <a:ext cx="304800" cy="304800"/>
          </a:xfrm>
          <a:prstGeom prst="ellipse">
            <a:avLst/>
          </a:prstGeom>
          <a:noFill/>
          <a:ln w="9525">
            <a:solidFill>
              <a:schemeClr val="tx1"/>
            </a:solidFill>
            <a:round/>
            <a:headEnd/>
            <a:tailEnd/>
          </a:ln>
        </p:spPr>
        <p:txBody>
          <a:bodyPr wrap="none" anchor="ctr">
            <a:prstTxWarp prst="textNoShape">
              <a:avLst/>
            </a:prstTxWarp>
          </a:bodyPr>
          <a:lstStyle/>
          <a:p>
            <a:pPr eaLnBrk="0" hangingPunct="0"/>
            <a:endParaRPr lang="en-US" sz="1600"/>
          </a:p>
        </p:txBody>
      </p:sp>
      <p:cxnSp>
        <p:nvCxnSpPr>
          <p:cNvPr id="22563" name="AutoShape 34"/>
          <p:cNvCxnSpPr>
            <a:cxnSpLocks noChangeShapeType="1"/>
            <a:stCxn id="22536" idx="5"/>
            <a:endCxn id="22562" idx="1"/>
          </p:cNvCxnSpPr>
          <p:nvPr/>
        </p:nvCxnSpPr>
        <p:spPr bwMode="auto">
          <a:xfrm>
            <a:off x="2089150" y="3613150"/>
            <a:ext cx="317500" cy="317500"/>
          </a:xfrm>
          <a:prstGeom prst="straightConnector1">
            <a:avLst/>
          </a:prstGeom>
          <a:noFill/>
          <a:ln w="9525">
            <a:solidFill>
              <a:schemeClr val="tx1"/>
            </a:solidFill>
            <a:round/>
            <a:headEnd/>
            <a:tailEnd type="triangle" w="med" len="med"/>
          </a:ln>
        </p:spPr>
      </p:cxnSp>
      <p:sp>
        <p:nvSpPr>
          <p:cNvPr id="22564" name="Rectangle 35"/>
          <p:cNvSpPr>
            <a:spLocks noChangeArrowheads="1"/>
          </p:cNvSpPr>
          <p:nvPr/>
        </p:nvSpPr>
        <p:spPr bwMode="auto">
          <a:xfrm>
            <a:off x="3962400" y="5731023"/>
            <a:ext cx="3430358" cy="461665"/>
          </a:xfrm>
          <a:prstGeom prst="rect">
            <a:avLst/>
          </a:prstGeom>
          <a:noFill/>
          <a:ln w="9525">
            <a:noFill/>
            <a:miter lim="800000"/>
            <a:headEnd/>
            <a:tailEnd/>
          </a:ln>
        </p:spPr>
        <p:txBody>
          <a:bodyPr wrap="none" anchor="ctr">
            <a:prstTxWarp prst="textNoShape">
              <a:avLst/>
            </a:prstTxWarp>
            <a:spAutoFit/>
          </a:bodyPr>
          <a:lstStyle/>
          <a:p>
            <a:pPr eaLnBrk="0" hangingPunct="0"/>
            <a:r>
              <a:rPr lang="en-US" sz="1200" i="1">
                <a:latin typeface="+mj-lt"/>
              </a:rPr>
              <a:t>From Parnas: On the Design and Development</a:t>
            </a:r>
            <a:br>
              <a:rPr lang="en-US" sz="1200" i="1">
                <a:latin typeface="+mj-lt"/>
              </a:rPr>
            </a:br>
            <a:r>
              <a:rPr lang="en-US" sz="1200" i="1">
                <a:latin typeface="+mj-lt"/>
              </a:rPr>
              <a:t>of Program Families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88228" name="Rectangle 4"/>
          <p:cNvSpPr>
            <a:spLocks noGrp="1" noChangeArrowheads="1"/>
          </p:cNvSpPr>
          <p:nvPr>
            <p:ph type="title"/>
          </p:nvPr>
        </p:nvSpPr>
        <p:spPr/>
        <p:txBody>
          <a:bodyPr/>
          <a:lstStyle/>
          <a:p>
            <a:r>
              <a:rPr lang="en-US" smtClean="0"/>
              <a:t>Role of Architecture</a:t>
            </a:r>
            <a:endParaRPr lang="en-US"/>
          </a:p>
        </p:txBody>
      </p:sp>
      <p:sp>
        <p:nvSpPr>
          <p:cNvPr id="1588229" name="Rectangle 5"/>
          <p:cNvSpPr>
            <a:spLocks noGrp="1" noChangeArrowheads="1"/>
          </p:cNvSpPr>
          <p:nvPr>
            <p:ph idx="1"/>
          </p:nvPr>
        </p:nvSpPr>
        <p:spPr>
          <a:xfrm>
            <a:off x="609600" y="1600201"/>
            <a:ext cx="7924800" cy="4114800"/>
          </a:xfrm>
        </p:spPr>
        <p:txBody>
          <a:bodyPr>
            <a:normAutofit fontScale="92500" lnSpcReduction="10000"/>
          </a:bodyPr>
          <a:lstStyle/>
          <a:p>
            <a:r>
              <a:rPr lang="en-US" sz="2400" smtClean="0"/>
              <a:t>Architecture provides the basis for making and representing common design decisions for a family</a:t>
            </a:r>
          </a:p>
          <a:p>
            <a:pPr lvl="1"/>
            <a:r>
              <a:rPr lang="en-US" sz="2000" smtClean="0"/>
              <a:t>Use architecture to capture common design elements</a:t>
            </a:r>
          </a:p>
          <a:p>
            <a:pPr lvl="1"/>
            <a:r>
              <a:rPr lang="en-US" sz="2000" smtClean="0"/>
              <a:t>Architectural representation provides the “intermediate representation” for the family</a:t>
            </a:r>
          </a:p>
          <a:p>
            <a:pPr lvl="1"/>
            <a:r>
              <a:rPr lang="en-US" sz="2000" smtClean="0"/>
              <a:t>Instances of a family share common architecture, differ in design details</a:t>
            </a:r>
          </a:p>
          <a:p>
            <a:r>
              <a:rPr lang="en-US" sz="2400" smtClean="0"/>
              <a:t>Provides a basis for software product lines</a:t>
            </a:r>
          </a:p>
          <a:p>
            <a:pPr lvl="1"/>
            <a:r>
              <a:rPr lang="en-US" sz="2000" smtClean="0"/>
              <a:t>Common architecture permits rapid creation of members</a:t>
            </a:r>
          </a:p>
          <a:p>
            <a:pPr lvl="1"/>
            <a:r>
              <a:rPr lang="en-US" sz="2000" smtClean="0"/>
              <a:t>Reduced cost through reuse</a:t>
            </a:r>
          </a:p>
          <a:p>
            <a:pPr lvl="1"/>
            <a:r>
              <a:rPr lang="en-US" sz="2000" smtClean="0"/>
              <a:t>Improved quality through amortized verification</a:t>
            </a:r>
          </a:p>
          <a:p>
            <a:r>
              <a:rPr lang="en-US" sz="2400" smtClean="0"/>
              <a:t>Q: how can we systematically construct one?</a:t>
            </a:r>
            <a:endParaRPr lang="en-US" sz="2400"/>
          </a:p>
        </p:txBody>
      </p:sp>
      <p:sp>
        <p:nvSpPr>
          <p:cNvPr id="5" name="Slide Number Placeholder 5"/>
          <p:cNvSpPr>
            <a:spLocks noGrp="1"/>
          </p:cNvSpPr>
          <p:nvPr>
            <p:ph type="sldNum" sz="quarter" idx="12"/>
          </p:nvPr>
        </p:nvSpPr>
        <p:spPr/>
        <p:txBody>
          <a:bodyPr/>
          <a:lstStyle/>
          <a:p>
            <a:fld id="{8365B3F9-AF9A-0F4E-98E3-2EFC1CF0F580}"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Applications of Families</a:t>
            </a:r>
            <a:endParaRPr lang="en-US" dirty="0"/>
          </a:p>
        </p:txBody>
      </p:sp>
      <p:sp>
        <p:nvSpPr>
          <p:cNvPr id="3" name="Content Placeholder 2"/>
          <p:cNvSpPr>
            <a:spLocks noGrp="1"/>
          </p:cNvSpPr>
          <p:nvPr>
            <p:ph idx="1"/>
          </p:nvPr>
        </p:nvSpPr>
        <p:spPr/>
        <p:txBody>
          <a:bodyPr/>
          <a:lstStyle/>
          <a:p>
            <a:r>
              <a:rPr lang="en-US" smtClean="0"/>
              <a:t>Design for ease of maintainability</a:t>
            </a:r>
          </a:p>
          <a:p>
            <a:r>
              <a:rPr lang="en-US" smtClean="0"/>
              <a:t>Design for evolution (versions as family members)</a:t>
            </a:r>
          </a:p>
          <a:p>
            <a:r>
              <a:rPr lang="en-US" smtClean="0"/>
              <a:t>Design for reuse</a:t>
            </a:r>
            <a:endParaRPr lang="en-US" dirty="0"/>
          </a:p>
        </p:txBody>
      </p:sp>
      <p:sp>
        <p:nvSpPr>
          <p:cNvPr id="5" name="Slide Number Placeholder 4"/>
          <p:cNvSpPr>
            <a:spLocks noGrp="1"/>
          </p:cNvSpPr>
          <p:nvPr>
            <p:ph type="sldNum" sz="quarter" idx="12"/>
          </p:nvPr>
        </p:nvSpPr>
        <p:spPr/>
        <p:txBody>
          <a:bodyPr/>
          <a:lstStyle/>
          <a:p>
            <a:fld id="{8A6BFC1E-A54A-7A43-968E-668758D1768F}"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sz="quarter" idx="4294967295"/>
          </p:nvPr>
        </p:nvSpPr>
        <p:spPr>
          <a:xfrm>
            <a:off x="457200" y="1600200"/>
            <a:ext cx="8229600" cy="1828800"/>
          </a:xfrm>
        </p:spPr>
        <p:txBody>
          <a:bodyPr>
            <a:normAutofit fontScale="90000"/>
          </a:bodyPr>
          <a:lstStyle/>
          <a:p>
            <a:pPr eaLnBrk="1" hangingPunct="1">
              <a:defRPr/>
            </a:pPr>
            <a:r>
              <a:rPr lang="en-US" sz="4800" dirty="0" smtClean="0"/>
              <a:t>Systematic Reuse </a:t>
            </a:r>
            <a:br>
              <a:rPr lang="en-US" sz="4800" dirty="0" smtClean="0"/>
            </a:br>
            <a:r>
              <a:rPr lang="en-US" sz="4800" dirty="0" smtClean="0"/>
              <a:t>Using</a:t>
            </a:r>
            <a:br>
              <a:rPr lang="en-US" sz="4800" dirty="0" smtClean="0"/>
            </a:br>
            <a:r>
              <a:rPr lang="en-US" sz="4800" dirty="0" smtClean="0"/>
              <a:t> Program Families</a:t>
            </a:r>
            <a:endParaRPr lang="en-US" sz="4800" dirty="0"/>
          </a:p>
        </p:txBody>
      </p:sp>
      <p:sp>
        <p:nvSpPr>
          <p:cNvPr id="3" name="Subtitle 2"/>
          <p:cNvSpPr>
            <a:spLocks noGrp="1"/>
          </p:cNvSpPr>
          <p:nvPr>
            <p:ph type="subTitle" sz="quarter" idx="4294967295"/>
          </p:nvPr>
        </p:nvSpPr>
        <p:spPr>
          <a:xfrm>
            <a:off x="1371600" y="3886200"/>
            <a:ext cx="6400800" cy="1752600"/>
          </a:xfrm>
        </p:spPr>
        <p:txBody>
          <a:bodyPr/>
          <a:lstStyle/>
          <a:p>
            <a:pPr marL="0" indent="0" algn="ctr" eaLnBrk="1" hangingPunct="1">
              <a:buFont typeface="Wingdings" pitchFamily="2" charset="2"/>
              <a:buNone/>
              <a:defRPr/>
            </a:pPr>
            <a:r>
              <a:rPr lang="en-US" sz="3600" dirty="0" smtClean="0"/>
              <a:t>Moving Toward Product Lines</a:t>
            </a:r>
            <a:endParaRPr lang="en-US" sz="3600" dirty="0"/>
          </a:p>
        </p:txBody>
      </p:sp>
      <p:sp>
        <p:nvSpPr>
          <p:cNvPr id="5" name="Slide Number Placeholder 4"/>
          <p:cNvSpPr>
            <a:spLocks noGrp="1"/>
          </p:cNvSpPr>
          <p:nvPr>
            <p:ph type="sldNum" sz="quarter" idx="12"/>
          </p:nvPr>
        </p:nvSpPr>
        <p:spPr/>
        <p:txBody>
          <a:bodyPr/>
          <a:lstStyle/>
          <a:p>
            <a:fld id="{55018D36-A3E6-D74C-AA26-56BBA1E831B5}" type="slidenum">
              <a:rPr lang="en-US"/>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pPr eaLnBrk="1" hangingPunct="1">
              <a:defRPr/>
            </a:pPr>
            <a:r>
              <a:rPr lang="en-US" dirty="0" smtClean="0"/>
              <a:t>Review of Problem</a:t>
            </a:r>
            <a:endParaRPr lang="en-US" dirty="0"/>
          </a:p>
        </p:txBody>
      </p:sp>
      <p:sp>
        <p:nvSpPr>
          <p:cNvPr id="539651" name="Rectangle 3"/>
          <p:cNvSpPr>
            <a:spLocks noGrp="1" noChangeArrowheads="1"/>
          </p:cNvSpPr>
          <p:nvPr>
            <p:ph idx="1"/>
          </p:nvPr>
        </p:nvSpPr>
        <p:spPr/>
        <p:txBody>
          <a:bodyPr/>
          <a:lstStyle/>
          <a:p>
            <a:pPr eaLnBrk="1" hangingPunct="1">
              <a:lnSpc>
                <a:spcPct val="90000"/>
              </a:lnSpc>
            </a:pPr>
            <a:r>
              <a:rPr lang="en-US" sz="2400"/>
              <a:t>Nature of the problem</a:t>
            </a:r>
          </a:p>
          <a:p>
            <a:pPr lvl="1" eaLnBrk="1" hangingPunct="1">
              <a:lnSpc>
                <a:spcPct val="90000"/>
              </a:lnSpc>
            </a:pPr>
            <a:r>
              <a:rPr lang="en-US" sz="2000"/>
              <a:t>Building conceptual structures is essentially difficult – this won’t change</a:t>
            </a:r>
          </a:p>
          <a:p>
            <a:pPr lvl="1" eaLnBrk="1" hangingPunct="1">
              <a:lnSpc>
                <a:spcPct val="90000"/>
              </a:lnSpc>
            </a:pPr>
            <a:r>
              <a:rPr lang="en-US" sz="2000"/>
              <a:t>There are inherent control problems in building large, complex systems from hand-crafted parts – this won’t change</a:t>
            </a:r>
          </a:p>
          <a:p>
            <a:pPr lvl="1" eaLnBrk="1" hangingPunct="1">
              <a:lnSpc>
                <a:spcPct val="90000"/>
              </a:lnSpc>
            </a:pPr>
            <a:r>
              <a:rPr lang="en-US" sz="2000"/>
              <a:t>Many problems are really outside the traditional life cycle scope</a:t>
            </a:r>
          </a:p>
          <a:p>
            <a:pPr lvl="1" eaLnBrk="1" hangingPunct="1">
              <a:lnSpc>
                <a:spcPct val="90000"/>
              </a:lnSpc>
              <a:buFont typeface="Wingdings" charset="2"/>
              <a:buNone/>
            </a:pPr>
            <a:r>
              <a:rPr lang="en-US" sz="2000"/>
              <a:t>=&gt; Cannot solve the problem in the single-product life cycle</a:t>
            </a:r>
          </a:p>
          <a:p>
            <a:pPr eaLnBrk="1" hangingPunct="1">
              <a:lnSpc>
                <a:spcPct val="90000"/>
              </a:lnSpc>
            </a:pPr>
            <a:r>
              <a:rPr lang="en-US" sz="2400"/>
              <a:t>Implied nature of the solution</a:t>
            </a:r>
          </a:p>
          <a:p>
            <a:pPr lvl="1" eaLnBrk="1" hangingPunct="1">
              <a:lnSpc>
                <a:spcPct val="90000"/>
              </a:lnSpc>
            </a:pPr>
            <a:r>
              <a:rPr lang="en-US" sz="2000"/>
              <a:t>Don’t build conceptual structures unless we have to</a:t>
            </a:r>
          </a:p>
          <a:p>
            <a:pPr lvl="1" eaLnBrk="1" hangingPunct="1">
              <a:lnSpc>
                <a:spcPct val="90000"/>
              </a:lnSpc>
            </a:pPr>
            <a:r>
              <a:rPr lang="en-US" sz="2000"/>
              <a:t>Use an industrial model of development – machine crafting of components rather than hand</a:t>
            </a:r>
          </a:p>
          <a:p>
            <a:pPr lvl="1" eaLnBrk="1" hangingPunct="1">
              <a:lnSpc>
                <a:spcPct val="90000"/>
              </a:lnSpc>
            </a:pPr>
            <a:r>
              <a:rPr lang="en-US" sz="2000"/>
              <a:t>Expand the scope to encompass the whole problem</a:t>
            </a:r>
          </a:p>
        </p:txBody>
      </p:sp>
      <p:sp>
        <p:nvSpPr>
          <p:cNvPr id="6" name="Slide Number Placeholder 5"/>
          <p:cNvSpPr>
            <a:spLocks noGrp="1"/>
          </p:cNvSpPr>
          <p:nvPr>
            <p:ph type="sldNum" sz="quarter" idx="12"/>
          </p:nvPr>
        </p:nvSpPr>
        <p:spPr/>
        <p:txBody>
          <a:bodyPr/>
          <a:lstStyle/>
          <a:p>
            <a:fld id="{479B9D64-402F-2E41-B35F-D25DFEBD7FB9}" type="slidenum">
              <a:rPr lang="en-US"/>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4" name="Rectangle 6"/>
          <p:cNvSpPr>
            <a:spLocks noGrp="1" noChangeArrowheads="1"/>
          </p:cNvSpPr>
          <p:nvPr>
            <p:ph type="title"/>
          </p:nvPr>
        </p:nvSpPr>
        <p:spPr/>
        <p:txBody>
          <a:bodyPr/>
          <a:lstStyle/>
          <a:p>
            <a:r>
              <a:rPr lang="en-US" smtClean="0"/>
              <a:t>Family-based Approach</a:t>
            </a:r>
            <a:endParaRPr lang="en-US"/>
          </a:p>
        </p:txBody>
      </p:sp>
      <p:sp>
        <p:nvSpPr>
          <p:cNvPr id="27655" name="Rectangle 7"/>
          <p:cNvSpPr>
            <a:spLocks noGrp="1" noChangeArrowheads="1"/>
          </p:cNvSpPr>
          <p:nvPr>
            <p:ph type="body" idx="1"/>
          </p:nvPr>
        </p:nvSpPr>
        <p:spPr/>
        <p:txBody>
          <a:bodyPr>
            <a:normAutofit fontScale="85000" lnSpcReduction="20000"/>
          </a:bodyPr>
          <a:lstStyle/>
          <a:p>
            <a:r>
              <a:rPr lang="en-US" smtClean="0"/>
              <a:t>Integrate development process and product</a:t>
            </a:r>
          </a:p>
          <a:p>
            <a:pPr lvl="1"/>
            <a:r>
              <a:rPr lang="en-US" smtClean="0"/>
              <a:t>Design for (re)producibility</a:t>
            </a:r>
          </a:p>
          <a:p>
            <a:pPr lvl="1"/>
            <a:r>
              <a:rPr lang="en-US" smtClean="0"/>
              <a:t>Concurrent engineering for software (process and product are designed together)</a:t>
            </a:r>
          </a:p>
          <a:p>
            <a:r>
              <a:rPr lang="en-US" smtClean="0"/>
              <a:t>Reorganize development process</a:t>
            </a:r>
          </a:p>
          <a:p>
            <a:pPr lvl="1"/>
            <a:r>
              <a:rPr lang="en-US" smtClean="0"/>
              <a:t>Evolve a family rather than build single systems</a:t>
            </a:r>
          </a:p>
          <a:p>
            <a:pPr lvl="1"/>
            <a:r>
              <a:rPr lang="en-US" smtClean="0"/>
              <a:t>Reuse rather than rebuild conceptual structures</a:t>
            </a:r>
          </a:p>
          <a:p>
            <a:pPr lvl="1"/>
            <a:r>
              <a:rPr lang="en-US" smtClean="0"/>
              <a:t>Process akin to flexible manufacturing rather than hand crafting</a:t>
            </a:r>
          </a:p>
          <a:p>
            <a:r>
              <a:rPr lang="en-US" smtClean="0"/>
              <a:t>Systematic approach to building:</a:t>
            </a:r>
          </a:p>
          <a:p>
            <a:pPr lvl="1"/>
            <a:r>
              <a:rPr lang="en-US" smtClean="0"/>
              <a:t>Common architecture for family of systems</a:t>
            </a:r>
          </a:p>
          <a:p>
            <a:pPr lvl="1"/>
            <a:r>
              <a:rPr lang="en-US" smtClean="0"/>
              <a:t>Production environment as product</a:t>
            </a:r>
          </a:p>
          <a:p>
            <a:pPr lvl="1"/>
            <a:r>
              <a:rPr lang="en-US" smtClean="0"/>
              <a:t>Production process as product</a:t>
            </a:r>
          </a:p>
          <a:p>
            <a:pPr lvl="1"/>
            <a:r>
              <a:rPr lang="en-US" smtClean="0"/>
              <a:t>Flexible application generators</a:t>
            </a:r>
            <a:endParaRPr lang="en-US"/>
          </a:p>
        </p:txBody>
      </p:sp>
      <p:sp>
        <p:nvSpPr>
          <p:cNvPr id="6" name="Slide Number Placeholder 5"/>
          <p:cNvSpPr>
            <a:spLocks noGrp="1"/>
          </p:cNvSpPr>
          <p:nvPr>
            <p:ph type="sldNum" sz="quarter" idx="12"/>
          </p:nvPr>
        </p:nvSpPr>
        <p:spPr/>
        <p:txBody>
          <a:bodyPr/>
          <a:lstStyle/>
          <a:p>
            <a:fld id="{D041B8F3-D585-334D-8DBD-DF229B3D579D}"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8" name="Rectangle 6"/>
          <p:cNvSpPr>
            <a:spLocks noGrp="1" noChangeArrowheads="1"/>
          </p:cNvSpPr>
          <p:nvPr>
            <p:ph type="title"/>
          </p:nvPr>
        </p:nvSpPr>
        <p:spPr/>
        <p:txBody>
          <a:bodyPr/>
          <a:lstStyle/>
          <a:p>
            <a:r>
              <a:rPr lang="en-US" smtClean="0"/>
              <a:t>Systematic Reuse</a:t>
            </a:r>
            <a:endParaRPr lang="en-US"/>
          </a:p>
        </p:txBody>
      </p:sp>
      <p:sp>
        <p:nvSpPr>
          <p:cNvPr id="28679" name="Rectangle 7"/>
          <p:cNvSpPr>
            <a:spLocks noGrp="1" noChangeArrowheads="1"/>
          </p:cNvSpPr>
          <p:nvPr>
            <p:ph type="body" idx="1"/>
          </p:nvPr>
        </p:nvSpPr>
        <p:spPr/>
        <p:txBody>
          <a:bodyPr>
            <a:normAutofit fontScale="85000" lnSpcReduction="20000"/>
          </a:bodyPr>
          <a:lstStyle/>
          <a:p>
            <a:r>
              <a:rPr lang="en-US" dirty="0" smtClean="0"/>
              <a:t>Contrast to “opportunistic”</a:t>
            </a:r>
          </a:p>
          <a:p>
            <a:pPr lvl="1"/>
            <a:r>
              <a:rPr lang="en-US" dirty="0" smtClean="0"/>
              <a:t>Based on libraries of parts (usually code)</a:t>
            </a:r>
          </a:p>
          <a:p>
            <a:pPr lvl="1"/>
            <a:r>
              <a:rPr lang="en-US" dirty="0" smtClean="0"/>
              <a:t>Requires search, interface understanding, tailoring (code understanding)</a:t>
            </a:r>
          </a:p>
          <a:p>
            <a:pPr lvl="1"/>
            <a:r>
              <a:rPr lang="en-US" dirty="0" smtClean="0"/>
              <a:t>Little if any leverage, easier to re-do than reuse</a:t>
            </a:r>
          </a:p>
          <a:p>
            <a:r>
              <a:rPr lang="en-US" dirty="0" smtClean="0"/>
              <a:t>Systematic reuse: development products and processes to be reused in context</a:t>
            </a:r>
          </a:p>
          <a:p>
            <a:pPr lvl="1"/>
            <a:r>
              <a:rPr lang="en-US" dirty="0" smtClean="0"/>
              <a:t>Reuse is planned for in advance</a:t>
            </a:r>
          </a:p>
          <a:p>
            <a:pPr lvl="1"/>
            <a:r>
              <a:rPr lang="en-US" dirty="0" smtClean="0"/>
              <a:t>Covers the development process and its products in context (I.e., requirements through design)</a:t>
            </a:r>
          </a:p>
          <a:p>
            <a:pPr lvl="1"/>
            <a:r>
              <a:rPr lang="en-US" dirty="0" smtClean="0"/>
              <a:t>Example: module in an architecture</a:t>
            </a:r>
          </a:p>
          <a:p>
            <a:pPr lvl="2"/>
            <a:r>
              <a:rPr lang="en-US" dirty="0" smtClean="0"/>
              <a:t>Architecture == components + interfaces + relations</a:t>
            </a:r>
          </a:p>
          <a:p>
            <a:pPr lvl="2"/>
            <a:r>
              <a:rPr lang="en-US" dirty="0" smtClean="0"/>
              <a:t>Key role of interface</a:t>
            </a:r>
          </a:p>
          <a:p>
            <a:r>
              <a:rPr lang="en-US" dirty="0" smtClean="0"/>
              <a:t>Requires a strategic view of development</a:t>
            </a:r>
            <a:endParaRPr lang="en-US" dirty="0"/>
          </a:p>
        </p:txBody>
      </p:sp>
      <p:sp>
        <p:nvSpPr>
          <p:cNvPr id="6" name="Slide Number Placeholder 5"/>
          <p:cNvSpPr>
            <a:spLocks noGrp="1"/>
          </p:cNvSpPr>
          <p:nvPr>
            <p:ph type="sldNum" sz="quarter" idx="12"/>
          </p:nvPr>
        </p:nvSpPr>
        <p:spPr/>
        <p:txBody>
          <a:bodyPr/>
          <a:lstStyle/>
          <a:p>
            <a:fld id="{9579E0D5-6716-1C4F-8F55-BD3AE779CD7D}"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6" name="Rectangle 6"/>
          <p:cNvSpPr>
            <a:spLocks noGrp="1" noChangeArrowheads="1"/>
          </p:cNvSpPr>
          <p:nvPr>
            <p:ph type="title"/>
          </p:nvPr>
        </p:nvSpPr>
        <p:spPr/>
        <p:txBody>
          <a:bodyPr/>
          <a:lstStyle/>
          <a:p>
            <a:r>
              <a:rPr lang="en-US" sz="3600" smtClean="0"/>
              <a:t>Presentation of Eclipse Models</a:t>
            </a:r>
            <a:endParaRPr lang="en-US" sz="3600"/>
          </a:p>
        </p:txBody>
      </p:sp>
      <p:sp>
        <p:nvSpPr>
          <p:cNvPr id="15367" name="Rectangle 7"/>
          <p:cNvSpPr>
            <a:spLocks noGrp="1" noChangeArrowheads="1"/>
          </p:cNvSpPr>
          <p:nvPr>
            <p:ph type="body" idx="1"/>
          </p:nvPr>
        </p:nvSpPr>
        <p:spPr/>
        <p:txBody>
          <a:bodyPr>
            <a:noAutofit/>
          </a:bodyPr>
          <a:lstStyle/>
          <a:p>
            <a:r>
              <a:rPr lang="en-US" sz="2000" dirty="0" smtClean="0"/>
              <a:t>Show how your model answers key questions </a:t>
            </a:r>
          </a:p>
          <a:p>
            <a:r>
              <a:rPr lang="en-US" sz="2000" dirty="0" smtClean="0"/>
              <a:t>In general terms</a:t>
            </a:r>
          </a:p>
          <a:p>
            <a:pPr lvl="1"/>
            <a:r>
              <a:rPr lang="en-US" sz="1800" dirty="0" smtClean="0"/>
              <a:t>What product we should work on next</a:t>
            </a:r>
          </a:p>
          <a:p>
            <a:pPr lvl="2"/>
            <a:r>
              <a:rPr lang="en-US" sz="1600" dirty="0" smtClean="0"/>
              <a:t>Equivalently – what </a:t>
            </a:r>
            <a:r>
              <a:rPr lang="en-US" sz="1600" dirty="0" err="1" smtClean="0"/>
              <a:t>decision(s</a:t>
            </a:r>
            <a:r>
              <a:rPr lang="en-US" sz="1600" dirty="0" smtClean="0"/>
              <a:t>) must we make next</a:t>
            </a:r>
          </a:p>
          <a:p>
            <a:pPr lvl="1"/>
            <a:r>
              <a:rPr lang="en-US" sz="1800" dirty="0" smtClean="0"/>
              <a:t>What kind of person should do the work</a:t>
            </a:r>
          </a:p>
          <a:p>
            <a:pPr lvl="1"/>
            <a:r>
              <a:rPr lang="en-US" sz="1800" dirty="0" smtClean="0"/>
              <a:t>What information is needed to do the work</a:t>
            </a:r>
          </a:p>
          <a:p>
            <a:pPr lvl="1"/>
            <a:r>
              <a:rPr lang="en-US" sz="1800" dirty="0" smtClean="0"/>
              <a:t>What criteria the work product must satisfy</a:t>
            </a:r>
          </a:p>
          <a:p>
            <a:r>
              <a:rPr lang="en-US" sz="2000" dirty="0" smtClean="0"/>
              <a:t>In personal terms, answers the questions</a:t>
            </a:r>
          </a:p>
          <a:p>
            <a:pPr lvl="1"/>
            <a:r>
              <a:rPr lang="en-US" sz="1800" dirty="0" smtClean="0"/>
              <a:t>Is this my job?</a:t>
            </a:r>
          </a:p>
          <a:p>
            <a:pPr lvl="1"/>
            <a:r>
              <a:rPr lang="en-US" sz="1800" dirty="0" smtClean="0"/>
              <a:t>What do I do next?</a:t>
            </a:r>
          </a:p>
          <a:p>
            <a:pPr lvl="1"/>
            <a:r>
              <a:rPr lang="en-US" sz="1800" dirty="0" smtClean="0"/>
              <a:t>What do I need to do the work?</a:t>
            </a:r>
          </a:p>
          <a:p>
            <a:pPr lvl="1"/>
            <a:r>
              <a:rPr lang="en-US" sz="1800" dirty="0" smtClean="0"/>
              <a:t>Am I done yet?</a:t>
            </a:r>
          </a:p>
          <a:p>
            <a:pPr lvl="1"/>
            <a:r>
              <a:rPr lang="en-US" sz="1800" dirty="0" smtClean="0"/>
              <a:t>Did I do a good </a:t>
            </a:r>
            <a:r>
              <a:rPr lang="en-US" sz="1800" dirty="0" smtClean="0"/>
              <a:t>job?</a:t>
            </a:r>
            <a:endParaRPr lang="en-US" sz="1800" dirty="0"/>
          </a:p>
        </p:txBody>
      </p:sp>
      <p:sp>
        <p:nvSpPr>
          <p:cNvPr id="6" name="Slide Number Placeholder 5"/>
          <p:cNvSpPr>
            <a:spLocks noGrp="1"/>
          </p:cNvSpPr>
          <p:nvPr>
            <p:ph type="sldNum" sz="quarter" idx="12"/>
          </p:nvPr>
        </p:nvSpPr>
        <p:spPr/>
        <p:txBody>
          <a:bodyPr/>
          <a:lstStyle/>
          <a:p>
            <a:fld id="{00AB50C3-0989-4349-ADE0-C4CCFD23D07D}"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r>
              <a:rPr lang="en-US" sz="3600" dirty="0" smtClean="0"/>
              <a:t>Discussion: What can be reused?</a:t>
            </a:r>
            <a:endParaRPr lang="en-US" sz="3600" dirty="0"/>
          </a:p>
        </p:txBody>
      </p:sp>
      <p:sp>
        <p:nvSpPr>
          <p:cNvPr id="547843" name="Rectangle 3"/>
          <p:cNvSpPr>
            <a:spLocks noGrp="1" noChangeArrowheads="1"/>
          </p:cNvSpPr>
          <p:nvPr>
            <p:ph idx="1"/>
          </p:nvPr>
        </p:nvSpPr>
        <p:spPr>
          <a:xfrm>
            <a:off x="609600" y="1565275"/>
            <a:ext cx="7924800" cy="4530725"/>
          </a:xfrm>
        </p:spPr>
        <p:txBody>
          <a:bodyPr>
            <a:normAutofit/>
          </a:bodyPr>
          <a:lstStyle/>
          <a:p>
            <a:r>
              <a:rPr lang="en-US" sz="2400" dirty="0" smtClean="0"/>
              <a:t>Requirements ?</a:t>
            </a:r>
          </a:p>
          <a:p>
            <a:r>
              <a:rPr lang="en-US" sz="2400" dirty="0" smtClean="0"/>
              <a:t>Architecture ?</a:t>
            </a:r>
          </a:p>
          <a:p>
            <a:r>
              <a:rPr lang="en-US" sz="2400" dirty="0" smtClean="0"/>
              <a:t>Components (e.g., objects, modules)?</a:t>
            </a:r>
          </a:p>
          <a:p>
            <a:r>
              <a:rPr lang="en-US" sz="2400" dirty="0" smtClean="0"/>
              <a:t>Modeling and analysis of quality attributes?</a:t>
            </a:r>
          </a:p>
          <a:p>
            <a:r>
              <a:rPr lang="en-US" sz="2400" dirty="0" smtClean="0"/>
              <a:t>Testing?</a:t>
            </a:r>
          </a:p>
          <a:p>
            <a:r>
              <a:rPr lang="en-US" sz="2400" dirty="0" smtClean="0"/>
              <a:t>Management and planning?</a:t>
            </a:r>
          </a:p>
          <a:p>
            <a:r>
              <a:rPr lang="en-US" sz="2400" dirty="0" smtClean="0"/>
              <a:t>Processes?</a:t>
            </a:r>
            <a:endParaRPr lang="en-US" sz="2400" dirty="0"/>
          </a:p>
        </p:txBody>
      </p:sp>
      <p:sp>
        <p:nvSpPr>
          <p:cNvPr id="6" name="Slide Number Placeholder 5"/>
          <p:cNvSpPr>
            <a:spLocks noGrp="1"/>
          </p:cNvSpPr>
          <p:nvPr>
            <p:ph type="sldNum" sz="quarter" idx="12"/>
          </p:nvPr>
        </p:nvSpPr>
        <p:spPr/>
        <p:txBody>
          <a:bodyPr/>
          <a:lstStyle/>
          <a:p>
            <a:fld id="{0B76F295-534B-C649-B837-B8F0BA33A93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8868" name="Rectangle 4"/>
          <p:cNvSpPr>
            <a:spLocks noGrp="1" noChangeArrowheads="1"/>
          </p:cNvSpPr>
          <p:nvPr>
            <p:ph type="title" idx="4294967295"/>
          </p:nvPr>
        </p:nvSpPr>
        <p:spPr>
          <a:xfrm>
            <a:off x="685800" y="304800"/>
            <a:ext cx="7772400" cy="533400"/>
          </a:xfrm>
        </p:spPr>
        <p:txBody>
          <a:bodyPr/>
          <a:lstStyle/>
          <a:p>
            <a:pPr eaLnBrk="1" hangingPunct="1">
              <a:defRPr/>
            </a:pPr>
            <a:r>
              <a:rPr lang="en-US"/>
              <a:t>Family-Based Development</a:t>
            </a:r>
          </a:p>
        </p:txBody>
      </p:sp>
      <p:sp>
        <p:nvSpPr>
          <p:cNvPr id="33" name="Slide Number Placeholder 4"/>
          <p:cNvSpPr>
            <a:spLocks noGrp="1"/>
          </p:cNvSpPr>
          <p:nvPr>
            <p:ph type="sldNum" sz="quarter" idx="12"/>
          </p:nvPr>
        </p:nvSpPr>
        <p:spPr/>
        <p:txBody>
          <a:bodyPr/>
          <a:lstStyle/>
          <a:p>
            <a:fld id="{43B6B22E-48D4-DF46-8096-BB45403A70EB}" type="slidenum">
              <a:rPr lang="en-US"/>
              <a:pPr/>
              <a:t>21</a:t>
            </a:fld>
            <a:endParaRPr lang="en-US"/>
          </a:p>
        </p:txBody>
      </p:sp>
      <p:sp>
        <p:nvSpPr>
          <p:cNvPr id="1030" name="Oval 2"/>
          <p:cNvSpPr>
            <a:spLocks noChangeArrowheads="1"/>
          </p:cNvSpPr>
          <p:nvPr/>
        </p:nvSpPr>
        <p:spPr bwMode="auto">
          <a:xfrm>
            <a:off x="4267200" y="5029200"/>
            <a:ext cx="1219200" cy="762000"/>
          </a:xfrm>
          <a:prstGeom prst="ellipse">
            <a:avLst/>
          </a:prstGeom>
          <a:solidFill>
            <a:schemeClr val="bg1"/>
          </a:solidFill>
          <a:ln w="9525">
            <a:solidFill>
              <a:schemeClr val="tx1"/>
            </a:solidFill>
            <a:round/>
            <a:headEnd/>
            <a:tailEnd/>
          </a:ln>
        </p:spPr>
        <p:txBody>
          <a:bodyPr wrap="none" anchor="ctr">
            <a:prstTxWarp prst="textNoShape">
              <a:avLst/>
            </a:prstTxWarp>
          </a:bodyPr>
          <a:lstStyle/>
          <a:p>
            <a:pPr algn="ctr" eaLnBrk="0" hangingPunct="0"/>
            <a:endParaRPr lang="en-US" sz="1400">
              <a:latin typeface="+mj-lt"/>
            </a:endParaRPr>
          </a:p>
        </p:txBody>
      </p:sp>
      <p:sp>
        <p:nvSpPr>
          <p:cNvPr id="1031" name="Oval 3"/>
          <p:cNvSpPr>
            <a:spLocks noChangeArrowheads="1"/>
          </p:cNvSpPr>
          <p:nvPr/>
        </p:nvSpPr>
        <p:spPr bwMode="auto">
          <a:xfrm>
            <a:off x="4114800" y="4876800"/>
            <a:ext cx="1219200" cy="762000"/>
          </a:xfrm>
          <a:prstGeom prst="ellipse">
            <a:avLst/>
          </a:prstGeom>
          <a:solidFill>
            <a:schemeClr val="bg1"/>
          </a:solidFill>
          <a:ln w="9525">
            <a:solidFill>
              <a:schemeClr val="tx1"/>
            </a:solidFill>
            <a:round/>
            <a:headEnd/>
            <a:tailEnd/>
          </a:ln>
        </p:spPr>
        <p:txBody>
          <a:bodyPr wrap="none" anchor="ctr">
            <a:prstTxWarp prst="textNoShape">
              <a:avLst/>
            </a:prstTxWarp>
          </a:bodyPr>
          <a:lstStyle/>
          <a:p>
            <a:pPr algn="ctr" eaLnBrk="0" hangingPunct="0"/>
            <a:endParaRPr lang="en-US" sz="1400">
              <a:latin typeface="+mj-lt"/>
            </a:endParaRPr>
          </a:p>
        </p:txBody>
      </p:sp>
      <p:sp>
        <p:nvSpPr>
          <p:cNvPr id="1032" name="Line 5"/>
          <p:cNvSpPr>
            <a:spLocks noChangeShapeType="1"/>
          </p:cNvSpPr>
          <p:nvPr/>
        </p:nvSpPr>
        <p:spPr bwMode="auto">
          <a:xfrm>
            <a:off x="914400" y="3733800"/>
            <a:ext cx="7543800" cy="0"/>
          </a:xfrm>
          <a:prstGeom prst="line">
            <a:avLst/>
          </a:prstGeom>
          <a:noFill/>
          <a:ln w="12700">
            <a:solidFill>
              <a:schemeClr val="tx1"/>
            </a:solidFill>
            <a:prstDash val="lgDash"/>
            <a:round/>
            <a:headEnd/>
            <a:tailEnd/>
          </a:ln>
        </p:spPr>
        <p:txBody>
          <a:bodyPr wrap="none" anchor="ctr">
            <a:prstTxWarp prst="textNoShape">
              <a:avLst/>
            </a:prstTxWarp>
          </a:bodyPr>
          <a:lstStyle/>
          <a:p>
            <a:endParaRPr lang="en-US" sz="2000">
              <a:latin typeface="+mj-lt"/>
            </a:endParaRPr>
          </a:p>
        </p:txBody>
      </p:sp>
      <p:sp>
        <p:nvSpPr>
          <p:cNvPr id="1033" name="Oval 6"/>
          <p:cNvSpPr>
            <a:spLocks noChangeArrowheads="1"/>
          </p:cNvSpPr>
          <p:nvPr/>
        </p:nvSpPr>
        <p:spPr bwMode="auto">
          <a:xfrm>
            <a:off x="4267200" y="3200400"/>
            <a:ext cx="1447800" cy="990600"/>
          </a:xfrm>
          <a:prstGeom prst="ellipse">
            <a:avLst/>
          </a:prstGeom>
          <a:solidFill>
            <a:schemeClr val="bg1"/>
          </a:solidFill>
          <a:ln w="9525">
            <a:solidFill>
              <a:schemeClr val="tx1"/>
            </a:solidFill>
            <a:round/>
            <a:headEnd/>
            <a:tailEnd/>
          </a:ln>
        </p:spPr>
        <p:txBody>
          <a:bodyPr wrap="none" anchor="ctr">
            <a:prstTxWarp prst="textNoShape">
              <a:avLst/>
            </a:prstTxWarp>
          </a:bodyPr>
          <a:lstStyle/>
          <a:p>
            <a:pPr algn="ctr" eaLnBrk="0" hangingPunct="0"/>
            <a:r>
              <a:rPr lang="en-US" sz="1400">
                <a:latin typeface="+mj-lt"/>
              </a:rPr>
              <a:t>Family</a:t>
            </a:r>
            <a:br>
              <a:rPr lang="en-US" sz="1400">
                <a:latin typeface="+mj-lt"/>
              </a:rPr>
            </a:br>
            <a:r>
              <a:rPr lang="en-US" sz="1400">
                <a:latin typeface="+mj-lt"/>
              </a:rPr>
              <a:t>Production</a:t>
            </a:r>
            <a:br>
              <a:rPr lang="en-US" sz="1400">
                <a:latin typeface="+mj-lt"/>
              </a:rPr>
            </a:br>
            <a:r>
              <a:rPr lang="en-US" sz="1400">
                <a:latin typeface="+mj-lt"/>
              </a:rPr>
              <a:t>Facility</a:t>
            </a:r>
          </a:p>
        </p:txBody>
      </p:sp>
      <p:sp>
        <p:nvSpPr>
          <p:cNvPr id="1034" name="Oval 7"/>
          <p:cNvSpPr>
            <a:spLocks noChangeArrowheads="1"/>
          </p:cNvSpPr>
          <p:nvPr/>
        </p:nvSpPr>
        <p:spPr bwMode="auto">
          <a:xfrm>
            <a:off x="4343400" y="1447800"/>
            <a:ext cx="1447800" cy="990600"/>
          </a:xfrm>
          <a:prstGeom prst="ellipse">
            <a:avLst/>
          </a:prstGeom>
          <a:noFill/>
          <a:ln w="9525">
            <a:solidFill>
              <a:schemeClr val="tx1"/>
            </a:solidFill>
            <a:round/>
            <a:headEnd/>
            <a:tailEnd/>
          </a:ln>
        </p:spPr>
        <p:txBody>
          <a:bodyPr wrap="none" anchor="ctr">
            <a:prstTxWarp prst="textNoShape">
              <a:avLst/>
            </a:prstTxWarp>
          </a:bodyPr>
          <a:lstStyle/>
          <a:p>
            <a:pPr algn="ctr" eaLnBrk="0" hangingPunct="0"/>
            <a:r>
              <a:rPr lang="en-US" sz="1400">
                <a:latin typeface="+mj-lt"/>
              </a:rPr>
              <a:t>Family</a:t>
            </a:r>
            <a:br>
              <a:rPr lang="en-US" sz="1400">
                <a:latin typeface="+mj-lt"/>
              </a:rPr>
            </a:br>
            <a:r>
              <a:rPr lang="en-US" sz="1400">
                <a:latin typeface="+mj-lt"/>
              </a:rPr>
              <a:t>Definition</a:t>
            </a:r>
          </a:p>
        </p:txBody>
      </p:sp>
      <p:sp>
        <p:nvSpPr>
          <p:cNvPr id="1035" name="Oval 8"/>
          <p:cNvSpPr>
            <a:spLocks noChangeArrowheads="1"/>
          </p:cNvSpPr>
          <p:nvPr/>
        </p:nvSpPr>
        <p:spPr bwMode="auto">
          <a:xfrm>
            <a:off x="3962400" y="4724400"/>
            <a:ext cx="1219200" cy="762000"/>
          </a:xfrm>
          <a:prstGeom prst="ellipse">
            <a:avLst/>
          </a:prstGeom>
          <a:solidFill>
            <a:schemeClr val="bg1"/>
          </a:solidFill>
          <a:ln w="9525">
            <a:solidFill>
              <a:schemeClr val="tx1"/>
            </a:solidFill>
            <a:round/>
            <a:headEnd/>
            <a:tailEnd/>
          </a:ln>
        </p:spPr>
        <p:txBody>
          <a:bodyPr wrap="none" anchor="ctr">
            <a:prstTxWarp prst="textNoShape">
              <a:avLst/>
            </a:prstTxWarp>
          </a:bodyPr>
          <a:lstStyle/>
          <a:p>
            <a:pPr algn="ctr" eaLnBrk="0" hangingPunct="0"/>
            <a:endParaRPr lang="en-US" sz="1400">
              <a:latin typeface="+mj-lt"/>
            </a:endParaRPr>
          </a:p>
        </p:txBody>
      </p:sp>
      <p:sp>
        <p:nvSpPr>
          <p:cNvPr id="1036" name="Oval 9"/>
          <p:cNvSpPr>
            <a:spLocks noChangeArrowheads="1"/>
          </p:cNvSpPr>
          <p:nvPr/>
        </p:nvSpPr>
        <p:spPr bwMode="auto">
          <a:xfrm>
            <a:off x="3810000" y="4572000"/>
            <a:ext cx="1219200" cy="762000"/>
          </a:xfrm>
          <a:prstGeom prst="ellipse">
            <a:avLst/>
          </a:prstGeom>
          <a:solidFill>
            <a:schemeClr val="bg1"/>
          </a:solidFill>
          <a:ln w="9525">
            <a:solidFill>
              <a:schemeClr val="tx1"/>
            </a:solidFill>
            <a:round/>
            <a:headEnd/>
            <a:tailEnd/>
          </a:ln>
        </p:spPr>
        <p:txBody>
          <a:bodyPr wrap="none" anchor="ctr">
            <a:prstTxWarp prst="textNoShape">
              <a:avLst/>
            </a:prstTxWarp>
          </a:bodyPr>
          <a:lstStyle/>
          <a:p>
            <a:pPr algn="ctr" eaLnBrk="0" hangingPunct="0"/>
            <a:r>
              <a:rPr lang="en-US" sz="1400">
                <a:latin typeface="+mj-lt"/>
              </a:rPr>
              <a:t>Family</a:t>
            </a:r>
            <a:br>
              <a:rPr lang="en-US" sz="1400">
                <a:latin typeface="+mj-lt"/>
              </a:rPr>
            </a:br>
            <a:r>
              <a:rPr lang="en-US" sz="1400">
                <a:latin typeface="+mj-lt"/>
              </a:rPr>
              <a:t>Members</a:t>
            </a:r>
          </a:p>
        </p:txBody>
      </p:sp>
      <p:sp>
        <p:nvSpPr>
          <p:cNvPr id="1037" name="Text Box 10"/>
          <p:cNvSpPr txBox="1">
            <a:spLocks noChangeArrowheads="1"/>
          </p:cNvSpPr>
          <p:nvPr/>
        </p:nvSpPr>
        <p:spPr bwMode="auto">
          <a:xfrm>
            <a:off x="1061114" y="5377805"/>
            <a:ext cx="1035309" cy="461665"/>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200" b="1">
                <a:latin typeface="+mj-lt"/>
              </a:rPr>
              <a:t>Application</a:t>
            </a:r>
            <a:br>
              <a:rPr lang="en-US" sz="1200" b="1">
                <a:latin typeface="+mj-lt"/>
              </a:rPr>
            </a:br>
            <a:r>
              <a:rPr lang="en-US" sz="1200" b="1">
                <a:latin typeface="+mj-lt"/>
              </a:rPr>
              <a:t>Engineer</a:t>
            </a:r>
          </a:p>
        </p:txBody>
      </p:sp>
      <p:sp>
        <p:nvSpPr>
          <p:cNvPr id="1038" name="Text Box 11"/>
          <p:cNvSpPr txBox="1">
            <a:spLocks noChangeArrowheads="1"/>
          </p:cNvSpPr>
          <p:nvPr/>
        </p:nvSpPr>
        <p:spPr bwMode="auto">
          <a:xfrm>
            <a:off x="1156413" y="2542530"/>
            <a:ext cx="843124" cy="461665"/>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200" b="1">
                <a:latin typeface="+mj-lt"/>
              </a:rPr>
              <a:t>Domain</a:t>
            </a:r>
            <a:br>
              <a:rPr lang="en-US" sz="1200" b="1">
                <a:latin typeface="+mj-lt"/>
              </a:rPr>
            </a:br>
            <a:r>
              <a:rPr lang="en-US" sz="1200" b="1">
                <a:latin typeface="+mj-lt"/>
              </a:rPr>
              <a:t>Engineer</a:t>
            </a:r>
          </a:p>
        </p:txBody>
      </p:sp>
      <p:sp>
        <p:nvSpPr>
          <p:cNvPr id="1039" name="Line 12"/>
          <p:cNvSpPr>
            <a:spLocks noChangeShapeType="1"/>
          </p:cNvSpPr>
          <p:nvPr/>
        </p:nvSpPr>
        <p:spPr bwMode="auto">
          <a:xfrm>
            <a:off x="2057400" y="1981200"/>
            <a:ext cx="2286000" cy="0"/>
          </a:xfrm>
          <a:prstGeom prst="line">
            <a:avLst/>
          </a:prstGeom>
          <a:noFill/>
          <a:ln w="9525">
            <a:solidFill>
              <a:schemeClr val="tx1"/>
            </a:solidFill>
            <a:round/>
            <a:headEnd/>
            <a:tailEnd type="stealth" w="lg" len="lg"/>
          </a:ln>
        </p:spPr>
        <p:txBody>
          <a:bodyPr wrap="none" anchor="ctr">
            <a:prstTxWarp prst="textNoShape">
              <a:avLst/>
            </a:prstTxWarp>
          </a:bodyPr>
          <a:lstStyle/>
          <a:p>
            <a:endParaRPr lang="en-US" sz="2000">
              <a:latin typeface="+mj-lt"/>
            </a:endParaRPr>
          </a:p>
        </p:txBody>
      </p:sp>
      <p:sp>
        <p:nvSpPr>
          <p:cNvPr id="1040" name="Line 13"/>
          <p:cNvSpPr>
            <a:spLocks noChangeShapeType="1"/>
          </p:cNvSpPr>
          <p:nvPr/>
        </p:nvSpPr>
        <p:spPr bwMode="auto">
          <a:xfrm>
            <a:off x="2057400" y="1981200"/>
            <a:ext cx="2895600" cy="1219200"/>
          </a:xfrm>
          <a:prstGeom prst="line">
            <a:avLst/>
          </a:prstGeom>
          <a:noFill/>
          <a:ln w="9525">
            <a:solidFill>
              <a:schemeClr val="tx1"/>
            </a:solidFill>
            <a:round/>
            <a:headEnd/>
            <a:tailEnd type="stealth" w="lg" len="lg"/>
          </a:ln>
        </p:spPr>
        <p:txBody>
          <a:bodyPr wrap="none" anchor="ctr">
            <a:prstTxWarp prst="textNoShape">
              <a:avLst/>
            </a:prstTxWarp>
          </a:bodyPr>
          <a:lstStyle/>
          <a:p>
            <a:endParaRPr lang="en-US" sz="2000">
              <a:latin typeface="+mj-lt"/>
            </a:endParaRPr>
          </a:p>
        </p:txBody>
      </p:sp>
      <p:sp>
        <p:nvSpPr>
          <p:cNvPr id="1041" name="Text Box 14"/>
          <p:cNvSpPr txBox="1">
            <a:spLocks noChangeArrowheads="1"/>
          </p:cNvSpPr>
          <p:nvPr/>
        </p:nvSpPr>
        <p:spPr bwMode="auto">
          <a:xfrm>
            <a:off x="3047407" y="2528501"/>
            <a:ext cx="723500" cy="276999"/>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200">
                <a:latin typeface="+mj-lt"/>
              </a:rPr>
              <a:t>Creates</a:t>
            </a:r>
          </a:p>
        </p:txBody>
      </p:sp>
      <p:sp>
        <p:nvSpPr>
          <p:cNvPr id="1042" name="Text Box 15"/>
          <p:cNvSpPr txBox="1">
            <a:spLocks noChangeArrowheads="1"/>
          </p:cNvSpPr>
          <p:nvPr/>
        </p:nvSpPr>
        <p:spPr bwMode="auto">
          <a:xfrm>
            <a:off x="2625626" y="1690301"/>
            <a:ext cx="1262260" cy="276999"/>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200">
                <a:latin typeface="+mj-lt"/>
              </a:rPr>
              <a:t>Creates &amp; Uses</a:t>
            </a:r>
          </a:p>
        </p:txBody>
      </p:sp>
      <p:sp>
        <p:nvSpPr>
          <p:cNvPr id="1043" name="Text Box 16"/>
          <p:cNvSpPr txBox="1">
            <a:spLocks noChangeArrowheads="1"/>
          </p:cNvSpPr>
          <p:nvPr/>
        </p:nvSpPr>
        <p:spPr bwMode="auto">
          <a:xfrm>
            <a:off x="2512419" y="4906576"/>
            <a:ext cx="723500" cy="276999"/>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200">
                <a:latin typeface="+mj-lt"/>
              </a:rPr>
              <a:t>Creates</a:t>
            </a:r>
          </a:p>
        </p:txBody>
      </p:sp>
      <p:sp>
        <p:nvSpPr>
          <p:cNvPr id="1044" name="Line 17"/>
          <p:cNvSpPr>
            <a:spLocks noChangeShapeType="1"/>
          </p:cNvSpPr>
          <p:nvPr/>
        </p:nvSpPr>
        <p:spPr bwMode="auto">
          <a:xfrm flipV="1">
            <a:off x="1981200" y="4953000"/>
            <a:ext cx="1828800" cy="0"/>
          </a:xfrm>
          <a:prstGeom prst="line">
            <a:avLst/>
          </a:prstGeom>
          <a:noFill/>
          <a:ln w="9525">
            <a:solidFill>
              <a:schemeClr val="tx1"/>
            </a:solidFill>
            <a:round/>
            <a:headEnd/>
            <a:tailEnd type="stealth" w="lg" len="lg"/>
          </a:ln>
        </p:spPr>
        <p:txBody>
          <a:bodyPr wrap="none" anchor="ctr">
            <a:prstTxWarp prst="textNoShape">
              <a:avLst/>
            </a:prstTxWarp>
          </a:bodyPr>
          <a:lstStyle/>
          <a:p>
            <a:endParaRPr lang="en-US" sz="2000">
              <a:latin typeface="+mj-lt"/>
            </a:endParaRPr>
          </a:p>
        </p:txBody>
      </p:sp>
      <p:sp>
        <p:nvSpPr>
          <p:cNvPr id="1045" name="Line 18"/>
          <p:cNvSpPr>
            <a:spLocks noChangeShapeType="1"/>
          </p:cNvSpPr>
          <p:nvPr/>
        </p:nvSpPr>
        <p:spPr bwMode="auto">
          <a:xfrm flipV="1">
            <a:off x="1981200" y="4191000"/>
            <a:ext cx="2971800" cy="762000"/>
          </a:xfrm>
          <a:prstGeom prst="line">
            <a:avLst/>
          </a:prstGeom>
          <a:noFill/>
          <a:ln w="9525">
            <a:solidFill>
              <a:schemeClr val="tx1"/>
            </a:solidFill>
            <a:round/>
            <a:headEnd/>
            <a:tailEnd type="stealth" w="lg" len="lg"/>
          </a:ln>
        </p:spPr>
        <p:txBody>
          <a:bodyPr wrap="none" anchor="ctr">
            <a:prstTxWarp prst="textNoShape">
              <a:avLst/>
            </a:prstTxWarp>
          </a:bodyPr>
          <a:lstStyle/>
          <a:p>
            <a:endParaRPr lang="en-US" sz="2000">
              <a:latin typeface="+mj-lt"/>
            </a:endParaRPr>
          </a:p>
        </p:txBody>
      </p:sp>
      <p:sp>
        <p:nvSpPr>
          <p:cNvPr id="1046" name="Text Box 19"/>
          <p:cNvSpPr txBox="1">
            <a:spLocks noChangeArrowheads="1"/>
          </p:cNvSpPr>
          <p:nvPr/>
        </p:nvSpPr>
        <p:spPr bwMode="auto">
          <a:xfrm>
            <a:off x="2987533" y="4281101"/>
            <a:ext cx="535273" cy="276999"/>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200">
                <a:latin typeface="+mj-lt"/>
              </a:rPr>
              <a:t>Uses</a:t>
            </a:r>
          </a:p>
        </p:txBody>
      </p:sp>
      <p:sp>
        <p:nvSpPr>
          <p:cNvPr id="1047" name="Text Box 20"/>
          <p:cNvSpPr txBox="1">
            <a:spLocks noChangeArrowheads="1"/>
          </p:cNvSpPr>
          <p:nvPr/>
        </p:nvSpPr>
        <p:spPr bwMode="auto">
          <a:xfrm>
            <a:off x="6870052" y="2086303"/>
            <a:ext cx="1222084" cy="523220"/>
          </a:xfrm>
          <a:prstGeom prst="rect">
            <a:avLst/>
          </a:prstGeom>
          <a:noFill/>
          <a:ln w="9525">
            <a:noFill/>
            <a:miter lim="800000"/>
            <a:headEnd/>
            <a:tailEnd type="none" w="lg" len="lg"/>
          </a:ln>
        </p:spPr>
        <p:txBody>
          <a:bodyPr wrap="none" anchor="ctr">
            <a:prstTxWarp prst="textNoShape">
              <a:avLst/>
            </a:prstTxWarp>
            <a:spAutoFit/>
          </a:bodyPr>
          <a:lstStyle/>
          <a:p>
            <a:pPr algn="ctr" eaLnBrk="0" hangingPunct="0"/>
            <a:r>
              <a:rPr lang="en-US" sz="1400" b="1">
                <a:latin typeface="+mj-lt"/>
              </a:rPr>
              <a:t>Domain</a:t>
            </a:r>
          </a:p>
          <a:p>
            <a:pPr algn="ctr" eaLnBrk="0" hangingPunct="0"/>
            <a:r>
              <a:rPr lang="en-US" sz="1400" b="1">
                <a:latin typeface="+mj-lt"/>
              </a:rPr>
              <a:t>Engineering</a:t>
            </a:r>
          </a:p>
        </p:txBody>
      </p:sp>
      <p:sp>
        <p:nvSpPr>
          <p:cNvPr id="1048" name="Text Box 21"/>
          <p:cNvSpPr txBox="1">
            <a:spLocks noChangeArrowheads="1"/>
          </p:cNvSpPr>
          <p:nvPr/>
        </p:nvSpPr>
        <p:spPr bwMode="auto">
          <a:xfrm>
            <a:off x="6870052" y="4629478"/>
            <a:ext cx="1222084" cy="523220"/>
          </a:xfrm>
          <a:prstGeom prst="rect">
            <a:avLst/>
          </a:prstGeom>
          <a:noFill/>
          <a:ln w="9525">
            <a:noFill/>
            <a:miter lim="800000"/>
            <a:headEnd/>
            <a:tailEnd type="none" w="lg" len="lg"/>
          </a:ln>
        </p:spPr>
        <p:txBody>
          <a:bodyPr wrap="none" anchor="ctr">
            <a:prstTxWarp prst="textNoShape">
              <a:avLst/>
            </a:prstTxWarp>
            <a:spAutoFit/>
          </a:bodyPr>
          <a:lstStyle/>
          <a:p>
            <a:pPr algn="ctr" eaLnBrk="0" hangingPunct="0"/>
            <a:r>
              <a:rPr lang="en-US" sz="1400" b="1">
                <a:latin typeface="+mj-lt"/>
              </a:rPr>
              <a:t>Application</a:t>
            </a:r>
          </a:p>
          <a:p>
            <a:pPr algn="ctr" eaLnBrk="0" hangingPunct="0"/>
            <a:r>
              <a:rPr lang="en-US" sz="1400" b="1">
                <a:latin typeface="+mj-lt"/>
              </a:rPr>
              <a:t>Engineering</a:t>
            </a:r>
          </a:p>
        </p:txBody>
      </p:sp>
      <p:graphicFrame>
        <p:nvGraphicFramePr>
          <p:cNvPr id="1026" name="Object 22"/>
          <p:cNvGraphicFramePr>
            <a:graphicFrameLocks noChangeAspect="1"/>
          </p:cNvGraphicFramePr>
          <p:nvPr/>
        </p:nvGraphicFramePr>
        <p:xfrm>
          <a:off x="914400" y="1143000"/>
          <a:ext cx="1339850" cy="1524000"/>
        </p:xfrm>
        <a:graphic>
          <a:graphicData uri="http://schemas.openxmlformats.org/presentationml/2006/ole">
            <p:oleObj spid="_x0000_s1026" name="Clip" r:id="rId4" imgW="3983400" imgH="3468960" progId="">
              <p:embed/>
            </p:oleObj>
          </a:graphicData>
        </a:graphic>
      </p:graphicFrame>
      <p:graphicFrame>
        <p:nvGraphicFramePr>
          <p:cNvPr id="1027" name="Object 23"/>
          <p:cNvGraphicFramePr>
            <a:graphicFrameLocks noChangeAspect="1"/>
          </p:cNvGraphicFramePr>
          <p:nvPr/>
        </p:nvGraphicFramePr>
        <p:xfrm>
          <a:off x="533400" y="4013200"/>
          <a:ext cx="1584325" cy="1397000"/>
        </p:xfrm>
        <a:graphic>
          <a:graphicData uri="http://schemas.openxmlformats.org/presentationml/2006/ole">
            <p:oleObj spid="_x0000_s1027" name="Clip" r:id="rId5" imgW="3929040" imgH="3468960" progId="">
              <p:embed/>
            </p:oleObj>
          </a:graphicData>
        </a:graphic>
      </p:graphicFrame>
      <p:sp>
        <p:nvSpPr>
          <p:cNvPr id="1049" name="Text Box 24"/>
          <p:cNvSpPr txBox="1">
            <a:spLocks noChangeArrowheads="1"/>
          </p:cNvSpPr>
          <p:nvPr/>
        </p:nvSpPr>
        <p:spPr bwMode="auto">
          <a:xfrm>
            <a:off x="216460" y="2971800"/>
            <a:ext cx="673569" cy="307777"/>
          </a:xfrm>
          <a:prstGeom prst="rect">
            <a:avLst/>
          </a:prstGeom>
          <a:noFill/>
          <a:ln w="15875">
            <a:noFill/>
            <a:miter lim="800000"/>
            <a:headEnd/>
            <a:tailEnd/>
          </a:ln>
        </p:spPr>
        <p:txBody>
          <a:bodyPr wrap="none">
            <a:prstTxWarp prst="textNoShape">
              <a:avLst/>
            </a:prstTxWarp>
            <a:spAutoFit/>
          </a:bodyPr>
          <a:lstStyle/>
          <a:p>
            <a:pPr algn="ctr" eaLnBrk="0" hangingPunct="0"/>
            <a:r>
              <a:rPr lang="en-US" sz="1400" b="1">
                <a:solidFill>
                  <a:srgbClr val="FF0000"/>
                </a:solidFill>
                <a:latin typeface="+mj-lt"/>
              </a:rPr>
              <a:t>Roles</a:t>
            </a:r>
          </a:p>
        </p:txBody>
      </p:sp>
      <p:sp>
        <p:nvSpPr>
          <p:cNvPr id="1050" name="Line 25"/>
          <p:cNvSpPr>
            <a:spLocks noChangeShapeType="1"/>
          </p:cNvSpPr>
          <p:nvPr/>
        </p:nvSpPr>
        <p:spPr bwMode="auto">
          <a:xfrm flipV="1">
            <a:off x="609600" y="2438400"/>
            <a:ext cx="609600" cy="533400"/>
          </a:xfrm>
          <a:prstGeom prst="line">
            <a:avLst/>
          </a:prstGeom>
          <a:noFill/>
          <a:ln w="19050">
            <a:solidFill>
              <a:srgbClr val="FF0000"/>
            </a:solidFill>
            <a:round/>
            <a:headEnd/>
            <a:tailEnd type="triangle" w="med" len="med"/>
          </a:ln>
        </p:spPr>
        <p:txBody>
          <a:bodyPr wrap="none" anchor="ctr">
            <a:prstTxWarp prst="textNoShape">
              <a:avLst/>
            </a:prstTxWarp>
          </a:bodyPr>
          <a:lstStyle/>
          <a:p>
            <a:endParaRPr lang="en-US" sz="2000">
              <a:latin typeface="+mj-lt"/>
            </a:endParaRPr>
          </a:p>
        </p:txBody>
      </p:sp>
      <p:sp>
        <p:nvSpPr>
          <p:cNvPr id="1051" name="Line 26"/>
          <p:cNvSpPr>
            <a:spLocks noChangeShapeType="1"/>
          </p:cNvSpPr>
          <p:nvPr/>
        </p:nvSpPr>
        <p:spPr bwMode="auto">
          <a:xfrm>
            <a:off x="533400" y="3276600"/>
            <a:ext cx="304800" cy="685800"/>
          </a:xfrm>
          <a:prstGeom prst="line">
            <a:avLst/>
          </a:prstGeom>
          <a:noFill/>
          <a:ln w="19050">
            <a:solidFill>
              <a:srgbClr val="FF0000"/>
            </a:solidFill>
            <a:round/>
            <a:headEnd/>
            <a:tailEnd type="triangle" w="med" len="med"/>
          </a:ln>
        </p:spPr>
        <p:txBody>
          <a:bodyPr wrap="none" anchor="ctr">
            <a:prstTxWarp prst="textNoShape">
              <a:avLst/>
            </a:prstTxWarp>
          </a:bodyPr>
          <a:lstStyle/>
          <a:p>
            <a:endParaRPr lang="en-US" sz="2000">
              <a:latin typeface="+mj-lt"/>
            </a:endParaRPr>
          </a:p>
        </p:txBody>
      </p:sp>
      <p:sp>
        <p:nvSpPr>
          <p:cNvPr id="1052" name="AutoShape 27"/>
          <p:cNvSpPr>
            <a:spLocks/>
          </p:cNvSpPr>
          <p:nvPr/>
        </p:nvSpPr>
        <p:spPr bwMode="auto">
          <a:xfrm rot="-5400000">
            <a:off x="7391400" y="5105400"/>
            <a:ext cx="152400" cy="1524000"/>
          </a:xfrm>
          <a:prstGeom prst="leftBrace">
            <a:avLst>
              <a:gd name="adj1" fmla="val 95231"/>
              <a:gd name="adj2" fmla="val 50000"/>
            </a:avLst>
          </a:prstGeom>
          <a:noFill/>
          <a:ln w="15875">
            <a:solidFill>
              <a:srgbClr val="FFFF00"/>
            </a:solidFill>
            <a:round/>
            <a:headEnd/>
            <a:tailEnd/>
          </a:ln>
        </p:spPr>
        <p:txBody>
          <a:bodyPr wrap="none" anchor="ctr">
            <a:prstTxWarp prst="textNoShape">
              <a:avLst/>
            </a:prstTxWarp>
          </a:bodyPr>
          <a:lstStyle/>
          <a:p>
            <a:endParaRPr lang="en-US" sz="2000">
              <a:solidFill>
                <a:srgbClr val="FFFF00"/>
              </a:solidFill>
              <a:latin typeface="+mj-lt"/>
            </a:endParaRPr>
          </a:p>
        </p:txBody>
      </p:sp>
      <p:sp>
        <p:nvSpPr>
          <p:cNvPr id="1053" name="Text Box 28"/>
          <p:cNvSpPr txBox="1">
            <a:spLocks noChangeArrowheads="1"/>
          </p:cNvSpPr>
          <p:nvPr/>
        </p:nvSpPr>
        <p:spPr bwMode="auto">
          <a:xfrm>
            <a:off x="6973701" y="5943600"/>
            <a:ext cx="1083049" cy="307777"/>
          </a:xfrm>
          <a:prstGeom prst="rect">
            <a:avLst/>
          </a:prstGeom>
          <a:noFill/>
          <a:ln w="15875">
            <a:noFill/>
            <a:miter lim="800000"/>
            <a:headEnd/>
            <a:tailEnd/>
          </a:ln>
        </p:spPr>
        <p:txBody>
          <a:bodyPr wrap="none">
            <a:prstTxWarp prst="textNoShape">
              <a:avLst/>
            </a:prstTxWarp>
            <a:spAutoFit/>
          </a:bodyPr>
          <a:lstStyle/>
          <a:p>
            <a:pPr algn="ctr" eaLnBrk="0" hangingPunct="0"/>
            <a:r>
              <a:rPr lang="en-US" sz="1400" b="1">
                <a:solidFill>
                  <a:srgbClr val="FFFF00"/>
                </a:solidFill>
                <a:latin typeface="+mj-lt"/>
              </a:rPr>
              <a:t>Processes</a:t>
            </a:r>
          </a:p>
        </p:txBody>
      </p:sp>
      <p:sp>
        <p:nvSpPr>
          <p:cNvPr id="1054" name="AutoShape 29"/>
          <p:cNvSpPr>
            <a:spLocks/>
          </p:cNvSpPr>
          <p:nvPr/>
        </p:nvSpPr>
        <p:spPr bwMode="auto">
          <a:xfrm rot="-5400000">
            <a:off x="4800600" y="5105400"/>
            <a:ext cx="152400" cy="1524000"/>
          </a:xfrm>
          <a:prstGeom prst="leftBrace">
            <a:avLst>
              <a:gd name="adj1" fmla="val 95231"/>
              <a:gd name="adj2" fmla="val 50000"/>
            </a:avLst>
          </a:prstGeom>
          <a:noFill/>
          <a:ln w="15875">
            <a:solidFill>
              <a:srgbClr val="FFFF00"/>
            </a:solidFill>
            <a:round/>
            <a:headEnd/>
            <a:tailEnd/>
          </a:ln>
        </p:spPr>
        <p:txBody>
          <a:bodyPr wrap="none" anchor="ctr">
            <a:prstTxWarp prst="textNoShape">
              <a:avLst/>
            </a:prstTxWarp>
          </a:bodyPr>
          <a:lstStyle/>
          <a:p>
            <a:endParaRPr lang="en-US" sz="2000">
              <a:solidFill>
                <a:srgbClr val="FFFF00"/>
              </a:solidFill>
              <a:latin typeface="+mj-lt"/>
            </a:endParaRPr>
          </a:p>
        </p:txBody>
      </p:sp>
      <p:sp>
        <p:nvSpPr>
          <p:cNvPr id="1055" name="Text Box 30"/>
          <p:cNvSpPr txBox="1">
            <a:spLocks noChangeArrowheads="1"/>
          </p:cNvSpPr>
          <p:nvPr/>
        </p:nvSpPr>
        <p:spPr bwMode="auto">
          <a:xfrm>
            <a:off x="4447007" y="5943600"/>
            <a:ext cx="962774" cy="307777"/>
          </a:xfrm>
          <a:prstGeom prst="rect">
            <a:avLst/>
          </a:prstGeom>
          <a:noFill/>
          <a:ln w="15875">
            <a:noFill/>
            <a:miter lim="800000"/>
            <a:headEnd/>
            <a:tailEnd/>
          </a:ln>
        </p:spPr>
        <p:txBody>
          <a:bodyPr wrap="none">
            <a:prstTxWarp prst="textNoShape">
              <a:avLst/>
            </a:prstTxWarp>
            <a:spAutoFit/>
          </a:bodyPr>
          <a:lstStyle/>
          <a:p>
            <a:pPr algn="ctr" eaLnBrk="0" hangingPunct="0"/>
            <a:r>
              <a:rPr lang="en-US" sz="1400" b="1">
                <a:solidFill>
                  <a:srgbClr val="FFFF00"/>
                </a:solidFill>
                <a:latin typeface="+mj-lt"/>
              </a:rPr>
              <a:t>Products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dirty="0" smtClean="0"/>
              <a:t>Terminology</a:t>
            </a:r>
            <a:endParaRPr lang="en-US" dirty="0"/>
          </a:p>
        </p:txBody>
      </p:sp>
      <p:sp>
        <p:nvSpPr>
          <p:cNvPr id="550915" name="Rectangle 3"/>
          <p:cNvSpPr>
            <a:spLocks noGrp="1" noChangeArrowheads="1"/>
          </p:cNvSpPr>
          <p:nvPr>
            <p:ph idx="1"/>
          </p:nvPr>
        </p:nvSpPr>
        <p:spPr>
          <a:xfrm>
            <a:off x="609600" y="1600201"/>
            <a:ext cx="7924800" cy="4267200"/>
          </a:xfrm>
        </p:spPr>
        <p:txBody>
          <a:bodyPr>
            <a:normAutofit lnSpcReduction="10000"/>
          </a:bodyPr>
          <a:lstStyle/>
          <a:p>
            <a:r>
              <a:rPr lang="en-US" sz="2000" i="1" dirty="0" smtClean="0"/>
              <a:t>Family </a:t>
            </a:r>
            <a:r>
              <a:rPr lang="en-US" sz="2000" dirty="0" smtClean="0"/>
              <a:t>– Set of systems with enough it common that it pays to consider them together (also called a Domain)</a:t>
            </a:r>
          </a:p>
          <a:p>
            <a:r>
              <a:rPr lang="en-US" sz="2000" i="1" dirty="0" smtClean="0"/>
              <a:t>Domain engineering </a:t>
            </a:r>
            <a:r>
              <a:rPr lang="en-US" sz="2000" dirty="0" smtClean="0"/>
              <a:t>– Any process for creating the production facilities for a family of systems.</a:t>
            </a:r>
          </a:p>
          <a:p>
            <a:r>
              <a:rPr lang="en-US" sz="2000" i="1" dirty="0" smtClean="0"/>
              <a:t>Domain engineer </a:t>
            </a:r>
            <a:r>
              <a:rPr lang="en-US" sz="2000" dirty="0" smtClean="0"/>
              <a:t>– Role responsible for creating or maintaining a set of production facilities for a family.</a:t>
            </a:r>
          </a:p>
          <a:p>
            <a:r>
              <a:rPr lang="en-US" sz="2000" i="1" dirty="0" smtClean="0"/>
              <a:t>Application engineering </a:t>
            </a:r>
            <a:r>
              <a:rPr lang="en-US" sz="2000" dirty="0" smtClean="0"/>
              <a:t>– A process for rapidly creating members of a family (applications) using the production facilities for the family.</a:t>
            </a:r>
          </a:p>
          <a:p>
            <a:r>
              <a:rPr lang="en-US" sz="2000" i="1" dirty="0" smtClean="0"/>
              <a:t>Application engineer </a:t>
            </a:r>
            <a:r>
              <a:rPr lang="en-US" sz="2000" dirty="0" smtClean="0"/>
              <a:t>– Role responsible for understanding customer’s requirements for a family member, creating a specification for it, and using the family production facilities to create the new family member.</a:t>
            </a:r>
            <a:endParaRPr lang="en-US" sz="2000" dirty="0"/>
          </a:p>
        </p:txBody>
      </p:sp>
      <p:sp>
        <p:nvSpPr>
          <p:cNvPr id="6" name="Slide Number Placeholder 5"/>
          <p:cNvSpPr>
            <a:spLocks noGrp="1"/>
          </p:cNvSpPr>
          <p:nvPr>
            <p:ph type="sldNum" sz="quarter" idx="12"/>
          </p:nvPr>
        </p:nvSpPr>
        <p:spPr/>
        <p:txBody>
          <a:bodyPr/>
          <a:lstStyle/>
          <a:p>
            <a:fld id="{20D41B64-D0FC-6D4A-BC50-4F61BB5FB919}"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51" name="Rectangle 7"/>
          <p:cNvSpPr>
            <a:spLocks noGrp="1" noChangeArrowheads="1"/>
          </p:cNvSpPr>
          <p:nvPr>
            <p:ph type="title"/>
          </p:nvPr>
        </p:nvSpPr>
        <p:spPr/>
        <p:txBody>
          <a:bodyPr/>
          <a:lstStyle/>
          <a:p>
            <a:r>
              <a:rPr lang="en-US" sz="3600" dirty="0" smtClean="0"/>
              <a:t>Underlying Assumptions</a:t>
            </a:r>
            <a:endParaRPr lang="en-US" sz="3600" dirty="0"/>
          </a:p>
        </p:txBody>
      </p:sp>
      <p:sp>
        <p:nvSpPr>
          <p:cNvPr id="31752" name="Rectangle 8"/>
          <p:cNvSpPr>
            <a:spLocks noGrp="1" noChangeArrowheads="1"/>
          </p:cNvSpPr>
          <p:nvPr>
            <p:ph type="body" idx="1"/>
          </p:nvPr>
        </p:nvSpPr>
        <p:spPr/>
        <p:txBody>
          <a:bodyPr>
            <a:normAutofit/>
          </a:bodyPr>
          <a:lstStyle/>
          <a:p>
            <a:r>
              <a:rPr lang="en-US" sz="2400" dirty="0" smtClean="0"/>
              <a:t>Redevelopment Hypothesis: Most software development is redevelopment </a:t>
            </a:r>
          </a:p>
          <a:p>
            <a:r>
              <a:rPr lang="en-US" sz="2400" dirty="0" smtClean="0"/>
              <a:t>Oracle Hypothesis: We can often predict the kinds of changes that a system will (and won’t*) need over its lifetime</a:t>
            </a:r>
          </a:p>
          <a:p>
            <a:r>
              <a:rPr lang="en-US" sz="2400" dirty="0" smtClean="0"/>
              <a:t>Organizational Hypothesis: We can organize </a:t>
            </a:r>
          </a:p>
          <a:p>
            <a:pPr lvl="1">
              <a:buNone/>
            </a:pPr>
            <a:r>
              <a:rPr lang="en-US" sz="2000" dirty="0" smtClean="0"/>
              <a:t>(1) The work products</a:t>
            </a:r>
          </a:p>
          <a:p>
            <a:pPr lvl="1">
              <a:buNone/>
            </a:pPr>
            <a:r>
              <a:rPr lang="en-US" sz="2000" dirty="0" smtClean="0"/>
              <a:t>(2) The development process</a:t>
            </a:r>
          </a:p>
          <a:p>
            <a:pPr lvl="1">
              <a:buNone/>
            </a:pPr>
            <a:r>
              <a:rPr lang="en-US" sz="2000" dirty="0" smtClean="0"/>
              <a:t>(3) The developing organization </a:t>
            </a:r>
          </a:p>
          <a:p>
            <a:pPr lvl="1"/>
            <a:r>
              <a:rPr lang="en-US" sz="2000" dirty="0" smtClean="0"/>
              <a:t>to take advantage of predicted changes</a:t>
            </a:r>
            <a:endParaRPr lang="en-US" sz="2000" dirty="0"/>
          </a:p>
        </p:txBody>
      </p:sp>
      <p:sp>
        <p:nvSpPr>
          <p:cNvPr id="7" name="Slide Number Placeholder 5"/>
          <p:cNvSpPr>
            <a:spLocks noGrp="1"/>
          </p:cNvSpPr>
          <p:nvPr>
            <p:ph type="sldNum" sz="quarter" idx="12"/>
          </p:nvPr>
        </p:nvSpPr>
        <p:spPr/>
        <p:txBody>
          <a:bodyPr/>
          <a:lstStyle/>
          <a:p>
            <a:fld id="{63B51038-6AF9-A24B-83B2-DB4C725A3A85}" type="slidenum">
              <a:rPr lang="en-US" smtClean="0"/>
              <a:pPr/>
              <a:t>23</a:t>
            </a:fld>
            <a:endParaRPr lang="en-US"/>
          </a:p>
        </p:txBody>
      </p:sp>
      <p:sp>
        <p:nvSpPr>
          <p:cNvPr id="31749" name="Text Box 4"/>
          <p:cNvSpPr txBox="1">
            <a:spLocks noChangeArrowheads="1"/>
          </p:cNvSpPr>
          <p:nvPr/>
        </p:nvSpPr>
        <p:spPr bwMode="auto">
          <a:xfrm>
            <a:off x="936625" y="5943600"/>
            <a:ext cx="6378575" cy="307777"/>
          </a:xfrm>
          <a:prstGeom prst="rect">
            <a:avLst/>
          </a:prstGeom>
          <a:noFill/>
          <a:ln w="15875">
            <a:noFill/>
            <a:miter lim="800000"/>
            <a:headEnd/>
            <a:tailEnd/>
          </a:ln>
        </p:spPr>
        <p:txBody>
          <a:bodyPr>
            <a:prstTxWarp prst="textNoShape">
              <a:avLst/>
            </a:prstTxWarp>
            <a:spAutoFit/>
          </a:bodyPr>
          <a:lstStyle/>
          <a:p>
            <a:pPr eaLnBrk="0" hangingPunct="0">
              <a:spcBef>
                <a:spcPct val="50000"/>
              </a:spcBef>
            </a:pPr>
            <a:r>
              <a:rPr lang="en-US" sz="1400" dirty="0">
                <a:latin typeface="+mj-lt"/>
              </a:rPr>
              <a:t>*Knowing what won’t change is more important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6" name="Rectangle 8"/>
          <p:cNvSpPr>
            <a:spLocks noGrp="1" noChangeArrowheads="1"/>
          </p:cNvSpPr>
          <p:nvPr>
            <p:ph type="title"/>
          </p:nvPr>
        </p:nvSpPr>
        <p:spPr/>
        <p:txBody>
          <a:bodyPr/>
          <a:lstStyle/>
          <a:p>
            <a:r>
              <a:rPr lang="en-US" dirty="0" smtClean="0"/>
              <a:t>Development Approach (1)</a:t>
            </a:r>
            <a:endParaRPr lang="en-US" dirty="0"/>
          </a:p>
        </p:txBody>
      </p:sp>
      <p:sp>
        <p:nvSpPr>
          <p:cNvPr id="32777" name="Rectangle 9"/>
          <p:cNvSpPr>
            <a:spLocks noGrp="1" noChangeArrowheads="1"/>
          </p:cNvSpPr>
          <p:nvPr>
            <p:ph type="body" idx="1"/>
          </p:nvPr>
        </p:nvSpPr>
        <p:spPr/>
        <p:txBody>
          <a:bodyPr>
            <a:normAutofit lnSpcReduction="10000"/>
          </a:bodyPr>
          <a:lstStyle/>
          <a:p>
            <a:r>
              <a:rPr lang="en-US" sz="2400" dirty="0" smtClean="0"/>
              <a:t>Identify collections of programs that can be considered a family</a:t>
            </a:r>
          </a:p>
          <a:p>
            <a:pPr lvl="1"/>
            <a:r>
              <a:rPr lang="en-US" sz="2000" dirty="0" smtClean="0"/>
              <a:t>Go back to Parnas’ question – “Does it pay to look at the common aspects before looking at the differences?”</a:t>
            </a:r>
          </a:p>
          <a:p>
            <a:pPr lvl="1"/>
            <a:r>
              <a:rPr lang="en-US" sz="2000" dirty="0" smtClean="0"/>
              <a:t>Issues of “pays” becomes literal in a business setting</a:t>
            </a:r>
          </a:p>
          <a:p>
            <a:pPr lvl="1"/>
            <a:r>
              <a:rPr lang="en-US" sz="2000" dirty="0" smtClean="0"/>
              <a:t>May also refer to non-economic aspects (e.g., safety, reliability, etc.)</a:t>
            </a:r>
          </a:p>
          <a:p>
            <a:r>
              <a:rPr lang="en-US" sz="2400" dirty="0" smtClean="0"/>
              <a:t>Design the family for reproducibility</a:t>
            </a:r>
          </a:p>
          <a:p>
            <a:pPr lvl="1"/>
            <a:r>
              <a:rPr lang="en-US" sz="2000" dirty="0" smtClean="0"/>
              <a:t>Create a common design for the family (e.g., architecture) and artifacts</a:t>
            </a:r>
          </a:p>
          <a:p>
            <a:pPr lvl="1"/>
            <a:r>
              <a:rPr lang="en-US" sz="2000" dirty="0" smtClean="0"/>
              <a:t>Create a process for producing family members</a:t>
            </a:r>
          </a:p>
          <a:p>
            <a:pPr lvl="1"/>
            <a:r>
              <a:rPr lang="en-US" sz="2000" dirty="0" smtClean="0"/>
              <a:t>Goal is to make it easy to produce family members from design and artifacts</a:t>
            </a:r>
            <a:endParaRPr lang="en-US" sz="2000" dirty="0"/>
          </a:p>
        </p:txBody>
      </p:sp>
      <p:sp>
        <p:nvSpPr>
          <p:cNvPr id="6" name="Slide Number Placeholder 5"/>
          <p:cNvSpPr>
            <a:spLocks noGrp="1"/>
          </p:cNvSpPr>
          <p:nvPr>
            <p:ph type="sldNum" sz="quarter" idx="12"/>
          </p:nvPr>
        </p:nvSpPr>
        <p:spPr/>
        <p:txBody>
          <a:bodyPr/>
          <a:lstStyle/>
          <a:p>
            <a:fld id="{553DFFB1-405A-724F-ABEC-0F79EE4A2137}"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8" name="Rectangle 6"/>
          <p:cNvSpPr>
            <a:spLocks noGrp="1" noChangeArrowheads="1"/>
          </p:cNvSpPr>
          <p:nvPr>
            <p:ph type="title"/>
          </p:nvPr>
        </p:nvSpPr>
        <p:spPr/>
        <p:txBody>
          <a:bodyPr/>
          <a:lstStyle/>
          <a:p>
            <a:r>
              <a:rPr lang="en-US" smtClean="0"/>
              <a:t>Development Approach (2)</a:t>
            </a:r>
            <a:endParaRPr lang="en-US"/>
          </a:p>
        </p:txBody>
      </p:sp>
      <p:sp>
        <p:nvSpPr>
          <p:cNvPr id="33799" name="Rectangle 7"/>
          <p:cNvSpPr>
            <a:spLocks noGrp="1" noChangeArrowheads="1"/>
          </p:cNvSpPr>
          <p:nvPr>
            <p:ph type="body" idx="1"/>
          </p:nvPr>
        </p:nvSpPr>
        <p:spPr/>
        <p:txBody>
          <a:bodyPr>
            <a:normAutofit/>
          </a:bodyPr>
          <a:lstStyle/>
          <a:p>
            <a:r>
              <a:rPr lang="en-US" sz="2400" dirty="0" smtClean="0"/>
              <a:t>Invest in tools to simplify production of family members</a:t>
            </a:r>
          </a:p>
          <a:p>
            <a:pPr lvl="1"/>
            <a:r>
              <a:rPr lang="en-US" sz="2000" dirty="0" smtClean="0"/>
              <a:t>Family-specific tools to simplify production of family members</a:t>
            </a:r>
          </a:p>
          <a:p>
            <a:pPr lvl="1"/>
            <a:r>
              <a:rPr lang="en-US" sz="2000" dirty="0" smtClean="0"/>
              <a:t>Tools supporting product line activities (e.g., configuration and library management)</a:t>
            </a:r>
          </a:p>
          <a:p>
            <a:r>
              <a:rPr lang="en-US" sz="2400" dirty="0" smtClean="0"/>
              <a:t>Create a means (e.g., language) for modeling family members</a:t>
            </a:r>
          </a:p>
          <a:p>
            <a:pPr lvl="1"/>
            <a:r>
              <a:rPr lang="en-US" sz="2000" dirty="0" smtClean="0"/>
              <a:t>To support validation of customer requirements by analyzing the behavior of the model</a:t>
            </a:r>
          </a:p>
          <a:p>
            <a:pPr lvl="1"/>
            <a:r>
              <a:rPr lang="en-US" sz="2000" dirty="0" smtClean="0"/>
              <a:t>To specify instances of the family from which deliverable code and documentation can be generated</a:t>
            </a:r>
            <a:endParaRPr lang="en-US" sz="2000" dirty="0"/>
          </a:p>
        </p:txBody>
      </p:sp>
      <p:sp>
        <p:nvSpPr>
          <p:cNvPr id="6" name="Slide Number Placeholder 5"/>
          <p:cNvSpPr>
            <a:spLocks noGrp="1"/>
          </p:cNvSpPr>
          <p:nvPr>
            <p:ph type="sldNum" sz="quarter" idx="12"/>
          </p:nvPr>
        </p:nvSpPr>
        <p:spPr/>
        <p:txBody>
          <a:bodyPr/>
          <a:lstStyle/>
          <a:p>
            <a:fld id="{61E2DDDB-C48E-6648-985E-753D08995A31}"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0132" name="Rectangle 4"/>
          <p:cNvSpPr>
            <a:spLocks noGrp="1" noChangeArrowheads="1"/>
          </p:cNvSpPr>
          <p:nvPr>
            <p:ph type="title" idx="4294967295"/>
          </p:nvPr>
        </p:nvSpPr>
        <p:spPr>
          <a:xfrm>
            <a:off x="685800" y="38100"/>
            <a:ext cx="7772400" cy="1066800"/>
          </a:xfrm>
        </p:spPr>
        <p:txBody>
          <a:bodyPr/>
          <a:lstStyle/>
          <a:p>
            <a:pPr eaLnBrk="1" hangingPunct="1">
              <a:defRPr/>
            </a:pPr>
            <a:r>
              <a:rPr lang="en-US" sz="3200"/>
              <a:t>Outputs of Domain and Application Engineering</a:t>
            </a:r>
          </a:p>
        </p:txBody>
      </p:sp>
      <p:sp>
        <p:nvSpPr>
          <p:cNvPr id="32" name="Slide Number Placeholder 4"/>
          <p:cNvSpPr>
            <a:spLocks noGrp="1"/>
          </p:cNvSpPr>
          <p:nvPr>
            <p:ph type="sldNum" sz="quarter" idx="12"/>
          </p:nvPr>
        </p:nvSpPr>
        <p:spPr/>
        <p:txBody>
          <a:bodyPr/>
          <a:lstStyle/>
          <a:p>
            <a:fld id="{BEB8D15F-F48D-B340-AD92-015E2982B531}" type="slidenum">
              <a:rPr lang="en-US"/>
              <a:pPr/>
              <a:t>26</a:t>
            </a:fld>
            <a:endParaRPr lang="en-US"/>
          </a:p>
        </p:txBody>
      </p:sp>
      <p:sp>
        <p:nvSpPr>
          <p:cNvPr id="2054" name="Oval 2"/>
          <p:cNvSpPr>
            <a:spLocks noChangeArrowheads="1"/>
          </p:cNvSpPr>
          <p:nvPr/>
        </p:nvSpPr>
        <p:spPr bwMode="auto">
          <a:xfrm>
            <a:off x="4267200" y="5029200"/>
            <a:ext cx="1219200" cy="762000"/>
          </a:xfrm>
          <a:prstGeom prst="ellipse">
            <a:avLst/>
          </a:prstGeom>
          <a:solidFill>
            <a:schemeClr val="bg1"/>
          </a:solidFill>
          <a:ln w="9525">
            <a:solidFill>
              <a:schemeClr val="tx1"/>
            </a:solidFill>
            <a:round/>
            <a:headEnd/>
            <a:tailEnd/>
          </a:ln>
        </p:spPr>
        <p:txBody>
          <a:bodyPr wrap="none" anchor="ctr">
            <a:prstTxWarp prst="textNoShape">
              <a:avLst/>
            </a:prstTxWarp>
          </a:bodyPr>
          <a:lstStyle/>
          <a:p>
            <a:pPr algn="ctr" eaLnBrk="0" hangingPunct="0"/>
            <a:endParaRPr lang="en-US" sz="1400">
              <a:latin typeface="+mj-lt"/>
            </a:endParaRPr>
          </a:p>
        </p:txBody>
      </p:sp>
      <p:sp>
        <p:nvSpPr>
          <p:cNvPr id="2055" name="Oval 3"/>
          <p:cNvSpPr>
            <a:spLocks noChangeArrowheads="1"/>
          </p:cNvSpPr>
          <p:nvPr/>
        </p:nvSpPr>
        <p:spPr bwMode="auto">
          <a:xfrm>
            <a:off x="4114800" y="4876800"/>
            <a:ext cx="1219200" cy="762000"/>
          </a:xfrm>
          <a:prstGeom prst="ellipse">
            <a:avLst/>
          </a:prstGeom>
          <a:solidFill>
            <a:schemeClr val="bg1"/>
          </a:solidFill>
          <a:ln w="9525">
            <a:solidFill>
              <a:schemeClr val="tx1"/>
            </a:solidFill>
            <a:round/>
            <a:headEnd/>
            <a:tailEnd/>
          </a:ln>
        </p:spPr>
        <p:txBody>
          <a:bodyPr wrap="none" anchor="ctr">
            <a:prstTxWarp prst="textNoShape">
              <a:avLst/>
            </a:prstTxWarp>
          </a:bodyPr>
          <a:lstStyle/>
          <a:p>
            <a:pPr algn="ctr" eaLnBrk="0" hangingPunct="0"/>
            <a:endParaRPr lang="en-US" sz="1400">
              <a:latin typeface="+mj-lt"/>
            </a:endParaRPr>
          </a:p>
        </p:txBody>
      </p:sp>
      <p:sp>
        <p:nvSpPr>
          <p:cNvPr id="2056" name="Oval 5"/>
          <p:cNvSpPr>
            <a:spLocks noChangeArrowheads="1"/>
          </p:cNvSpPr>
          <p:nvPr/>
        </p:nvSpPr>
        <p:spPr bwMode="auto">
          <a:xfrm>
            <a:off x="762000" y="6172200"/>
            <a:ext cx="914400" cy="304800"/>
          </a:xfrm>
          <a:prstGeom prst="ellipse">
            <a:avLst/>
          </a:prstGeom>
          <a:noFill/>
          <a:ln w="9525">
            <a:solidFill>
              <a:schemeClr val="tx1"/>
            </a:solidFill>
            <a:round/>
            <a:headEnd/>
            <a:tailEnd/>
          </a:ln>
        </p:spPr>
        <p:txBody>
          <a:bodyPr wrap="none" anchor="ctr">
            <a:prstTxWarp prst="textNoShape">
              <a:avLst/>
            </a:prstTxWarp>
          </a:bodyPr>
          <a:lstStyle/>
          <a:p>
            <a:pPr algn="ctr" eaLnBrk="0" hangingPunct="0"/>
            <a:r>
              <a:rPr lang="en-US" sz="1400">
                <a:latin typeface="+mj-lt"/>
              </a:rPr>
              <a:t>Product</a:t>
            </a:r>
          </a:p>
        </p:txBody>
      </p:sp>
      <p:sp>
        <p:nvSpPr>
          <p:cNvPr id="2057" name="Line 6"/>
          <p:cNvSpPr>
            <a:spLocks noChangeShapeType="1"/>
          </p:cNvSpPr>
          <p:nvPr/>
        </p:nvSpPr>
        <p:spPr bwMode="auto">
          <a:xfrm>
            <a:off x="914400" y="3733800"/>
            <a:ext cx="7543800" cy="0"/>
          </a:xfrm>
          <a:prstGeom prst="line">
            <a:avLst/>
          </a:prstGeom>
          <a:noFill/>
          <a:ln w="12700">
            <a:solidFill>
              <a:schemeClr val="tx1"/>
            </a:solidFill>
            <a:prstDash val="lgDash"/>
            <a:round/>
            <a:headEnd/>
            <a:tailEnd/>
          </a:ln>
        </p:spPr>
        <p:txBody>
          <a:bodyPr wrap="none" anchor="ctr">
            <a:prstTxWarp prst="textNoShape">
              <a:avLst/>
            </a:prstTxWarp>
          </a:bodyPr>
          <a:lstStyle/>
          <a:p>
            <a:endParaRPr lang="en-US" sz="2000">
              <a:latin typeface="+mj-lt"/>
            </a:endParaRPr>
          </a:p>
        </p:txBody>
      </p:sp>
      <p:sp>
        <p:nvSpPr>
          <p:cNvPr id="2058" name="Oval 7"/>
          <p:cNvSpPr>
            <a:spLocks noChangeArrowheads="1"/>
          </p:cNvSpPr>
          <p:nvPr/>
        </p:nvSpPr>
        <p:spPr bwMode="auto">
          <a:xfrm>
            <a:off x="3505200" y="3200400"/>
            <a:ext cx="1447800" cy="990600"/>
          </a:xfrm>
          <a:prstGeom prst="ellipse">
            <a:avLst/>
          </a:prstGeom>
          <a:solidFill>
            <a:schemeClr val="bg1"/>
          </a:solidFill>
          <a:ln w="9525">
            <a:solidFill>
              <a:schemeClr val="tx1"/>
            </a:solidFill>
            <a:round/>
            <a:headEnd/>
            <a:tailEnd/>
          </a:ln>
        </p:spPr>
        <p:txBody>
          <a:bodyPr wrap="none" anchor="ctr">
            <a:prstTxWarp prst="textNoShape">
              <a:avLst/>
            </a:prstTxWarp>
          </a:bodyPr>
          <a:lstStyle/>
          <a:p>
            <a:pPr algn="ctr" eaLnBrk="0" hangingPunct="0"/>
            <a:r>
              <a:rPr lang="en-US" sz="1400">
                <a:latin typeface="+mj-lt"/>
              </a:rPr>
              <a:t>Application</a:t>
            </a:r>
            <a:br>
              <a:rPr lang="en-US" sz="1400">
                <a:latin typeface="+mj-lt"/>
              </a:rPr>
            </a:br>
            <a:r>
              <a:rPr lang="en-US" sz="1400">
                <a:latin typeface="+mj-lt"/>
              </a:rPr>
              <a:t>Engineering</a:t>
            </a:r>
            <a:br>
              <a:rPr lang="en-US" sz="1400">
                <a:latin typeface="+mj-lt"/>
              </a:rPr>
            </a:br>
            <a:r>
              <a:rPr lang="en-US" sz="1400">
                <a:latin typeface="+mj-lt"/>
              </a:rPr>
              <a:t>Environment</a:t>
            </a:r>
          </a:p>
        </p:txBody>
      </p:sp>
      <p:sp>
        <p:nvSpPr>
          <p:cNvPr id="2059" name="Oval 8"/>
          <p:cNvSpPr>
            <a:spLocks noChangeArrowheads="1"/>
          </p:cNvSpPr>
          <p:nvPr/>
        </p:nvSpPr>
        <p:spPr bwMode="auto">
          <a:xfrm>
            <a:off x="5257800" y="3200400"/>
            <a:ext cx="1447800" cy="990600"/>
          </a:xfrm>
          <a:prstGeom prst="ellipse">
            <a:avLst/>
          </a:prstGeom>
          <a:solidFill>
            <a:schemeClr val="bg1"/>
          </a:solidFill>
          <a:ln w="9525">
            <a:solidFill>
              <a:schemeClr val="tx1"/>
            </a:solidFill>
            <a:round/>
            <a:headEnd/>
            <a:tailEnd/>
          </a:ln>
        </p:spPr>
        <p:txBody>
          <a:bodyPr wrap="none" anchor="ctr">
            <a:prstTxWarp prst="textNoShape">
              <a:avLst/>
            </a:prstTxWarp>
          </a:bodyPr>
          <a:lstStyle/>
          <a:p>
            <a:pPr algn="ctr" eaLnBrk="0" hangingPunct="0"/>
            <a:r>
              <a:rPr lang="en-US" sz="1400">
                <a:latin typeface="+mj-lt"/>
              </a:rPr>
              <a:t>Application</a:t>
            </a:r>
            <a:br>
              <a:rPr lang="en-US" sz="1400">
                <a:latin typeface="+mj-lt"/>
              </a:rPr>
            </a:br>
            <a:r>
              <a:rPr lang="en-US" sz="1400">
                <a:latin typeface="+mj-lt"/>
              </a:rPr>
              <a:t>Engineering</a:t>
            </a:r>
            <a:br>
              <a:rPr lang="en-US" sz="1400">
                <a:latin typeface="+mj-lt"/>
              </a:rPr>
            </a:br>
            <a:r>
              <a:rPr lang="en-US" sz="1400">
                <a:latin typeface="+mj-lt"/>
              </a:rPr>
              <a:t>Process</a:t>
            </a:r>
          </a:p>
        </p:txBody>
      </p:sp>
      <p:sp>
        <p:nvSpPr>
          <p:cNvPr id="2060" name="Oval 9"/>
          <p:cNvSpPr>
            <a:spLocks noChangeArrowheads="1"/>
          </p:cNvSpPr>
          <p:nvPr/>
        </p:nvSpPr>
        <p:spPr bwMode="auto">
          <a:xfrm>
            <a:off x="4343400" y="1447800"/>
            <a:ext cx="1447800" cy="990600"/>
          </a:xfrm>
          <a:prstGeom prst="ellipse">
            <a:avLst/>
          </a:prstGeom>
          <a:noFill/>
          <a:ln w="9525">
            <a:solidFill>
              <a:schemeClr val="tx1"/>
            </a:solidFill>
            <a:round/>
            <a:headEnd/>
            <a:tailEnd/>
          </a:ln>
        </p:spPr>
        <p:txBody>
          <a:bodyPr wrap="none" anchor="ctr">
            <a:prstTxWarp prst="textNoShape">
              <a:avLst/>
            </a:prstTxWarp>
          </a:bodyPr>
          <a:lstStyle/>
          <a:p>
            <a:pPr algn="ctr" eaLnBrk="0" hangingPunct="0"/>
            <a:r>
              <a:rPr lang="en-US" sz="1400">
                <a:latin typeface="+mj-lt"/>
              </a:rPr>
              <a:t>Family</a:t>
            </a:r>
            <a:br>
              <a:rPr lang="en-US" sz="1400">
                <a:latin typeface="+mj-lt"/>
              </a:rPr>
            </a:br>
            <a:r>
              <a:rPr lang="en-US" sz="1400">
                <a:latin typeface="+mj-lt"/>
              </a:rPr>
              <a:t>Definition</a:t>
            </a:r>
          </a:p>
        </p:txBody>
      </p:sp>
      <p:sp>
        <p:nvSpPr>
          <p:cNvPr id="2061" name="Oval 10"/>
          <p:cNvSpPr>
            <a:spLocks noChangeArrowheads="1"/>
          </p:cNvSpPr>
          <p:nvPr/>
        </p:nvSpPr>
        <p:spPr bwMode="auto">
          <a:xfrm>
            <a:off x="3962400" y="4724400"/>
            <a:ext cx="1219200" cy="762000"/>
          </a:xfrm>
          <a:prstGeom prst="ellipse">
            <a:avLst/>
          </a:prstGeom>
          <a:solidFill>
            <a:schemeClr val="bg1"/>
          </a:solidFill>
          <a:ln w="9525">
            <a:solidFill>
              <a:schemeClr val="tx1"/>
            </a:solidFill>
            <a:round/>
            <a:headEnd/>
            <a:tailEnd/>
          </a:ln>
        </p:spPr>
        <p:txBody>
          <a:bodyPr wrap="none" anchor="ctr">
            <a:prstTxWarp prst="textNoShape">
              <a:avLst/>
            </a:prstTxWarp>
          </a:bodyPr>
          <a:lstStyle/>
          <a:p>
            <a:pPr algn="ctr" eaLnBrk="0" hangingPunct="0"/>
            <a:endParaRPr lang="en-US" sz="1400">
              <a:latin typeface="+mj-lt"/>
            </a:endParaRPr>
          </a:p>
        </p:txBody>
      </p:sp>
      <p:sp>
        <p:nvSpPr>
          <p:cNvPr id="2062" name="Oval 11"/>
          <p:cNvSpPr>
            <a:spLocks noChangeArrowheads="1"/>
          </p:cNvSpPr>
          <p:nvPr/>
        </p:nvSpPr>
        <p:spPr bwMode="auto">
          <a:xfrm>
            <a:off x="3810000" y="4572000"/>
            <a:ext cx="1219200" cy="762000"/>
          </a:xfrm>
          <a:prstGeom prst="ellipse">
            <a:avLst/>
          </a:prstGeom>
          <a:solidFill>
            <a:schemeClr val="bg1"/>
          </a:solidFill>
          <a:ln w="9525">
            <a:solidFill>
              <a:schemeClr val="tx1"/>
            </a:solidFill>
            <a:round/>
            <a:headEnd/>
            <a:tailEnd/>
          </a:ln>
        </p:spPr>
        <p:txBody>
          <a:bodyPr wrap="none" anchor="ctr">
            <a:prstTxWarp prst="textNoShape">
              <a:avLst/>
            </a:prstTxWarp>
          </a:bodyPr>
          <a:lstStyle/>
          <a:p>
            <a:pPr algn="ctr" eaLnBrk="0" hangingPunct="0"/>
            <a:r>
              <a:rPr lang="en-US" sz="1400">
                <a:latin typeface="+mj-lt"/>
              </a:rPr>
              <a:t>Family</a:t>
            </a:r>
            <a:br>
              <a:rPr lang="en-US" sz="1400">
                <a:latin typeface="+mj-lt"/>
              </a:rPr>
            </a:br>
            <a:r>
              <a:rPr lang="en-US" sz="1400">
                <a:latin typeface="+mj-lt"/>
              </a:rPr>
              <a:t>Members</a:t>
            </a:r>
          </a:p>
        </p:txBody>
      </p:sp>
      <p:sp>
        <p:nvSpPr>
          <p:cNvPr id="2063" name="Text Box 12"/>
          <p:cNvSpPr txBox="1">
            <a:spLocks noChangeArrowheads="1"/>
          </p:cNvSpPr>
          <p:nvPr/>
        </p:nvSpPr>
        <p:spPr bwMode="auto">
          <a:xfrm>
            <a:off x="1103606" y="5377805"/>
            <a:ext cx="950325" cy="461665"/>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200">
                <a:latin typeface="+mj-lt"/>
              </a:rPr>
              <a:t>Application</a:t>
            </a:r>
            <a:br>
              <a:rPr lang="en-US" sz="1200">
                <a:latin typeface="+mj-lt"/>
              </a:rPr>
            </a:br>
            <a:r>
              <a:rPr lang="en-US" sz="1200">
                <a:latin typeface="+mj-lt"/>
              </a:rPr>
              <a:t>Engineer</a:t>
            </a:r>
          </a:p>
        </p:txBody>
      </p:sp>
      <p:sp>
        <p:nvSpPr>
          <p:cNvPr id="2064" name="Text Box 13"/>
          <p:cNvSpPr txBox="1">
            <a:spLocks noChangeArrowheads="1"/>
          </p:cNvSpPr>
          <p:nvPr/>
        </p:nvSpPr>
        <p:spPr bwMode="auto">
          <a:xfrm>
            <a:off x="1177640" y="2542530"/>
            <a:ext cx="800670" cy="461665"/>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200">
                <a:latin typeface="+mj-lt"/>
              </a:rPr>
              <a:t>Domain</a:t>
            </a:r>
            <a:br>
              <a:rPr lang="en-US" sz="1200">
                <a:latin typeface="+mj-lt"/>
              </a:rPr>
            </a:br>
            <a:r>
              <a:rPr lang="en-US" sz="1200">
                <a:latin typeface="+mj-lt"/>
              </a:rPr>
              <a:t>Engineer</a:t>
            </a:r>
          </a:p>
        </p:txBody>
      </p:sp>
      <p:sp>
        <p:nvSpPr>
          <p:cNvPr id="2065" name="Line 14"/>
          <p:cNvSpPr>
            <a:spLocks noChangeShapeType="1"/>
          </p:cNvSpPr>
          <p:nvPr/>
        </p:nvSpPr>
        <p:spPr bwMode="auto">
          <a:xfrm>
            <a:off x="2057400" y="1981200"/>
            <a:ext cx="2286000" cy="0"/>
          </a:xfrm>
          <a:prstGeom prst="line">
            <a:avLst/>
          </a:prstGeom>
          <a:noFill/>
          <a:ln w="9525">
            <a:solidFill>
              <a:schemeClr val="tx1"/>
            </a:solidFill>
            <a:round/>
            <a:headEnd/>
            <a:tailEnd type="stealth" w="lg" len="lg"/>
          </a:ln>
        </p:spPr>
        <p:txBody>
          <a:bodyPr wrap="none" anchor="ctr">
            <a:prstTxWarp prst="textNoShape">
              <a:avLst/>
            </a:prstTxWarp>
          </a:bodyPr>
          <a:lstStyle/>
          <a:p>
            <a:endParaRPr lang="en-US" sz="2000">
              <a:latin typeface="+mj-lt"/>
            </a:endParaRPr>
          </a:p>
        </p:txBody>
      </p:sp>
      <p:sp>
        <p:nvSpPr>
          <p:cNvPr id="2066" name="Line 15"/>
          <p:cNvSpPr>
            <a:spLocks noChangeShapeType="1"/>
          </p:cNvSpPr>
          <p:nvPr/>
        </p:nvSpPr>
        <p:spPr bwMode="auto">
          <a:xfrm>
            <a:off x="2057400" y="1981200"/>
            <a:ext cx="2971800" cy="990600"/>
          </a:xfrm>
          <a:prstGeom prst="line">
            <a:avLst/>
          </a:prstGeom>
          <a:noFill/>
          <a:ln w="9525">
            <a:solidFill>
              <a:schemeClr val="tx1"/>
            </a:solidFill>
            <a:round/>
            <a:headEnd/>
            <a:tailEnd type="stealth" w="lg" len="lg"/>
          </a:ln>
        </p:spPr>
        <p:txBody>
          <a:bodyPr wrap="none" anchor="ctr">
            <a:prstTxWarp prst="textNoShape">
              <a:avLst/>
            </a:prstTxWarp>
          </a:bodyPr>
          <a:lstStyle/>
          <a:p>
            <a:endParaRPr lang="en-US" sz="2000">
              <a:latin typeface="+mj-lt"/>
            </a:endParaRPr>
          </a:p>
        </p:txBody>
      </p:sp>
      <p:sp>
        <p:nvSpPr>
          <p:cNvPr id="2067" name="Line 16"/>
          <p:cNvSpPr>
            <a:spLocks noChangeShapeType="1"/>
          </p:cNvSpPr>
          <p:nvPr/>
        </p:nvSpPr>
        <p:spPr bwMode="auto">
          <a:xfrm flipH="1">
            <a:off x="4572000" y="2971800"/>
            <a:ext cx="457200" cy="304800"/>
          </a:xfrm>
          <a:prstGeom prst="line">
            <a:avLst/>
          </a:prstGeom>
          <a:noFill/>
          <a:ln w="9525">
            <a:solidFill>
              <a:schemeClr val="tx1"/>
            </a:solidFill>
            <a:round/>
            <a:headEnd/>
            <a:tailEnd type="stealth" w="lg" len="lg"/>
          </a:ln>
        </p:spPr>
        <p:txBody>
          <a:bodyPr wrap="none" anchor="ctr">
            <a:prstTxWarp prst="textNoShape">
              <a:avLst/>
            </a:prstTxWarp>
          </a:bodyPr>
          <a:lstStyle/>
          <a:p>
            <a:endParaRPr lang="en-US" sz="2000">
              <a:latin typeface="+mj-lt"/>
            </a:endParaRPr>
          </a:p>
        </p:txBody>
      </p:sp>
      <p:sp>
        <p:nvSpPr>
          <p:cNvPr id="2068" name="Line 17"/>
          <p:cNvSpPr>
            <a:spLocks noChangeShapeType="1"/>
          </p:cNvSpPr>
          <p:nvPr/>
        </p:nvSpPr>
        <p:spPr bwMode="auto">
          <a:xfrm>
            <a:off x="5029200" y="2971800"/>
            <a:ext cx="457200" cy="381000"/>
          </a:xfrm>
          <a:prstGeom prst="line">
            <a:avLst/>
          </a:prstGeom>
          <a:noFill/>
          <a:ln w="9525">
            <a:solidFill>
              <a:schemeClr val="tx1"/>
            </a:solidFill>
            <a:round/>
            <a:headEnd/>
            <a:tailEnd type="stealth" w="lg" len="lg"/>
          </a:ln>
        </p:spPr>
        <p:txBody>
          <a:bodyPr wrap="none" anchor="ctr">
            <a:prstTxWarp prst="textNoShape">
              <a:avLst/>
            </a:prstTxWarp>
          </a:bodyPr>
          <a:lstStyle/>
          <a:p>
            <a:endParaRPr lang="en-US" sz="2000">
              <a:latin typeface="+mj-lt"/>
            </a:endParaRPr>
          </a:p>
        </p:txBody>
      </p:sp>
      <p:sp>
        <p:nvSpPr>
          <p:cNvPr id="2069" name="Text Box 18"/>
          <p:cNvSpPr txBox="1">
            <a:spLocks noChangeArrowheads="1"/>
          </p:cNvSpPr>
          <p:nvPr/>
        </p:nvSpPr>
        <p:spPr bwMode="auto">
          <a:xfrm>
            <a:off x="3047407" y="2528501"/>
            <a:ext cx="723500" cy="276999"/>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200">
                <a:latin typeface="+mj-lt"/>
              </a:rPr>
              <a:t>Creates</a:t>
            </a:r>
          </a:p>
        </p:txBody>
      </p:sp>
      <p:sp>
        <p:nvSpPr>
          <p:cNvPr id="2070" name="Text Box 19"/>
          <p:cNvSpPr txBox="1">
            <a:spLocks noChangeArrowheads="1"/>
          </p:cNvSpPr>
          <p:nvPr/>
        </p:nvSpPr>
        <p:spPr bwMode="auto">
          <a:xfrm>
            <a:off x="2625626" y="1690301"/>
            <a:ext cx="1262260" cy="276999"/>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200">
                <a:latin typeface="+mj-lt"/>
              </a:rPr>
              <a:t>Creates &amp; Uses</a:t>
            </a:r>
          </a:p>
        </p:txBody>
      </p:sp>
      <p:sp>
        <p:nvSpPr>
          <p:cNvPr id="2071" name="Text Box 20"/>
          <p:cNvSpPr txBox="1">
            <a:spLocks noChangeArrowheads="1"/>
          </p:cNvSpPr>
          <p:nvPr/>
        </p:nvSpPr>
        <p:spPr bwMode="auto">
          <a:xfrm>
            <a:off x="2512419" y="4906576"/>
            <a:ext cx="723500" cy="276999"/>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200">
                <a:latin typeface="+mj-lt"/>
              </a:rPr>
              <a:t>Creates</a:t>
            </a:r>
          </a:p>
        </p:txBody>
      </p:sp>
      <p:sp>
        <p:nvSpPr>
          <p:cNvPr id="2072" name="Line 21"/>
          <p:cNvSpPr>
            <a:spLocks noChangeShapeType="1"/>
          </p:cNvSpPr>
          <p:nvPr/>
        </p:nvSpPr>
        <p:spPr bwMode="auto">
          <a:xfrm flipV="1">
            <a:off x="1981200" y="4953000"/>
            <a:ext cx="1828800" cy="0"/>
          </a:xfrm>
          <a:prstGeom prst="line">
            <a:avLst/>
          </a:prstGeom>
          <a:noFill/>
          <a:ln w="9525">
            <a:solidFill>
              <a:schemeClr val="tx1"/>
            </a:solidFill>
            <a:round/>
            <a:headEnd/>
            <a:tailEnd type="stealth" w="lg" len="lg"/>
          </a:ln>
        </p:spPr>
        <p:txBody>
          <a:bodyPr wrap="none" anchor="ctr">
            <a:prstTxWarp prst="textNoShape">
              <a:avLst/>
            </a:prstTxWarp>
          </a:bodyPr>
          <a:lstStyle/>
          <a:p>
            <a:endParaRPr lang="en-US" sz="2000">
              <a:latin typeface="+mj-lt"/>
            </a:endParaRPr>
          </a:p>
        </p:txBody>
      </p:sp>
      <p:sp>
        <p:nvSpPr>
          <p:cNvPr id="2073" name="Line 22"/>
          <p:cNvSpPr>
            <a:spLocks noChangeShapeType="1"/>
          </p:cNvSpPr>
          <p:nvPr/>
        </p:nvSpPr>
        <p:spPr bwMode="auto">
          <a:xfrm flipV="1">
            <a:off x="1981200" y="4343400"/>
            <a:ext cx="3048000" cy="609600"/>
          </a:xfrm>
          <a:prstGeom prst="line">
            <a:avLst/>
          </a:prstGeom>
          <a:noFill/>
          <a:ln w="9525">
            <a:solidFill>
              <a:schemeClr val="tx1"/>
            </a:solidFill>
            <a:round/>
            <a:headEnd/>
            <a:tailEnd type="stealth" w="lg" len="lg"/>
          </a:ln>
        </p:spPr>
        <p:txBody>
          <a:bodyPr wrap="none" anchor="ctr">
            <a:prstTxWarp prst="textNoShape">
              <a:avLst/>
            </a:prstTxWarp>
          </a:bodyPr>
          <a:lstStyle/>
          <a:p>
            <a:endParaRPr lang="en-US" sz="2000">
              <a:latin typeface="+mj-lt"/>
            </a:endParaRPr>
          </a:p>
        </p:txBody>
      </p:sp>
      <p:sp>
        <p:nvSpPr>
          <p:cNvPr id="2074" name="Line 23"/>
          <p:cNvSpPr>
            <a:spLocks noChangeShapeType="1"/>
          </p:cNvSpPr>
          <p:nvPr/>
        </p:nvSpPr>
        <p:spPr bwMode="auto">
          <a:xfrm flipV="1">
            <a:off x="5029200" y="3962400"/>
            <a:ext cx="304800" cy="381000"/>
          </a:xfrm>
          <a:prstGeom prst="line">
            <a:avLst/>
          </a:prstGeom>
          <a:noFill/>
          <a:ln w="9525">
            <a:solidFill>
              <a:schemeClr val="tx1"/>
            </a:solidFill>
            <a:round/>
            <a:headEnd/>
            <a:tailEnd type="stealth" w="lg" len="lg"/>
          </a:ln>
        </p:spPr>
        <p:txBody>
          <a:bodyPr wrap="none" anchor="ctr">
            <a:prstTxWarp prst="textNoShape">
              <a:avLst/>
            </a:prstTxWarp>
          </a:bodyPr>
          <a:lstStyle/>
          <a:p>
            <a:endParaRPr lang="en-US" sz="2000">
              <a:latin typeface="+mj-lt"/>
            </a:endParaRPr>
          </a:p>
        </p:txBody>
      </p:sp>
      <p:sp>
        <p:nvSpPr>
          <p:cNvPr id="2075" name="Line 24"/>
          <p:cNvSpPr>
            <a:spLocks noChangeShapeType="1"/>
          </p:cNvSpPr>
          <p:nvPr/>
        </p:nvSpPr>
        <p:spPr bwMode="auto">
          <a:xfrm flipH="1" flipV="1">
            <a:off x="4724400" y="4038600"/>
            <a:ext cx="304800" cy="304800"/>
          </a:xfrm>
          <a:prstGeom prst="line">
            <a:avLst/>
          </a:prstGeom>
          <a:noFill/>
          <a:ln w="9525">
            <a:solidFill>
              <a:schemeClr val="tx1"/>
            </a:solidFill>
            <a:round/>
            <a:headEnd/>
            <a:tailEnd type="stealth" w="lg" len="lg"/>
          </a:ln>
        </p:spPr>
        <p:txBody>
          <a:bodyPr wrap="none" anchor="ctr">
            <a:prstTxWarp prst="textNoShape">
              <a:avLst/>
            </a:prstTxWarp>
          </a:bodyPr>
          <a:lstStyle/>
          <a:p>
            <a:endParaRPr lang="en-US" sz="2000">
              <a:latin typeface="+mj-lt"/>
            </a:endParaRPr>
          </a:p>
        </p:txBody>
      </p:sp>
      <p:sp>
        <p:nvSpPr>
          <p:cNvPr id="2076" name="Text Box 25"/>
          <p:cNvSpPr txBox="1">
            <a:spLocks noChangeArrowheads="1"/>
          </p:cNvSpPr>
          <p:nvPr/>
        </p:nvSpPr>
        <p:spPr bwMode="auto">
          <a:xfrm>
            <a:off x="2987533" y="4281101"/>
            <a:ext cx="535273" cy="276999"/>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200">
                <a:latin typeface="+mj-lt"/>
              </a:rPr>
              <a:t>Uses</a:t>
            </a:r>
          </a:p>
        </p:txBody>
      </p:sp>
      <p:sp>
        <p:nvSpPr>
          <p:cNvPr id="2077" name="Text Box 26"/>
          <p:cNvSpPr txBox="1">
            <a:spLocks noChangeArrowheads="1"/>
          </p:cNvSpPr>
          <p:nvPr/>
        </p:nvSpPr>
        <p:spPr bwMode="auto">
          <a:xfrm>
            <a:off x="6870052" y="2086303"/>
            <a:ext cx="1222084" cy="523220"/>
          </a:xfrm>
          <a:prstGeom prst="rect">
            <a:avLst/>
          </a:prstGeom>
          <a:noFill/>
          <a:ln w="9525">
            <a:noFill/>
            <a:miter lim="800000"/>
            <a:headEnd/>
            <a:tailEnd type="none" w="lg" len="lg"/>
          </a:ln>
        </p:spPr>
        <p:txBody>
          <a:bodyPr wrap="none" anchor="ctr">
            <a:prstTxWarp prst="textNoShape">
              <a:avLst/>
            </a:prstTxWarp>
            <a:spAutoFit/>
          </a:bodyPr>
          <a:lstStyle/>
          <a:p>
            <a:pPr algn="ctr" eaLnBrk="0" hangingPunct="0"/>
            <a:r>
              <a:rPr lang="en-US" sz="1400" b="1">
                <a:latin typeface="+mj-lt"/>
              </a:rPr>
              <a:t>Domain</a:t>
            </a:r>
          </a:p>
          <a:p>
            <a:pPr algn="ctr" eaLnBrk="0" hangingPunct="0"/>
            <a:r>
              <a:rPr lang="en-US" sz="1400" b="1">
                <a:latin typeface="+mj-lt"/>
              </a:rPr>
              <a:t>Engineering</a:t>
            </a:r>
          </a:p>
        </p:txBody>
      </p:sp>
      <p:sp>
        <p:nvSpPr>
          <p:cNvPr id="2078" name="Text Box 27"/>
          <p:cNvSpPr txBox="1">
            <a:spLocks noChangeArrowheads="1"/>
          </p:cNvSpPr>
          <p:nvPr/>
        </p:nvSpPr>
        <p:spPr bwMode="auto">
          <a:xfrm>
            <a:off x="6870052" y="4629478"/>
            <a:ext cx="1222084" cy="523220"/>
          </a:xfrm>
          <a:prstGeom prst="rect">
            <a:avLst/>
          </a:prstGeom>
          <a:noFill/>
          <a:ln w="9525">
            <a:noFill/>
            <a:miter lim="800000"/>
            <a:headEnd/>
            <a:tailEnd type="none" w="lg" len="lg"/>
          </a:ln>
        </p:spPr>
        <p:txBody>
          <a:bodyPr wrap="none" anchor="ctr">
            <a:prstTxWarp prst="textNoShape">
              <a:avLst/>
            </a:prstTxWarp>
            <a:spAutoFit/>
          </a:bodyPr>
          <a:lstStyle/>
          <a:p>
            <a:pPr algn="ctr" eaLnBrk="0" hangingPunct="0"/>
            <a:r>
              <a:rPr lang="en-US" sz="1400" b="1">
                <a:latin typeface="+mj-lt"/>
              </a:rPr>
              <a:t>Application</a:t>
            </a:r>
          </a:p>
          <a:p>
            <a:pPr algn="ctr" eaLnBrk="0" hangingPunct="0"/>
            <a:r>
              <a:rPr lang="en-US" sz="1400" b="1">
                <a:latin typeface="+mj-lt"/>
              </a:rPr>
              <a:t>Engineering</a:t>
            </a:r>
          </a:p>
        </p:txBody>
      </p:sp>
      <p:graphicFrame>
        <p:nvGraphicFramePr>
          <p:cNvPr id="2050" name="Object 28"/>
          <p:cNvGraphicFramePr>
            <a:graphicFrameLocks noChangeAspect="1"/>
          </p:cNvGraphicFramePr>
          <p:nvPr/>
        </p:nvGraphicFramePr>
        <p:xfrm>
          <a:off x="914400" y="1143000"/>
          <a:ext cx="1339850" cy="1524000"/>
        </p:xfrm>
        <a:graphic>
          <a:graphicData uri="http://schemas.openxmlformats.org/presentationml/2006/ole">
            <p:oleObj spid="_x0000_s2050" name="Clip" r:id="rId4" imgW="3983400" imgH="3468960" progId="">
              <p:embed/>
            </p:oleObj>
          </a:graphicData>
        </a:graphic>
      </p:graphicFrame>
      <p:graphicFrame>
        <p:nvGraphicFramePr>
          <p:cNvPr id="2051" name="Object 29"/>
          <p:cNvGraphicFramePr>
            <a:graphicFrameLocks noChangeAspect="1"/>
          </p:cNvGraphicFramePr>
          <p:nvPr/>
        </p:nvGraphicFramePr>
        <p:xfrm>
          <a:off x="533400" y="4013200"/>
          <a:ext cx="1584325" cy="1397000"/>
        </p:xfrm>
        <a:graphic>
          <a:graphicData uri="http://schemas.openxmlformats.org/presentationml/2006/ole">
            <p:oleObj spid="_x0000_s2051" name="Clip" r:id="rId5" imgW="3929040" imgH="3468960" progId="">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2178" name="Rectangle 2"/>
          <p:cNvSpPr>
            <a:spLocks noGrp="1" noChangeArrowheads="1"/>
          </p:cNvSpPr>
          <p:nvPr>
            <p:ph type="title" idx="4294967295"/>
          </p:nvPr>
        </p:nvSpPr>
        <p:spPr>
          <a:xfrm>
            <a:off x="685800" y="228600"/>
            <a:ext cx="7772400" cy="533400"/>
          </a:xfrm>
        </p:spPr>
        <p:txBody>
          <a:bodyPr/>
          <a:lstStyle/>
          <a:p>
            <a:pPr eaLnBrk="1" hangingPunct="1">
              <a:defRPr/>
            </a:pPr>
            <a:r>
              <a:rPr lang="en-US"/>
              <a:t>Process View</a:t>
            </a:r>
          </a:p>
        </p:txBody>
      </p:sp>
      <p:sp>
        <p:nvSpPr>
          <p:cNvPr id="23" name="Slide Number Placeholder 4"/>
          <p:cNvSpPr>
            <a:spLocks noGrp="1"/>
          </p:cNvSpPr>
          <p:nvPr>
            <p:ph type="sldNum" sz="quarter" idx="12"/>
          </p:nvPr>
        </p:nvSpPr>
        <p:spPr/>
        <p:txBody>
          <a:bodyPr/>
          <a:lstStyle/>
          <a:p>
            <a:fld id="{BD7D1F0B-A084-D641-B885-3E4C2BB6218D}" type="slidenum">
              <a:rPr lang="en-US"/>
              <a:pPr/>
              <a:t>27</a:t>
            </a:fld>
            <a:endParaRPr lang="en-US"/>
          </a:p>
        </p:txBody>
      </p:sp>
      <p:sp>
        <p:nvSpPr>
          <p:cNvPr id="34820" name="Rectangle 3"/>
          <p:cNvSpPr>
            <a:spLocks noChangeArrowheads="1"/>
          </p:cNvSpPr>
          <p:nvPr/>
        </p:nvSpPr>
        <p:spPr bwMode="auto">
          <a:xfrm>
            <a:off x="2819400" y="990600"/>
            <a:ext cx="3124200" cy="838200"/>
          </a:xfrm>
          <a:prstGeom prst="rect">
            <a:avLst/>
          </a:prstGeom>
          <a:noFill/>
          <a:ln w="9525">
            <a:solidFill>
              <a:schemeClr val="tx1"/>
            </a:solidFill>
            <a:miter lim="800000"/>
            <a:headEnd/>
            <a:tailEnd/>
          </a:ln>
        </p:spPr>
        <p:txBody>
          <a:bodyPr wrap="none" anchor="ctr">
            <a:prstTxWarp prst="textNoShape">
              <a:avLst/>
            </a:prstTxWarp>
          </a:bodyPr>
          <a:lstStyle/>
          <a:p>
            <a:pPr algn="ctr" eaLnBrk="0" hangingPunct="0"/>
            <a:r>
              <a:rPr lang="en-US" sz="1400" b="1">
                <a:latin typeface="+mj-lt"/>
              </a:rPr>
              <a:t>Domain Engineering</a:t>
            </a:r>
            <a:endParaRPr lang="en-US" sz="1400">
              <a:latin typeface="+mj-lt"/>
            </a:endParaRPr>
          </a:p>
          <a:p>
            <a:pPr algn="ctr" eaLnBrk="0" hangingPunct="0"/>
            <a:r>
              <a:rPr lang="en-US" sz="1400">
                <a:latin typeface="+mj-lt"/>
              </a:rPr>
              <a:t>Define family and develop</a:t>
            </a:r>
          </a:p>
          <a:p>
            <a:pPr algn="ctr" eaLnBrk="0" hangingPunct="0"/>
            <a:r>
              <a:rPr lang="en-US" sz="1400">
                <a:latin typeface="+mj-lt"/>
              </a:rPr>
              <a:t>Production Capabilities</a:t>
            </a:r>
            <a:endParaRPr lang="en-US" sz="1200">
              <a:latin typeface="+mj-lt"/>
            </a:endParaRPr>
          </a:p>
        </p:txBody>
      </p:sp>
      <p:sp>
        <p:nvSpPr>
          <p:cNvPr id="34821" name="Rectangle 4"/>
          <p:cNvSpPr>
            <a:spLocks noChangeArrowheads="1"/>
          </p:cNvSpPr>
          <p:nvPr/>
        </p:nvSpPr>
        <p:spPr bwMode="auto">
          <a:xfrm>
            <a:off x="2743200" y="4648200"/>
            <a:ext cx="3124200" cy="762000"/>
          </a:xfrm>
          <a:prstGeom prst="rect">
            <a:avLst/>
          </a:prstGeom>
          <a:noFill/>
          <a:ln w="9525">
            <a:solidFill>
              <a:schemeClr val="tx1"/>
            </a:solidFill>
            <a:miter lim="800000"/>
            <a:headEnd/>
            <a:tailEnd/>
          </a:ln>
        </p:spPr>
        <p:txBody>
          <a:bodyPr wrap="none" anchor="ctr">
            <a:prstTxWarp prst="textNoShape">
              <a:avLst/>
            </a:prstTxWarp>
          </a:bodyPr>
          <a:lstStyle/>
          <a:p>
            <a:endParaRPr lang="en-US" sz="2000">
              <a:latin typeface="+mj-lt"/>
            </a:endParaRPr>
          </a:p>
        </p:txBody>
      </p:sp>
      <p:sp>
        <p:nvSpPr>
          <p:cNvPr id="34822" name="Oval 5"/>
          <p:cNvSpPr>
            <a:spLocks noChangeArrowheads="1"/>
          </p:cNvSpPr>
          <p:nvPr/>
        </p:nvSpPr>
        <p:spPr bwMode="auto">
          <a:xfrm>
            <a:off x="2514600" y="2438400"/>
            <a:ext cx="3505200" cy="1905000"/>
          </a:xfrm>
          <a:prstGeom prst="ellipse">
            <a:avLst/>
          </a:prstGeom>
          <a:noFill/>
          <a:ln w="9525">
            <a:solidFill>
              <a:schemeClr val="tx1"/>
            </a:solidFill>
            <a:round/>
            <a:headEnd/>
            <a:tailEnd/>
          </a:ln>
        </p:spPr>
        <p:txBody>
          <a:bodyPr wrap="none" anchor="ctr">
            <a:prstTxWarp prst="textNoShape">
              <a:avLst/>
            </a:prstTxWarp>
          </a:bodyPr>
          <a:lstStyle/>
          <a:p>
            <a:pPr algn="ctr" eaLnBrk="0" hangingPunct="0">
              <a:lnSpc>
                <a:spcPct val="70000"/>
              </a:lnSpc>
            </a:pPr>
            <a:r>
              <a:rPr lang="en-US" sz="1400" b="1">
                <a:latin typeface="+mj-lt"/>
              </a:rPr>
              <a:t>Application Engineering</a:t>
            </a:r>
            <a:br>
              <a:rPr lang="en-US" sz="1400" b="1">
                <a:latin typeface="+mj-lt"/>
              </a:rPr>
            </a:br>
            <a:r>
              <a:rPr lang="en-US" sz="1400" b="1">
                <a:latin typeface="+mj-lt"/>
              </a:rPr>
              <a:t>Environment</a:t>
            </a:r>
            <a:br>
              <a:rPr lang="en-US" sz="1400" b="1">
                <a:latin typeface="+mj-lt"/>
              </a:rPr>
            </a:br>
            <a:endParaRPr lang="en-US" sz="1400" b="1">
              <a:latin typeface="+mj-lt"/>
            </a:endParaRPr>
          </a:p>
          <a:p>
            <a:pPr algn="ctr" eaLnBrk="0" hangingPunct="0">
              <a:lnSpc>
                <a:spcPct val="70000"/>
              </a:lnSpc>
            </a:pPr>
            <a:r>
              <a:rPr lang="en-US" sz="1400">
                <a:latin typeface="+mj-lt"/>
              </a:rPr>
              <a:t>Application Modeling Language</a:t>
            </a:r>
          </a:p>
          <a:p>
            <a:pPr algn="ctr" eaLnBrk="0" hangingPunct="0">
              <a:lnSpc>
                <a:spcPct val="70000"/>
              </a:lnSpc>
            </a:pPr>
            <a:r>
              <a:rPr lang="en-US" sz="1400">
                <a:latin typeface="+mj-lt"/>
              </a:rPr>
              <a:t>+</a:t>
            </a:r>
          </a:p>
          <a:p>
            <a:pPr algn="ctr" eaLnBrk="0" hangingPunct="0">
              <a:lnSpc>
                <a:spcPct val="70000"/>
              </a:lnSpc>
            </a:pPr>
            <a:r>
              <a:rPr lang="en-US" sz="1400">
                <a:latin typeface="+mj-lt"/>
              </a:rPr>
              <a:t>Tools</a:t>
            </a:r>
          </a:p>
          <a:p>
            <a:pPr algn="ctr" eaLnBrk="0" hangingPunct="0">
              <a:lnSpc>
                <a:spcPct val="70000"/>
              </a:lnSpc>
            </a:pPr>
            <a:r>
              <a:rPr lang="en-US" sz="1400">
                <a:latin typeface="+mj-lt"/>
              </a:rPr>
              <a:t>+</a:t>
            </a:r>
          </a:p>
          <a:p>
            <a:pPr algn="ctr" eaLnBrk="0" hangingPunct="0">
              <a:lnSpc>
                <a:spcPct val="70000"/>
              </a:lnSpc>
            </a:pPr>
            <a:r>
              <a:rPr lang="en-US" sz="1400">
                <a:latin typeface="+mj-lt"/>
              </a:rPr>
              <a:t>Application Engineering Process</a:t>
            </a:r>
          </a:p>
          <a:p>
            <a:pPr algn="ctr" eaLnBrk="0" hangingPunct="0">
              <a:lnSpc>
                <a:spcPct val="70000"/>
              </a:lnSpc>
            </a:pPr>
            <a:endParaRPr lang="en-US" sz="1200">
              <a:latin typeface="+mj-lt"/>
            </a:endParaRPr>
          </a:p>
        </p:txBody>
      </p:sp>
      <p:sp>
        <p:nvSpPr>
          <p:cNvPr id="34823" name="Oval 6"/>
          <p:cNvSpPr>
            <a:spLocks noChangeArrowheads="1"/>
          </p:cNvSpPr>
          <p:nvPr/>
        </p:nvSpPr>
        <p:spPr bwMode="auto">
          <a:xfrm>
            <a:off x="3505200" y="5791200"/>
            <a:ext cx="1143000" cy="304800"/>
          </a:xfrm>
          <a:prstGeom prst="ellipse">
            <a:avLst/>
          </a:prstGeom>
          <a:noFill/>
          <a:ln w="9525">
            <a:solidFill>
              <a:schemeClr val="tx1"/>
            </a:solidFill>
            <a:round/>
            <a:headEnd/>
            <a:tailEnd/>
          </a:ln>
        </p:spPr>
        <p:txBody>
          <a:bodyPr wrap="none" anchor="ctr">
            <a:prstTxWarp prst="textNoShape">
              <a:avLst/>
            </a:prstTxWarp>
          </a:bodyPr>
          <a:lstStyle/>
          <a:p>
            <a:endParaRPr lang="en-US" sz="2000">
              <a:latin typeface="+mj-lt"/>
            </a:endParaRPr>
          </a:p>
        </p:txBody>
      </p:sp>
      <p:sp>
        <p:nvSpPr>
          <p:cNvPr id="34824" name="Oval 7"/>
          <p:cNvSpPr>
            <a:spLocks noChangeArrowheads="1"/>
          </p:cNvSpPr>
          <p:nvPr/>
        </p:nvSpPr>
        <p:spPr bwMode="auto">
          <a:xfrm>
            <a:off x="3657600" y="5791200"/>
            <a:ext cx="1143000" cy="304800"/>
          </a:xfrm>
          <a:prstGeom prst="ellipse">
            <a:avLst/>
          </a:prstGeom>
          <a:noFill/>
          <a:ln w="9525">
            <a:solidFill>
              <a:schemeClr val="tx1"/>
            </a:solidFill>
            <a:round/>
            <a:headEnd/>
            <a:tailEnd/>
          </a:ln>
        </p:spPr>
        <p:txBody>
          <a:bodyPr wrap="none" anchor="ctr">
            <a:prstTxWarp prst="textNoShape">
              <a:avLst/>
            </a:prstTxWarp>
          </a:bodyPr>
          <a:lstStyle/>
          <a:p>
            <a:endParaRPr lang="en-US" sz="2000">
              <a:latin typeface="+mj-lt"/>
            </a:endParaRPr>
          </a:p>
        </p:txBody>
      </p:sp>
      <p:sp>
        <p:nvSpPr>
          <p:cNvPr id="34825" name="Oval 8"/>
          <p:cNvSpPr>
            <a:spLocks noChangeArrowheads="1"/>
          </p:cNvSpPr>
          <p:nvPr/>
        </p:nvSpPr>
        <p:spPr bwMode="auto">
          <a:xfrm>
            <a:off x="3810000" y="5791200"/>
            <a:ext cx="1143000" cy="304800"/>
          </a:xfrm>
          <a:prstGeom prst="ellipse">
            <a:avLst/>
          </a:prstGeom>
          <a:noFill/>
          <a:ln w="9525">
            <a:solidFill>
              <a:schemeClr val="tx1"/>
            </a:solidFill>
            <a:round/>
            <a:headEnd/>
            <a:tailEnd/>
          </a:ln>
        </p:spPr>
        <p:txBody>
          <a:bodyPr wrap="none" anchor="ctr">
            <a:prstTxWarp prst="textNoShape">
              <a:avLst/>
            </a:prstTxWarp>
          </a:bodyPr>
          <a:lstStyle/>
          <a:p>
            <a:endParaRPr lang="en-US" sz="2000">
              <a:latin typeface="+mj-lt"/>
            </a:endParaRPr>
          </a:p>
        </p:txBody>
      </p:sp>
      <p:sp>
        <p:nvSpPr>
          <p:cNvPr id="34826" name="Oval 9"/>
          <p:cNvSpPr>
            <a:spLocks noChangeArrowheads="1"/>
          </p:cNvSpPr>
          <p:nvPr/>
        </p:nvSpPr>
        <p:spPr bwMode="auto">
          <a:xfrm>
            <a:off x="3352800" y="5791200"/>
            <a:ext cx="1143000" cy="304800"/>
          </a:xfrm>
          <a:prstGeom prst="ellipse">
            <a:avLst/>
          </a:prstGeom>
          <a:solidFill>
            <a:schemeClr val="bg1"/>
          </a:solidFill>
          <a:ln w="9525">
            <a:solidFill>
              <a:schemeClr val="tx1"/>
            </a:solidFill>
            <a:round/>
            <a:headEnd/>
            <a:tailEnd/>
          </a:ln>
        </p:spPr>
        <p:txBody>
          <a:bodyPr wrap="none" anchor="ctr">
            <a:prstTxWarp prst="textNoShape">
              <a:avLst/>
            </a:prstTxWarp>
          </a:bodyPr>
          <a:lstStyle/>
          <a:p>
            <a:pPr algn="ctr" eaLnBrk="0" hangingPunct="0"/>
            <a:r>
              <a:rPr lang="en-US" sz="1200">
                <a:latin typeface="+mj-lt"/>
              </a:rPr>
              <a:t>Applications</a:t>
            </a:r>
          </a:p>
        </p:txBody>
      </p:sp>
      <p:sp>
        <p:nvSpPr>
          <p:cNvPr id="34827" name="Text Box 10"/>
          <p:cNvSpPr txBox="1">
            <a:spLocks noChangeArrowheads="1"/>
          </p:cNvSpPr>
          <p:nvPr/>
        </p:nvSpPr>
        <p:spPr bwMode="auto">
          <a:xfrm>
            <a:off x="3156777" y="4752975"/>
            <a:ext cx="2249422" cy="523220"/>
          </a:xfrm>
          <a:prstGeom prst="rect">
            <a:avLst/>
          </a:prstGeom>
          <a:noFill/>
          <a:ln w="9525">
            <a:noFill/>
            <a:miter lim="800000"/>
            <a:headEnd/>
            <a:tailEnd/>
          </a:ln>
        </p:spPr>
        <p:txBody>
          <a:bodyPr wrap="none">
            <a:prstTxWarp prst="textNoShape">
              <a:avLst/>
            </a:prstTxWarp>
            <a:spAutoFit/>
          </a:bodyPr>
          <a:lstStyle/>
          <a:p>
            <a:pPr algn="ctr" eaLnBrk="0" hangingPunct="0"/>
            <a:r>
              <a:rPr lang="en-US" sz="1400" b="1">
                <a:latin typeface="+mj-lt"/>
              </a:rPr>
              <a:t>Application Engineering</a:t>
            </a:r>
            <a:endParaRPr lang="en-US" sz="1400">
              <a:latin typeface="+mj-lt"/>
            </a:endParaRPr>
          </a:p>
          <a:p>
            <a:pPr algn="ctr" eaLnBrk="0" hangingPunct="0"/>
            <a:r>
              <a:rPr lang="en-US" sz="1400">
                <a:latin typeface="+mj-lt"/>
              </a:rPr>
              <a:t>Produce Family Members</a:t>
            </a:r>
            <a:endParaRPr lang="en-US" sz="1400" b="1">
              <a:latin typeface="+mj-lt"/>
            </a:endParaRPr>
          </a:p>
        </p:txBody>
      </p:sp>
      <p:sp>
        <p:nvSpPr>
          <p:cNvPr id="34828" name="Line 11"/>
          <p:cNvSpPr>
            <a:spLocks noChangeShapeType="1"/>
          </p:cNvSpPr>
          <p:nvPr/>
        </p:nvSpPr>
        <p:spPr bwMode="auto">
          <a:xfrm>
            <a:off x="4267200" y="1828800"/>
            <a:ext cx="0" cy="533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sz="2000">
              <a:latin typeface="+mj-lt"/>
            </a:endParaRPr>
          </a:p>
        </p:txBody>
      </p:sp>
      <p:sp>
        <p:nvSpPr>
          <p:cNvPr id="34829" name="Line 12"/>
          <p:cNvSpPr>
            <a:spLocks noChangeShapeType="1"/>
          </p:cNvSpPr>
          <p:nvPr/>
        </p:nvSpPr>
        <p:spPr bwMode="auto">
          <a:xfrm>
            <a:off x="4267200" y="4343400"/>
            <a:ext cx="0" cy="3048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sz="2000">
              <a:latin typeface="+mj-lt"/>
            </a:endParaRPr>
          </a:p>
        </p:txBody>
      </p:sp>
      <p:sp>
        <p:nvSpPr>
          <p:cNvPr id="34830" name="Line 13"/>
          <p:cNvSpPr>
            <a:spLocks noChangeShapeType="1"/>
          </p:cNvSpPr>
          <p:nvPr/>
        </p:nvSpPr>
        <p:spPr bwMode="auto">
          <a:xfrm>
            <a:off x="4343400" y="5410200"/>
            <a:ext cx="0" cy="3810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sz="2000">
              <a:latin typeface="+mj-lt"/>
            </a:endParaRPr>
          </a:p>
        </p:txBody>
      </p:sp>
      <p:cxnSp>
        <p:nvCxnSpPr>
          <p:cNvPr id="34831" name="AutoShape 14"/>
          <p:cNvCxnSpPr>
            <a:cxnSpLocks noChangeShapeType="1"/>
            <a:stCxn id="34821" idx="1"/>
            <a:endCxn id="34820" idx="1"/>
          </p:cNvCxnSpPr>
          <p:nvPr/>
        </p:nvCxnSpPr>
        <p:spPr bwMode="auto">
          <a:xfrm rot="10800000" flipH="1">
            <a:off x="2743200" y="1409700"/>
            <a:ext cx="76200" cy="3619500"/>
          </a:xfrm>
          <a:prstGeom prst="bentConnector3">
            <a:avLst>
              <a:gd name="adj1" fmla="val -693755"/>
            </a:avLst>
          </a:prstGeom>
          <a:noFill/>
          <a:ln w="9525">
            <a:solidFill>
              <a:schemeClr val="tx1"/>
            </a:solidFill>
            <a:miter lim="800000"/>
            <a:headEnd/>
            <a:tailEnd type="triangle" w="med" len="med"/>
          </a:ln>
        </p:spPr>
      </p:cxnSp>
      <p:sp>
        <p:nvSpPr>
          <p:cNvPr id="34832" name="Text Box 15"/>
          <p:cNvSpPr txBox="1">
            <a:spLocks noChangeArrowheads="1"/>
          </p:cNvSpPr>
          <p:nvPr/>
        </p:nvSpPr>
        <p:spPr bwMode="auto">
          <a:xfrm>
            <a:off x="1295400" y="2743200"/>
            <a:ext cx="979755" cy="738664"/>
          </a:xfrm>
          <a:prstGeom prst="rect">
            <a:avLst/>
          </a:prstGeom>
          <a:noFill/>
          <a:ln w="9525">
            <a:noFill/>
            <a:miter lim="800000"/>
            <a:headEnd/>
            <a:tailEnd/>
          </a:ln>
        </p:spPr>
        <p:txBody>
          <a:bodyPr wrap="none">
            <a:prstTxWarp prst="textNoShape">
              <a:avLst/>
            </a:prstTxWarp>
            <a:spAutoFit/>
          </a:bodyPr>
          <a:lstStyle/>
          <a:p>
            <a:pPr eaLnBrk="0" hangingPunct="0"/>
            <a:r>
              <a:rPr lang="en-US" sz="1400">
                <a:latin typeface="+mj-lt"/>
              </a:rPr>
              <a:t>Feedback</a:t>
            </a:r>
          </a:p>
          <a:p>
            <a:pPr eaLnBrk="0" hangingPunct="0"/>
            <a:r>
              <a:rPr lang="en-US" sz="1400">
                <a:latin typeface="+mj-lt"/>
              </a:rPr>
              <a:t>Customer</a:t>
            </a:r>
          </a:p>
          <a:p>
            <a:pPr eaLnBrk="0" hangingPunct="0"/>
            <a:r>
              <a:rPr lang="en-US" sz="1400">
                <a:latin typeface="+mj-lt"/>
              </a:rPr>
              <a:t>Needs</a:t>
            </a:r>
          </a:p>
        </p:txBody>
      </p:sp>
      <p:sp>
        <p:nvSpPr>
          <p:cNvPr id="34833" name="Text Box 16"/>
          <p:cNvSpPr txBox="1">
            <a:spLocks noChangeArrowheads="1"/>
          </p:cNvSpPr>
          <p:nvPr/>
        </p:nvSpPr>
        <p:spPr bwMode="auto">
          <a:xfrm>
            <a:off x="6400800" y="1295400"/>
            <a:ext cx="1237210" cy="338554"/>
          </a:xfrm>
          <a:prstGeom prst="rect">
            <a:avLst/>
          </a:prstGeom>
          <a:noFill/>
          <a:ln w="9525">
            <a:noFill/>
            <a:miter lim="800000"/>
            <a:headEnd/>
            <a:tailEnd/>
          </a:ln>
        </p:spPr>
        <p:txBody>
          <a:bodyPr wrap="none">
            <a:prstTxWarp prst="textNoShape">
              <a:avLst/>
            </a:prstTxWarp>
            <a:spAutoFit/>
          </a:bodyPr>
          <a:lstStyle/>
          <a:p>
            <a:pPr eaLnBrk="0" hangingPunct="0"/>
            <a:r>
              <a:rPr lang="en-US" sz="1600" i="1">
                <a:latin typeface="+mj-lt"/>
              </a:rPr>
              <a:t>Investment</a:t>
            </a:r>
          </a:p>
        </p:txBody>
      </p:sp>
      <p:sp>
        <p:nvSpPr>
          <p:cNvPr id="34834" name="Text Box 17"/>
          <p:cNvSpPr txBox="1">
            <a:spLocks noChangeArrowheads="1"/>
          </p:cNvSpPr>
          <p:nvPr/>
        </p:nvSpPr>
        <p:spPr bwMode="auto">
          <a:xfrm>
            <a:off x="6324600" y="4876800"/>
            <a:ext cx="1020605" cy="338554"/>
          </a:xfrm>
          <a:prstGeom prst="rect">
            <a:avLst/>
          </a:prstGeom>
          <a:noFill/>
          <a:ln w="9525">
            <a:noFill/>
            <a:miter lim="800000"/>
            <a:headEnd/>
            <a:tailEnd/>
          </a:ln>
        </p:spPr>
        <p:txBody>
          <a:bodyPr wrap="none">
            <a:prstTxWarp prst="textNoShape">
              <a:avLst/>
            </a:prstTxWarp>
            <a:spAutoFit/>
          </a:bodyPr>
          <a:lstStyle/>
          <a:p>
            <a:pPr eaLnBrk="0" hangingPunct="0"/>
            <a:r>
              <a:rPr lang="en-US" sz="1600" i="1">
                <a:latin typeface="+mj-lt"/>
              </a:rPr>
              <a:t>Payback</a:t>
            </a:r>
          </a:p>
        </p:txBody>
      </p:sp>
      <p:sp>
        <p:nvSpPr>
          <p:cNvPr id="34835" name="Oval 18"/>
          <p:cNvSpPr>
            <a:spLocks noChangeArrowheads="1"/>
          </p:cNvSpPr>
          <p:nvPr/>
        </p:nvSpPr>
        <p:spPr bwMode="auto">
          <a:xfrm>
            <a:off x="533400" y="6324600"/>
            <a:ext cx="990600" cy="304800"/>
          </a:xfrm>
          <a:prstGeom prst="ellipse">
            <a:avLst/>
          </a:prstGeom>
          <a:noFill/>
          <a:ln w="9525">
            <a:solidFill>
              <a:schemeClr val="tx1"/>
            </a:solidFill>
            <a:round/>
            <a:headEnd/>
            <a:tailEnd/>
          </a:ln>
        </p:spPr>
        <p:txBody>
          <a:bodyPr wrap="none" anchor="ctr">
            <a:prstTxWarp prst="textNoShape">
              <a:avLst/>
            </a:prstTxWarp>
          </a:bodyPr>
          <a:lstStyle/>
          <a:p>
            <a:endParaRPr lang="en-US" sz="2000">
              <a:latin typeface="+mj-lt"/>
            </a:endParaRPr>
          </a:p>
        </p:txBody>
      </p:sp>
      <p:sp>
        <p:nvSpPr>
          <p:cNvPr id="34836" name="Text Box 19"/>
          <p:cNvSpPr txBox="1">
            <a:spLocks noChangeArrowheads="1"/>
          </p:cNvSpPr>
          <p:nvPr/>
        </p:nvSpPr>
        <p:spPr bwMode="auto">
          <a:xfrm>
            <a:off x="669925" y="6324600"/>
            <a:ext cx="723275" cy="261610"/>
          </a:xfrm>
          <a:prstGeom prst="rect">
            <a:avLst/>
          </a:prstGeom>
          <a:noFill/>
          <a:ln w="9525">
            <a:noFill/>
            <a:miter lim="800000"/>
            <a:headEnd/>
            <a:tailEnd/>
          </a:ln>
        </p:spPr>
        <p:txBody>
          <a:bodyPr wrap="none">
            <a:prstTxWarp prst="textNoShape">
              <a:avLst/>
            </a:prstTxWarp>
            <a:spAutoFit/>
          </a:bodyPr>
          <a:lstStyle/>
          <a:p>
            <a:pPr eaLnBrk="0" hangingPunct="0"/>
            <a:r>
              <a:rPr lang="en-US" sz="1100" b="1">
                <a:latin typeface="+mj-lt"/>
              </a:rPr>
              <a:t>Product</a:t>
            </a:r>
          </a:p>
        </p:txBody>
      </p:sp>
      <p:sp>
        <p:nvSpPr>
          <p:cNvPr id="34837" name="Text Box 20"/>
          <p:cNvSpPr txBox="1">
            <a:spLocks noChangeArrowheads="1"/>
          </p:cNvSpPr>
          <p:nvPr/>
        </p:nvSpPr>
        <p:spPr bwMode="auto">
          <a:xfrm>
            <a:off x="1752600" y="6324600"/>
            <a:ext cx="736099" cy="261610"/>
          </a:xfrm>
          <a:prstGeom prst="rect">
            <a:avLst/>
          </a:prstGeom>
          <a:noFill/>
          <a:ln w="12700">
            <a:solidFill>
              <a:schemeClr val="tx1"/>
            </a:solidFill>
            <a:miter lim="800000"/>
            <a:headEnd/>
            <a:tailEnd/>
          </a:ln>
        </p:spPr>
        <p:txBody>
          <a:bodyPr wrap="none">
            <a:prstTxWarp prst="textNoShape">
              <a:avLst/>
            </a:prstTxWarp>
            <a:spAutoFit/>
          </a:bodyPr>
          <a:lstStyle/>
          <a:p>
            <a:pPr eaLnBrk="0" hangingPunct="0"/>
            <a:r>
              <a:rPr lang="en-US" sz="1100" b="1">
                <a:latin typeface="+mj-lt"/>
              </a:rPr>
              <a:t>Process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5250" name="Rectangle 2"/>
          <p:cNvSpPr>
            <a:spLocks noGrp="1" noChangeArrowheads="1"/>
          </p:cNvSpPr>
          <p:nvPr>
            <p:ph type="ctrTitle" sz="quarter" idx="4294967295"/>
          </p:nvPr>
        </p:nvSpPr>
        <p:spPr>
          <a:xfrm>
            <a:off x="457200" y="1600200"/>
            <a:ext cx="8229600" cy="1828800"/>
          </a:xfrm>
        </p:spPr>
        <p:txBody>
          <a:bodyPr/>
          <a:lstStyle/>
          <a:p>
            <a:pPr eaLnBrk="1" hangingPunct="1">
              <a:defRPr/>
            </a:pPr>
            <a:r>
              <a:rPr lang="en-US" sz="4800" dirty="0"/>
              <a:t>P-L Process</a:t>
            </a:r>
          </a:p>
        </p:txBody>
      </p:sp>
      <p:sp>
        <p:nvSpPr>
          <p:cNvPr id="565251" name="Rectangle 3"/>
          <p:cNvSpPr>
            <a:spLocks noGrp="1" noChangeArrowheads="1"/>
          </p:cNvSpPr>
          <p:nvPr>
            <p:ph type="subTitle" sz="quarter" idx="4294967295"/>
          </p:nvPr>
        </p:nvSpPr>
        <p:spPr>
          <a:xfrm>
            <a:off x="1371600" y="3886200"/>
            <a:ext cx="6400800" cy="1752600"/>
          </a:xfrm>
        </p:spPr>
        <p:txBody>
          <a:bodyPr/>
          <a:lstStyle/>
          <a:p>
            <a:pPr marL="0" indent="0" algn="ctr" eaLnBrk="1" hangingPunct="1">
              <a:buFont typeface="Wingdings" pitchFamily="2" charset="2"/>
              <a:buNone/>
              <a:defRPr/>
            </a:pPr>
            <a:r>
              <a:rPr lang="en-US" sz="3600" dirty="0" smtClean="0"/>
              <a:t>Formalizing Family-Based Development</a:t>
            </a:r>
            <a:endParaRPr lang="en-US" sz="3600" dirty="0"/>
          </a:p>
        </p:txBody>
      </p:sp>
      <p:sp>
        <p:nvSpPr>
          <p:cNvPr id="6" name="Rectangle 1061"/>
          <p:cNvSpPr>
            <a:spLocks noGrp="1" noChangeArrowheads="1"/>
          </p:cNvSpPr>
          <p:nvPr>
            <p:ph type="sldNum" sz="quarter" idx="12"/>
          </p:nvPr>
        </p:nvSpPr>
        <p:spPr/>
        <p:txBody>
          <a:bodyPr/>
          <a:lstStyle/>
          <a:p>
            <a:fld id="{BAC79425-3C8F-6D48-96D8-D3861B023F88}" type="slidenum">
              <a:rPr lang="en-US"/>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67B92BB-CFD9-5048-91BF-3D4BF8B0F740}" type="slidenum">
              <a:rPr lang="en-US"/>
              <a:pPr/>
              <a:t>29</a:t>
            </a:fld>
            <a:endParaRPr lang="en-US"/>
          </a:p>
        </p:txBody>
      </p:sp>
      <p:sp>
        <p:nvSpPr>
          <p:cNvPr id="537602" name="Rectangle 2"/>
          <p:cNvSpPr>
            <a:spLocks noGrp="1" noChangeArrowheads="1"/>
          </p:cNvSpPr>
          <p:nvPr>
            <p:ph type="title"/>
          </p:nvPr>
        </p:nvSpPr>
        <p:spPr>
          <a:xfrm>
            <a:off x="685800" y="381000"/>
            <a:ext cx="7772400" cy="701675"/>
          </a:xfrm>
        </p:spPr>
        <p:txBody>
          <a:bodyPr/>
          <a:lstStyle/>
          <a:p>
            <a:pPr eaLnBrk="1" hangingPunct="1">
              <a:defRPr/>
            </a:pPr>
            <a:r>
              <a:rPr lang="en-US"/>
              <a:t>Program Families</a:t>
            </a:r>
          </a:p>
        </p:txBody>
      </p:sp>
      <p:sp>
        <p:nvSpPr>
          <p:cNvPr id="537603" name="Rectangle 3"/>
          <p:cNvSpPr>
            <a:spLocks noGrp="1" noChangeArrowheads="1"/>
          </p:cNvSpPr>
          <p:nvPr>
            <p:ph type="body" idx="1"/>
          </p:nvPr>
        </p:nvSpPr>
        <p:spPr>
          <a:xfrm>
            <a:off x="685800" y="1219200"/>
            <a:ext cx="7772400" cy="4876800"/>
          </a:xfrm>
        </p:spPr>
        <p:txBody>
          <a:bodyPr/>
          <a:lstStyle/>
          <a:p>
            <a:pPr eaLnBrk="1" hangingPunct="1">
              <a:lnSpc>
                <a:spcPct val="90000"/>
              </a:lnSpc>
              <a:buFontTx/>
              <a:buNone/>
            </a:pPr>
            <a:r>
              <a:rPr lang="en-US" sz="1800"/>
              <a:t>“We consider a set of programs to constitute a family whenever it is worthwhile to study programs from the set by first studying the common properties of the set and then determining the special properties of the individual family members.”</a:t>
            </a:r>
            <a:br>
              <a:rPr lang="en-US" sz="1800"/>
            </a:br>
            <a:r>
              <a:rPr lang="en-US" sz="1800"/>
              <a:t>	              - David L. Parnas</a:t>
            </a:r>
          </a:p>
          <a:p>
            <a:pPr eaLnBrk="1" hangingPunct="1">
              <a:lnSpc>
                <a:spcPct val="90000"/>
              </a:lnSpc>
              <a:buFontTx/>
              <a:buNone/>
            </a:pPr>
            <a:endParaRPr lang="en-US" sz="1800"/>
          </a:p>
          <a:p>
            <a:pPr eaLnBrk="1" hangingPunct="1">
              <a:lnSpc>
                <a:spcPct val="90000"/>
              </a:lnSpc>
              <a:buFontTx/>
              <a:buNone/>
            </a:pPr>
            <a:r>
              <a:rPr lang="en-US" sz="1800"/>
              <a:t>“Software Product Line: a collection of systems sharing a managed set of features constructed from a common set of core software assets.”</a:t>
            </a:r>
          </a:p>
          <a:p>
            <a:pPr eaLnBrk="1" hangingPunct="1">
              <a:lnSpc>
                <a:spcPct val="90000"/>
              </a:lnSpc>
              <a:buFontTx/>
              <a:buNone/>
            </a:pPr>
            <a:r>
              <a:rPr lang="en-US" sz="1800"/>
              <a:t>			- Bass, et al</a:t>
            </a:r>
          </a:p>
          <a:p>
            <a:pPr eaLnBrk="1" hangingPunct="1">
              <a:lnSpc>
                <a:spcPct val="90000"/>
              </a:lnSpc>
              <a:buFontTx/>
              <a:buNone/>
            </a:pPr>
            <a:endParaRPr lang="en-US" sz="1800"/>
          </a:p>
          <a:p>
            <a:pPr eaLnBrk="1" hangingPunct="1">
              <a:lnSpc>
                <a:spcPct val="90000"/>
              </a:lnSpc>
              <a:buFontTx/>
              <a:buNone/>
            </a:pPr>
            <a:r>
              <a:rPr lang="en-US" sz="1800"/>
              <a:t>“A software product line is a set of software-intensive systems sharing a common, managed set of features that satisfy the specific needs of a particular market segment or mission and that are developed from a common set of core assets in a prescribed way.”</a:t>
            </a:r>
          </a:p>
          <a:p>
            <a:pPr eaLnBrk="1" hangingPunct="1">
              <a:lnSpc>
                <a:spcPct val="90000"/>
              </a:lnSpc>
              <a:buFontTx/>
              <a:buNone/>
            </a:pPr>
            <a:r>
              <a:rPr lang="en-US" sz="1800"/>
              <a:t>			- Clements and Northrop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lstStyle/>
          <a:p>
            <a:r>
              <a:rPr lang="en-US" sz="3600" dirty="0" smtClean="0"/>
              <a:t>Process Model Contents</a:t>
            </a:r>
            <a:endParaRPr lang="en-US" sz="3600" dirty="0"/>
          </a:p>
        </p:txBody>
      </p:sp>
      <p:sp>
        <p:nvSpPr>
          <p:cNvPr id="84997" name="Rectangle 5"/>
          <p:cNvSpPr>
            <a:spLocks noGrp="1" noChangeArrowheads="1"/>
          </p:cNvSpPr>
          <p:nvPr>
            <p:ph type="body" idx="1"/>
          </p:nvPr>
        </p:nvSpPr>
        <p:spPr/>
        <p:txBody>
          <a:bodyPr>
            <a:normAutofit/>
          </a:bodyPr>
          <a:lstStyle/>
          <a:p>
            <a:r>
              <a:rPr lang="en-US" sz="2400" dirty="0" smtClean="0"/>
              <a:t>Specification may serve many purposes</a:t>
            </a:r>
          </a:p>
          <a:p>
            <a:r>
              <a:rPr lang="en-US" sz="2400" dirty="0" smtClean="0"/>
              <a:t>Specific artifacts, activities and roles are created to meet specific business and/or project goals</a:t>
            </a:r>
          </a:p>
          <a:p>
            <a:pPr lvl="1"/>
            <a:r>
              <a:rPr lang="en-US" sz="2000" dirty="0" smtClean="0"/>
              <a:t>Project specific goals may include desired software attributes or project constraints</a:t>
            </a:r>
          </a:p>
          <a:p>
            <a:pPr lvl="1"/>
            <a:r>
              <a:rPr lang="en-US" sz="2000" dirty="0" smtClean="0"/>
              <a:t>Wider business goals may include process standardization or organization-wide process improvement</a:t>
            </a:r>
          </a:p>
          <a:p>
            <a:r>
              <a:rPr lang="en-US" sz="2400" dirty="0" smtClean="0"/>
              <a:t>Level of detail </a:t>
            </a:r>
            <a:r>
              <a:rPr lang="en-US" sz="2400" dirty="0" smtClean="0">
                <a:solidFill>
                  <a:srgbClr val="FFFF00"/>
                </a:solidFill>
              </a:rPr>
              <a:t>should be a function of the organizational context and intended use</a:t>
            </a:r>
          </a:p>
          <a:p>
            <a:pPr lvl="1"/>
            <a:r>
              <a:rPr lang="en-US" sz="2000" dirty="0" smtClean="0"/>
              <a:t>Varies from no detail (non-existent) to richly detailed</a:t>
            </a:r>
          </a:p>
          <a:p>
            <a:pPr lvl="1"/>
            <a:r>
              <a:rPr lang="en-US" sz="2000" dirty="0" smtClean="0"/>
              <a:t>How did you decide the appropriate level of detail?</a:t>
            </a: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6274" name="Rectangle 2"/>
          <p:cNvSpPr>
            <a:spLocks noGrp="1" noChangeArrowheads="1"/>
          </p:cNvSpPr>
          <p:nvPr>
            <p:ph type="title" idx="4294967295"/>
          </p:nvPr>
        </p:nvSpPr>
        <p:spPr>
          <a:xfrm>
            <a:off x="685800" y="228600"/>
            <a:ext cx="7772400" cy="533400"/>
          </a:xfrm>
        </p:spPr>
        <p:txBody>
          <a:bodyPr/>
          <a:lstStyle/>
          <a:p>
            <a:pPr eaLnBrk="1" hangingPunct="1">
              <a:defRPr/>
            </a:pPr>
            <a:r>
              <a:rPr lang="en-US"/>
              <a:t>Generic PL-Process View</a:t>
            </a:r>
          </a:p>
        </p:txBody>
      </p:sp>
      <p:sp>
        <p:nvSpPr>
          <p:cNvPr id="30" name="Slide Number Placeholder 4"/>
          <p:cNvSpPr>
            <a:spLocks noGrp="1"/>
          </p:cNvSpPr>
          <p:nvPr>
            <p:ph type="sldNum" sz="quarter" idx="12"/>
          </p:nvPr>
        </p:nvSpPr>
        <p:spPr/>
        <p:txBody>
          <a:bodyPr/>
          <a:lstStyle/>
          <a:p>
            <a:fld id="{06B74E1D-5D69-F947-A877-265D01D2887E}" type="slidenum">
              <a:rPr lang="en-US"/>
              <a:pPr/>
              <a:t>30</a:t>
            </a:fld>
            <a:endParaRPr lang="en-US"/>
          </a:p>
        </p:txBody>
      </p:sp>
      <p:sp>
        <p:nvSpPr>
          <p:cNvPr id="37892" name="Rectangle 3"/>
          <p:cNvSpPr>
            <a:spLocks noChangeArrowheads="1"/>
          </p:cNvSpPr>
          <p:nvPr/>
        </p:nvSpPr>
        <p:spPr bwMode="auto">
          <a:xfrm>
            <a:off x="2697163" y="1651000"/>
            <a:ext cx="3124200" cy="381000"/>
          </a:xfrm>
          <a:prstGeom prst="rect">
            <a:avLst/>
          </a:prstGeom>
          <a:noFill/>
          <a:ln w="9525">
            <a:solidFill>
              <a:schemeClr val="tx1"/>
            </a:solidFill>
            <a:miter lim="800000"/>
            <a:headEnd/>
            <a:tailEnd/>
          </a:ln>
        </p:spPr>
        <p:txBody>
          <a:bodyPr wrap="none" anchor="ctr">
            <a:prstTxWarp prst="textNoShape">
              <a:avLst/>
            </a:prstTxWarp>
          </a:bodyPr>
          <a:lstStyle/>
          <a:p>
            <a:pPr algn="ctr" eaLnBrk="0" hangingPunct="0"/>
            <a:r>
              <a:rPr lang="en-US" sz="1400">
                <a:latin typeface="+mj-lt"/>
              </a:rPr>
              <a:t>Identify commonalties/variabilities</a:t>
            </a:r>
          </a:p>
        </p:txBody>
      </p:sp>
      <p:sp>
        <p:nvSpPr>
          <p:cNvPr id="37893" name="Rectangle 4"/>
          <p:cNvSpPr>
            <a:spLocks noChangeArrowheads="1"/>
          </p:cNvSpPr>
          <p:nvPr/>
        </p:nvSpPr>
        <p:spPr bwMode="auto">
          <a:xfrm>
            <a:off x="2709863" y="4191000"/>
            <a:ext cx="3124200" cy="457200"/>
          </a:xfrm>
          <a:prstGeom prst="rect">
            <a:avLst/>
          </a:prstGeom>
          <a:noFill/>
          <a:ln w="9525">
            <a:solidFill>
              <a:schemeClr val="tx1"/>
            </a:solidFill>
            <a:miter lim="800000"/>
            <a:headEnd/>
            <a:tailEnd/>
          </a:ln>
        </p:spPr>
        <p:txBody>
          <a:bodyPr wrap="none" anchor="ctr">
            <a:prstTxWarp prst="textNoShape">
              <a:avLst/>
            </a:prstTxWarp>
          </a:bodyPr>
          <a:lstStyle/>
          <a:p>
            <a:pPr algn="ctr" eaLnBrk="0" hangingPunct="0"/>
            <a:r>
              <a:rPr lang="en-US" sz="1400">
                <a:latin typeface="+mj-lt"/>
              </a:rPr>
              <a:t>Model Application</a:t>
            </a:r>
          </a:p>
        </p:txBody>
      </p:sp>
      <p:sp>
        <p:nvSpPr>
          <p:cNvPr id="37894" name="Oval 5"/>
          <p:cNvSpPr>
            <a:spLocks noChangeArrowheads="1"/>
          </p:cNvSpPr>
          <p:nvPr/>
        </p:nvSpPr>
        <p:spPr bwMode="auto">
          <a:xfrm>
            <a:off x="3092450" y="3124200"/>
            <a:ext cx="2362200" cy="685800"/>
          </a:xfrm>
          <a:prstGeom prst="ellipse">
            <a:avLst/>
          </a:prstGeom>
          <a:noFill/>
          <a:ln w="9525">
            <a:solidFill>
              <a:schemeClr val="tx1"/>
            </a:solidFill>
            <a:round/>
            <a:headEnd/>
            <a:tailEnd/>
          </a:ln>
        </p:spPr>
        <p:txBody>
          <a:bodyPr wrap="none" anchor="ctr">
            <a:prstTxWarp prst="textNoShape">
              <a:avLst/>
            </a:prstTxWarp>
          </a:bodyPr>
          <a:lstStyle/>
          <a:p>
            <a:pPr algn="ctr" eaLnBrk="0" hangingPunct="0"/>
            <a:r>
              <a:rPr lang="en-US" sz="1400">
                <a:latin typeface="+mj-lt"/>
              </a:rPr>
              <a:t>Family Production</a:t>
            </a:r>
            <a:br>
              <a:rPr lang="en-US" sz="1400">
                <a:latin typeface="+mj-lt"/>
              </a:rPr>
            </a:br>
            <a:r>
              <a:rPr lang="en-US" sz="1400">
                <a:latin typeface="+mj-lt"/>
              </a:rPr>
              <a:t>Environment</a:t>
            </a:r>
          </a:p>
        </p:txBody>
      </p:sp>
      <p:sp>
        <p:nvSpPr>
          <p:cNvPr id="37895" name="Oval 6"/>
          <p:cNvSpPr>
            <a:spLocks noChangeArrowheads="1"/>
          </p:cNvSpPr>
          <p:nvPr/>
        </p:nvSpPr>
        <p:spPr bwMode="auto">
          <a:xfrm>
            <a:off x="3460750" y="5791200"/>
            <a:ext cx="1143000" cy="304800"/>
          </a:xfrm>
          <a:prstGeom prst="ellipse">
            <a:avLst/>
          </a:prstGeom>
          <a:noFill/>
          <a:ln w="9525">
            <a:solidFill>
              <a:schemeClr val="tx1"/>
            </a:solidFill>
            <a:round/>
            <a:headEnd/>
            <a:tailEnd/>
          </a:ln>
        </p:spPr>
        <p:txBody>
          <a:bodyPr wrap="none" anchor="ctr">
            <a:prstTxWarp prst="textNoShape">
              <a:avLst/>
            </a:prstTxWarp>
          </a:bodyPr>
          <a:lstStyle/>
          <a:p>
            <a:endParaRPr lang="en-US" sz="2000">
              <a:latin typeface="+mj-lt"/>
            </a:endParaRPr>
          </a:p>
        </p:txBody>
      </p:sp>
      <p:sp>
        <p:nvSpPr>
          <p:cNvPr id="37896" name="Oval 7"/>
          <p:cNvSpPr>
            <a:spLocks noChangeArrowheads="1"/>
          </p:cNvSpPr>
          <p:nvPr/>
        </p:nvSpPr>
        <p:spPr bwMode="auto">
          <a:xfrm>
            <a:off x="3613150" y="5791200"/>
            <a:ext cx="1143000" cy="304800"/>
          </a:xfrm>
          <a:prstGeom prst="ellipse">
            <a:avLst/>
          </a:prstGeom>
          <a:noFill/>
          <a:ln w="9525">
            <a:solidFill>
              <a:schemeClr val="tx1"/>
            </a:solidFill>
            <a:round/>
            <a:headEnd/>
            <a:tailEnd/>
          </a:ln>
        </p:spPr>
        <p:txBody>
          <a:bodyPr wrap="none" anchor="ctr">
            <a:prstTxWarp prst="textNoShape">
              <a:avLst/>
            </a:prstTxWarp>
          </a:bodyPr>
          <a:lstStyle/>
          <a:p>
            <a:endParaRPr lang="en-US" sz="2000">
              <a:latin typeface="+mj-lt"/>
            </a:endParaRPr>
          </a:p>
        </p:txBody>
      </p:sp>
      <p:sp>
        <p:nvSpPr>
          <p:cNvPr id="37897" name="Oval 8"/>
          <p:cNvSpPr>
            <a:spLocks noChangeArrowheads="1"/>
          </p:cNvSpPr>
          <p:nvPr/>
        </p:nvSpPr>
        <p:spPr bwMode="auto">
          <a:xfrm>
            <a:off x="3765550" y="5791200"/>
            <a:ext cx="1143000" cy="304800"/>
          </a:xfrm>
          <a:prstGeom prst="ellipse">
            <a:avLst/>
          </a:prstGeom>
          <a:noFill/>
          <a:ln w="9525">
            <a:solidFill>
              <a:schemeClr val="tx1"/>
            </a:solidFill>
            <a:round/>
            <a:headEnd/>
            <a:tailEnd/>
          </a:ln>
        </p:spPr>
        <p:txBody>
          <a:bodyPr wrap="none" anchor="ctr">
            <a:prstTxWarp prst="textNoShape">
              <a:avLst/>
            </a:prstTxWarp>
          </a:bodyPr>
          <a:lstStyle/>
          <a:p>
            <a:endParaRPr lang="en-US" sz="2000">
              <a:latin typeface="+mj-lt"/>
            </a:endParaRPr>
          </a:p>
        </p:txBody>
      </p:sp>
      <p:sp>
        <p:nvSpPr>
          <p:cNvPr id="37898" name="Oval 9"/>
          <p:cNvSpPr>
            <a:spLocks noChangeArrowheads="1"/>
          </p:cNvSpPr>
          <p:nvPr/>
        </p:nvSpPr>
        <p:spPr bwMode="auto">
          <a:xfrm>
            <a:off x="3308350" y="5791200"/>
            <a:ext cx="1143000" cy="304800"/>
          </a:xfrm>
          <a:prstGeom prst="ellipse">
            <a:avLst/>
          </a:prstGeom>
          <a:solidFill>
            <a:schemeClr val="bg1"/>
          </a:solidFill>
          <a:ln w="9525">
            <a:solidFill>
              <a:schemeClr val="tx1"/>
            </a:solidFill>
            <a:round/>
            <a:headEnd/>
            <a:tailEnd/>
          </a:ln>
        </p:spPr>
        <p:txBody>
          <a:bodyPr wrap="none" anchor="ctr">
            <a:prstTxWarp prst="textNoShape">
              <a:avLst/>
            </a:prstTxWarp>
          </a:bodyPr>
          <a:lstStyle/>
          <a:p>
            <a:pPr algn="ctr" eaLnBrk="0" hangingPunct="0"/>
            <a:r>
              <a:rPr lang="en-US" sz="1200">
                <a:latin typeface="+mj-lt"/>
              </a:rPr>
              <a:t>Applications</a:t>
            </a:r>
          </a:p>
        </p:txBody>
      </p:sp>
      <p:sp>
        <p:nvSpPr>
          <p:cNvPr id="37899" name="Text Box 10"/>
          <p:cNvSpPr txBox="1">
            <a:spLocks noChangeArrowheads="1"/>
          </p:cNvSpPr>
          <p:nvPr/>
        </p:nvSpPr>
        <p:spPr bwMode="auto">
          <a:xfrm>
            <a:off x="304800" y="685800"/>
            <a:ext cx="1676400" cy="523220"/>
          </a:xfrm>
          <a:prstGeom prst="rect">
            <a:avLst/>
          </a:prstGeom>
          <a:noFill/>
          <a:ln w="9525">
            <a:noFill/>
            <a:miter lim="800000"/>
            <a:headEnd/>
            <a:tailEnd/>
          </a:ln>
        </p:spPr>
        <p:txBody>
          <a:bodyPr>
            <a:prstTxWarp prst="textNoShape">
              <a:avLst/>
            </a:prstTxWarp>
            <a:spAutoFit/>
          </a:bodyPr>
          <a:lstStyle/>
          <a:p>
            <a:pPr eaLnBrk="0" hangingPunct="0"/>
            <a:r>
              <a:rPr lang="en-US" sz="1400">
                <a:latin typeface="+mj-lt"/>
              </a:rPr>
              <a:t>Customer Needs/</a:t>
            </a:r>
            <a:br>
              <a:rPr lang="en-US" sz="1400">
                <a:latin typeface="+mj-lt"/>
              </a:rPr>
            </a:br>
            <a:r>
              <a:rPr lang="en-US" sz="1400">
                <a:latin typeface="+mj-lt"/>
              </a:rPr>
              <a:t>Business Goals</a:t>
            </a:r>
          </a:p>
        </p:txBody>
      </p:sp>
      <p:sp>
        <p:nvSpPr>
          <p:cNvPr id="37900" name="Text Box 11"/>
          <p:cNvSpPr txBox="1">
            <a:spLocks noChangeArrowheads="1"/>
          </p:cNvSpPr>
          <p:nvPr/>
        </p:nvSpPr>
        <p:spPr bwMode="auto">
          <a:xfrm>
            <a:off x="6781800" y="1600200"/>
            <a:ext cx="1237210" cy="338554"/>
          </a:xfrm>
          <a:prstGeom prst="rect">
            <a:avLst/>
          </a:prstGeom>
          <a:noFill/>
          <a:ln w="9525">
            <a:noFill/>
            <a:miter lim="800000"/>
            <a:headEnd/>
            <a:tailEnd/>
          </a:ln>
        </p:spPr>
        <p:txBody>
          <a:bodyPr wrap="none">
            <a:prstTxWarp prst="textNoShape">
              <a:avLst/>
            </a:prstTxWarp>
            <a:spAutoFit/>
          </a:bodyPr>
          <a:lstStyle/>
          <a:p>
            <a:pPr eaLnBrk="0" hangingPunct="0"/>
            <a:r>
              <a:rPr lang="en-US" sz="1600" i="1">
                <a:latin typeface="+mj-lt"/>
              </a:rPr>
              <a:t>Investment</a:t>
            </a:r>
          </a:p>
        </p:txBody>
      </p:sp>
      <p:sp>
        <p:nvSpPr>
          <p:cNvPr id="37901" name="Text Box 12"/>
          <p:cNvSpPr txBox="1">
            <a:spLocks noChangeArrowheads="1"/>
          </p:cNvSpPr>
          <p:nvPr/>
        </p:nvSpPr>
        <p:spPr bwMode="auto">
          <a:xfrm>
            <a:off x="6858000" y="4876800"/>
            <a:ext cx="1020605" cy="338554"/>
          </a:xfrm>
          <a:prstGeom prst="rect">
            <a:avLst/>
          </a:prstGeom>
          <a:noFill/>
          <a:ln w="9525">
            <a:noFill/>
            <a:miter lim="800000"/>
            <a:headEnd/>
            <a:tailEnd/>
          </a:ln>
        </p:spPr>
        <p:txBody>
          <a:bodyPr wrap="none">
            <a:prstTxWarp prst="textNoShape">
              <a:avLst/>
            </a:prstTxWarp>
            <a:spAutoFit/>
          </a:bodyPr>
          <a:lstStyle/>
          <a:p>
            <a:pPr eaLnBrk="0" hangingPunct="0"/>
            <a:r>
              <a:rPr lang="en-US" sz="1600" i="1">
                <a:latin typeface="+mj-lt"/>
              </a:rPr>
              <a:t>Payback</a:t>
            </a:r>
          </a:p>
        </p:txBody>
      </p:sp>
      <p:sp>
        <p:nvSpPr>
          <p:cNvPr id="37902" name="Oval 13"/>
          <p:cNvSpPr>
            <a:spLocks noChangeArrowheads="1"/>
          </p:cNvSpPr>
          <p:nvPr/>
        </p:nvSpPr>
        <p:spPr bwMode="auto">
          <a:xfrm>
            <a:off x="533400" y="6324600"/>
            <a:ext cx="990600" cy="304800"/>
          </a:xfrm>
          <a:prstGeom prst="ellipse">
            <a:avLst/>
          </a:prstGeom>
          <a:noFill/>
          <a:ln w="9525">
            <a:solidFill>
              <a:schemeClr val="tx1"/>
            </a:solidFill>
            <a:round/>
            <a:headEnd/>
            <a:tailEnd/>
          </a:ln>
        </p:spPr>
        <p:txBody>
          <a:bodyPr wrap="none" anchor="ctr">
            <a:prstTxWarp prst="textNoShape">
              <a:avLst/>
            </a:prstTxWarp>
          </a:bodyPr>
          <a:lstStyle/>
          <a:p>
            <a:endParaRPr lang="en-US" sz="2000">
              <a:latin typeface="+mj-lt"/>
            </a:endParaRPr>
          </a:p>
        </p:txBody>
      </p:sp>
      <p:sp>
        <p:nvSpPr>
          <p:cNvPr id="37903" name="Text Box 14"/>
          <p:cNvSpPr txBox="1">
            <a:spLocks noChangeArrowheads="1"/>
          </p:cNvSpPr>
          <p:nvPr/>
        </p:nvSpPr>
        <p:spPr bwMode="auto">
          <a:xfrm>
            <a:off x="669925" y="6324600"/>
            <a:ext cx="723275" cy="261610"/>
          </a:xfrm>
          <a:prstGeom prst="rect">
            <a:avLst/>
          </a:prstGeom>
          <a:noFill/>
          <a:ln w="9525">
            <a:noFill/>
            <a:miter lim="800000"/>
            <a:headEnd/>
            <a:tailEnd/>
          </a:ln>
        </p:spPr>
        <p:txBody>
          <a:bodyPr wrap="none">
            <a:prstTxWarp prst="textNoShape">
              <a:avLst/>
            </a:prstTxWarp>
            <a:spAutoFit/>
          </a:bodyPr>
          <a:lstStyle/>
          <a:p>
            <a:pPr eaLnBrk="0" hangingPunct="0"/>
            <a:r>
              <a:rPr lang="en-US" sz="1100" b="1">
                <a:latin typeface="+mj-lt"/>
              </a:rPr>
              <a:t>Product</a:t>
            </a:r>
          </a:p>
        </p:txBody>
      </p:sp>
      <p:sp>
        <p:nvSpPr>
          <p:cNvPr id="37904" name="Text Box 15"/>
          <p:cNvSpPr txBox="1">
            <a:spLocks noChangeArrowheads="1"/>
          </p:cNvSpPr>
          <p:nvPr/>
        </p:nvSpPr>
        <p:spPr bwMode="auto">
          <a:xfrm>
            <a:off x="1752600" y="6324600"/>
            <a:ext cx="736099" cy="261610"/>
          </a:xfrm>
          <a:prstGeom prst="rect">
            <a:avLst/>
          </a:prstGeom>
          <a:noFill/>
          <a:ln w="12700">
            <a:solidFill>
              <a:schemeClr val="tx1"/>
            </a:solidFill>
            <a:miter lim="800000"/>
            <a:headEnd/>
            <a:tailEnd/>
          </a:ln>
        </p:spPr>
        <p:txBody>
          <a:bodyPr wrap="none">
            <a:prstTxWarp prst="textNoShape">
              <a:avLst/>
            </a:prstTxWarp>
            <a:spAutoFit/>
          </a:bodyPr>
          <a:lstStyle/>
          <a:p>
            <a:pPr eaLnBrk="0" hangingPunct="0"/>
            <a:r>
              <a:rPr lang="en-US" sz="1100" b="1">
                <a:latin typeface="+mj-lt"/>
              </a:rPr>
              <a:t>Process</a:t>
            </a:r>
          </a:p>
        </p:txBody>
      </p:sp>
      <p:sp>
        <p:nvSpPr>
          <p:cNvPr id="37905" name="Rectangle 16"/>
          <p:cNvSpPr>
            <a:spLocks noChangeArrowheads="1"/>
          </p:cNvSpPr>
          <p:nvPr/>
        </p:nvSpPr>
        <p:spPr bwMode="auto">
          <a:xfrm>
            <a:off x="2743200" y="1066800"/>
            <a:ext cx="3048000" cy="381000"/>
          </a:xfrm>
          <a:prstGeom prst="rect">
            <a:avLst/>
          </a:prstGeom>
          <a:noFill/>
          <a:ln w="9525">
            <a:solidFill>
              <a:schemeClr val="tx1"/>
            </a:solidFill>
            <a:miter lim="800000"/>
            <a:headEnd/>
            <a:tailEnd/>
          </a:ln>
        </p:spPr>
        <p:txBody>
          <a:bodyPr wrap="none" anchor="ctr">
            <a:prstTxWarp prst="textNoShape">
              <a:avLst/>
            </a:prstTxWarp>
          </a:bodyPr>
          <a:lstStyle/>
          <a:p>
            <a:pPr algn="ctr" eaLnBrk="0" hangingPunct="0"/>
            <a:r>
              <a:rPr lang="en-US" sz="1400">
                <a:latin typeface="+mj-lt"/>
              </a:rPr>
              <a:t>Determine ROI</a:t>
            </a:r>
          </a:p>
        </p:txBody>
      </p:sp>
      <p:cxnSp>
        <p:nvCxnSpPr>
          <p:cNvPr id="37906" name="AutoShape 17"/>
          <p:cNvCxnSpPr>
            <a:cxnSpLocks noChangeShapeType="1"/>
            <a:stCxn id="37905" idx="2"/>
            <a:endCxn id="37892" idx="0"/>
          </p:cNvCxnSpPr>
          <p:nvPr/>
        </p:nvCxnSpPr>
        <p:spPr bwMode="auto">
          <a:xfrm flipH="1">
            <a:off x="4259263" y="1447800"/>
            <a:ext cx="7937" cy="203200"/>
          </a:xfrm>
          <a:prstGeom prst="straightConnector1">
            <a:avLst/>
          </a:prstGeom>
          <a:noFill/>
          <a:ln w="9525">
            <a:solidFill>
              <a:schemeClr val="tx1"/>
            </a:solidFill>
            <a:round/>
            <a:headEnd/>
            <a:tailEnd type="triangle" w="med" len="med"/>
          </a:ln>
        </p:spPr>
      </p:cxnSp>
      <p:sp>
        <p:nvSpPr>
          <p:cNvPr id="37907" name="Rectangle 18"/>
          <p:cNvSpPr>
            <a:spLocks noChangeArrowheads="1"/>
          </p:cNvSpPr>
          <p:nvPr/>
        </p:nvSpPr>
        <p:spPr bwMode="auto">
          <a:xfrm>
            <a:off x="2743200" y="2286000"/>
            <a:ext cx="3048000" cy="381000"/>
          </a:xfrm>
          <a:prstGeom prst="rect">
            <a:avLst/>
          </a:prstGeom>
          <a:noFill/>
          <a:ln w="9525">
            <a:solidFill>
              <a:schemeClr val="tx1"/>
            </a:solidFill>
            <a:miter lim="800000"/>
            <a:headEnd/>
            <a:tailEnd/>
          </a:ln>
        </p:spPr>
        <p:txBody>
          <a:bodyPr wrap="none" anchor="ctr">
            <a:prstTxWarp prst="textNoShape">
              <a:avLst/>
            </a:prstTxWarp>
          </a:bodyPr>
          <a:lstStyle/>
          <a:p>
            <a:pPr algn="ctr" eaLnBrk="0" hangingPunct="0"/>
            <a:r>
              <a:rPr lang="en-US" sz="1400">
                <a:latin typeface="+mj-lt"/>
              </a:rPr>
              <a:t>Implement Production Environment</a:t>
            </a:r>
          </a:p>
        </p:txBody>
      </p:sp>
      <p:cxnSp>
        <p:nvCxnSpPr>
          <p:cNvPr id="37908" name="AutoShape 19"/>
          <p:cNvCxnSpPr>
            <a:cxnSpLocks noChangeShapeType="1"/>
            <a:stCxn id="37892" idx="2"/>
            <a:endCxn id="37907" idx="0"/>
          </p:cNvCxnSpPr>
          <p:nvPr/>
        </p:nvCxnSpPr>
        <p:spPr bwMode="auto">
          <a:xfrm>
            <a:off x="4259263" y="2032000"/>
            <a:ext cx="7937" cy="254000"/>
          </a:xfrm>
          <a:prstGeom prst="straightConnector1">
            <a:avLst/>
          </a:prstGeom>
          <a:noFill/>
          <a:ln w="9525">
            <a:solidFill>
              <a:schemeClr val="tx1"/>
            </a:solidFill>
            <a:round/>
            <a:headEnd/>
            <a:tailEnd type="triangle" w="med" len="med"/>
          </a:ln>
        </p:spPr>
      </p:cxnSp>
      <p:cxnSp>
        <p:nvCxnSpPr>
          <p:cNvPr id="37909" name="AutoShape 20"/>
          <p:cNvCxnSpPr>
            <a:cxnSpLocks noChangeShapeType="1"/>
            <a:stCxn id="37907" idx="2"/>
            <a:endCxn id="37894" idx="0"/>
          </p:cNvCxnSpPr>
          <p:nvPr/>
        </p:nvCxnSpPr>
        <p:spPr bwMode="auto">
          <a:xfrm>
            <a:off x="4267200" y="2667000"/>
            <a:ext cx="6350" cy="457200"/>
          </a:xfrm>
          <a:prstGeom prst="straightConnector1">
            <a:avLst/>
          </a:prstGeom>
          <a:noFill/>
          <a:ln w="19050">
            <a:solidFill>
              <a:schemeClr val="tx1"/>
            </a:solidFill>
            <a:prstDash val="sysDot"/>
            <a:round/>
            <a:headEnd/>
            <a:tailEnd type="triangle" w="med" len="med"/>
          </a:ln>
        </p:spPr>
      </p:cxnSp>
      <p:sp>
        <p:nvSpPr>
          <p:cNvPr id="37910" name="Rectangle 21"/>
          <p:cNvSpPr>
            <a:spLocks noChangeArrowheads="1"/>
          </p:cNvSpPr>
          <p:nvPr/>
        </p:nvSpPr>
        <p:spPr bwMode="auto">
          <a:xfrm>
            <a:off x="2755900" y="4953000"/>
            <a:ext cx="3048000" cy="381000"/>
          </a:xfrm>
          <a:prstGeom prst="rect">
            <a:avLst/>
          </a:prstGeom>
          <a:noFill/>
          <a:ln w="9525">
            <a:solidFill>
              <a:schemeClr val="tx1"/>
            </a:solidFill>
            <a:miter lim="800000"/>
            <a:headEnd/>
            <a:tailEnd/>
          </a:ln>
        </p:spPr>
        <p:txBody>
          <a:bodyPr wrap="none" anchor="ctr">
            <a:prstTxWarp prst="textNoShape">
              <a:avLst/>
            </a:prstTxWarp>
          </a:bodyPr>
          <a:lstStyle/>
          <a:p>
            <a:pPr algn="ctr" eaLnBrk="0" hangingPunct="0"/>
            <a:r>
              <a:rPr lang="en-US" sz="1400">
                <a:latin typeface="+mj-lt"/>
              </a:rPr>
              <a:t>Produce Family Instance</a:t>
            </a:r>
          </a:p>
        </p:txBody>
      </p:sp>
      <p:cxnSp>
        <p:nvCxnSpPr>
          <p:cNvPr id="37911" name="AutoShape 22"/>
          <p:cNvCxnSpPr>
            <a:cxnSpLocks noChangeShapeType="1"/>
            <a:stCxn id="37894" idx="4"/>
            <a:endCxn id="37893" idx="0"/>
          </p:cNvCxnSpPr>
          <p:nvPr/>
        </p:nvCxnSpPr>
        <p:spPr bwMode="auto">
          <a:xfrm flipH="1">
            <a:off x="4271963" y="3810000"/>
            <a:ext cx="1587" cy="381000"/>
          </a:xfrm>
          <a:prstGeom prst="straightConnector1">
            <a:avLst/>
          </a:prstGeom>
          <a:noFill/>
          <a:ln w="9525">
            <a:solidFill>
              <a:schemeClr val="tx1"/>
            </a:solidFill>
            <a:round/>
            <a:headEnd/>
            <a:tailEnd type="triangle" w="med" len="med"/>
          </a:ln>
        </p:spPr>
      </p:cxnSp>
      <p:cxnSp>
        <p:nvCxnSpPr>
          <p:cNvPr id="37912" name="AutoShape 23"/>
          <p:cNvCxnSpPr>
            <a:cxnSpLocks noChangeShapeType="1"/>
            <a:stCxn id="37893" idx="2"/>
            <a:endCxn id="37910" idx="0"/>
          </p:cNvCxnSpPr>
          <p:nvPr/>
        </p:nvCxnSpPr>
        <p:spPr bwMode="auto">
          <a:xfrm>
            <a:off x="4271963" y="4648200"/>
            <a:ext cx="7937" cy="304800"/>
          </a:xfrm>
          <a:prstGeom prst="straightConnector1">
            <a:avLst/>
          </a:prstGeom>
          <a:noFill/>
          <a:ln w="9525">
            <a:solidFill>
              <a:schemeClr val="tx1"/>
            </a:solidFill>
            <a:round/>
            <a:headEnd/>
            <a:tailEnd type="triangle" w="med" len="med"/>
          </a:ln>
        </p:spPr>
      </p:cxnSp>
      <p:cxnSp>
        <p:nvCxnSpPr>
          <p:cNvPr id="37913" name="AutoShape 24"/>
          <p:cNvCxnSpPr>
            <a:cxnSpLocks noChangeShapeType="1"/>
            <a:stCxn id="37910" idx="2"/>
            <a:endCxn id="37898" idx="7"/>
          </p:cNvCxnSpPr>
          <p:nvPr/>
        </p:nvCxnSpPr>
        <p:spPr bwMode="auto">
          <a:xfrm>
            <a:off x="4279900" y="5334000"/>
            <a:ext cx="4763" cy="501650"/>
          </a:xfrm>
          <a:prstGeom prst="straightConnector1">
            <a:avLst/>
          </a:prstGeom>
          <a:noFill/>
          <a:ln w="19050">
            <a:solidFill>
              <a:schemeClr val="tx1"/>
            </a:solidFill>
            <a:prstDash val="sysDot"/>
            <a:round/>
            <a:headEnd/>
            <a:tailEnd type="triangle" w="med" len="med"/>
          </a:ln>
        </p:spPr>
      </p:cxnSp>
      <p:sp>
        <p:nvSpPr>
          <p:cNvPr id="37914" name="AutoShape 25"/>
          <p:cNvSpPr>
            <a:spLocks/>
          </p:cNvSpPr>
          <p:nvPr/>
        </p:nvSpPr>
        <p:spPr bwMode="auto">
          <a:xfrm flipH="1">
            <a:off x="6477000" y="1066800"/>
            <a:ext cx="152400" cy="1600200"/>
          </a:xfrm>
          <a:prstGeom prst="leftBrace">
            <a:avLst>
              <a:gd name="adj1" fmla="val 87500"/>
              <a:gd name="adj2" fmla="val 50000"/>
            </a:avLst>
          </a:prstGeom>
          <a:noFill/>
          <a:ln w="9525">
            <a:solidFill>
              <a:schemeClr val="tx1"/>
            </a:solidFill>
            <a:round/>
            <a:headEnd/>
            <a:tailEnd/>
          </a:ln>
        </p:spPr>
        <p:txBody>
          <a:bodyPr wrap="none" anchor="ctr">
            <a:prstTxWarp prst="textNoShape">
              <a:avLst/>
            </a:prstTxWarp>
          </a:bodyPr>
          <a:lstStyle/>
          <a:p>
            <a:endParaRPr lang="en-US" sz="2000">
              <a:latin typeface="+mj-lt"/>
            </a:endParaRPr>
          </a:p>
        </p:txBody>
      </p:sp>
      <p:sp>
        <p:nvSpPr>
          <p:cNvPr id="37915" name="AutoShape 26"/>
          <p:cNvSpPr>
            <a:spLocks/>
          </p:cNvSpPr>
          <p:nvPr/>
        </p:nvSpPr>
        <p:spPr bwMode="auto">
          <a:xfrm flipH="1">
            <a:off x="6477000" y="4267200"/>
            <a:ext cx="152400" cy="1600200"/>
          </a:xfrm>
          <a:prstGeom prst="leftBrace">
            <a:avLst>
              <a:gd name="adj1" fmla="val 87500"/>
              <a:gd name="adj2" fmla="val 50792"/>
            </a:avLst>
          </a:prstGeom>
          <a:noFill/>
          <a:ln w="9525">
            <a:solidFill>
              <a:schemeClr val="tx1"/>
            </a:solidFill>
            <a:round/>
            <a:headEnd/>
            <a:tailEnd/>
          </a:ln>
        </p:spPr>
        <p:txBody>
          <a:bodyPr wrap="none" anchor="ctr">
            <a:prstTxWarp prst="textNoShape">
              <a:avLst/>
            </a:prstTxWarp>
          </a:bodyPr>
          <a:lstStyle/>
          <a:p>
            <a:endParaRPr lang="en-US" sz="2000">
              <a:latin typeface="+mj-lt"/>
            </a:endParaRPr>
          </a:p>
        </p:txBody>
      </p:sp>
      <p:sp>
        <p:nvSpPr>
          <p:cNvPr id="37916" name="Line 27"/>
          <p:cNvSpPr>
            <a:spLocks noChangeShapeType="1"/>
          </p:cNvSpPr>
          <p:nvPr/>
        </p:nvSpPr>
        <p:spPr bwMode="auto">
          <a:xfrm>
            <a:off x="1752600" y="1066800"/>
            <a:ext cx="838200" cy="152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sz="2000">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8322" name="Rectangle 2"/>
          <p:cNvSpPr>
            <a:spLocks noGrp="1" noChangeArrowheads="1"/>
          </p:cNvSpPr>
          <p:nvPr>
            <p:ph type="title" idx="4294967295"/>
          </p:nvPr>
        </p:nvSpPr>
        <p:spPr>
          <a:xfrm>
            <a:off x="685800" y="228600"/>
            <a:ext cx="7772400" cy="533400"/>
          </a:xfrm>
        </p:spPr>
        <p:txBody>
          <a:bodyPr/>
          <a:lstStyle/>
          <a:p>
            <a:pPr eaLnBrk="1" hangingPunct="1">
              <a:defRPr/>
            </a:pPr>
            <a:r>
              <a:rPr lang="en-US" sz="3600">
                <a:latin typeface="+mn-lt"/>
              </a:rPr>
              <a:t>Generic PL-Process View</a:t>
            </a:r>
          </a:p>
        </p:txBody>
      </p:sp>
      <p:sp>
        <p:nvSpPr>
          <p:cNvPr id="39" name="Slide Number Placeholder 4"/>
          <p:cNvSpPr>
            <a:spLocks noGrp="1"/>
          </p:cNvSpPr>
          <p:nvPr>
            <p:ph type="sldNum" sz="quarter" idx="12"/>
          </p:nvPr>
        </p:nvSpPr>
        <p:spPr/>
        <p:txBody>
          <a:bodyPr/>
          <a:lstStyle/>
          <a:p>
            <a:fld id="{4CF778C8-E1BB-D14B-BBCF-EFC0F7675BAF}" type="slidenum">
              <a:rPr lang="en-US" sz="1600">
                <a:latin typeface="+mn-lt"/>
              </a:rPr>
              <a:pPr/>
              <a:t>31</a:t>
            </a:fld>
            <a:endParaRPr lang="en-US" sz="1600">
              <a:latin typeface="+mn-lt"/>
            </a:endParaRPr>
          </a:p>
        </p:txBody>
      </p:sp>
      <p:sp>
        <p:nvSpPr>
          <p:cNvPr id="38916" name="Rectangle 3"/>
          <p:cNvSpPr>
            <a:spLocks noChangeArrowheads="1"/>
          </p:cNvSpPr>
          <p:nvPr/>
        </p:nvSpPr>
        <p:spPr bwMode="auto">
          <a:xfrm>
            <a:off x="2697163" y="1651000"/>
            <a:ext cx="3124200" cy="381000"/>
          </a:xfrm>
          <a:prstGeom prst="rect">
            <a:avLst/>
          </a:prstGeom>
          <a:noFill/>
          <a:ln w="9525">
            <a:solidFill>
              <a:schemeClr val="tx1"/>
            </a:solidFill>
            <a:miter lim="800000"/>
            <a:headEnd/>
            <a:tailEnd/>
          </a:ln>
        </p:spPr>
        <p:txBody>
          <a:bodyPr wrap="none" anchor="ctr">
            <a:prstTxWarp prst="textNoShape">
              <a:avLst/>
            </a:prstTxWarp>
          </a:bodyPr>
          <a:lstStyle/>
          <a:p>
            <a:pPr algn="ctr" eaLnBrk="0" hangingPunct="0"/>
            <a:r>
              <a:rPr lang="en-US" sz="1400">
                <a:latin typeface="+mn-lt"/>
              </a:rPr>
              <a:t>Commonalty Analysis</a:t>
            </a:r>
          </a:p>
        </p:txBody>
      </p:sp>
      <p:sp>
        <p:nvSpPr>
          <p:cNvPr id="38917" name="Rectangle 4"/>
          <p:cNvSpPr>
            <a:spLocks noChangeArrowheads="1"/>
          </p:cNvSpPr>
          <p:nvPr/>
        </p:nvSpPr>
        <p:spPr bwMode="auto">
          <a:xfrm>
            <a:off x="2697163" y="4165600"/>
            <a:ext cx="3124200" cy="457200"/>
          </a:xfrm>
          <a:prstGeom prst="rect">
            <a:avLst/>
          </a:prstGeom>
          <a:noFill/>
          <a:ln w="9525">
            <a:solidFill>
              <a:schemeClr val="tx1"/>
            </a:solidFill>
            <a:miter lim="800000"/>
            <a:headEnd/>
            <a:tailEnd/>
          </a:ln>
        </p:spPr>
        <p:txBody>
          <a:bodyPr wrap="none" anchor="ctr">
            <a:prstTxWarp prst="textNoShape">
              <a:avLst/>
            </a:prstTxWarp>
          </a:bodyPr>
          <a:lstStyle/>
          <a:p>
            <a:pPr algn="ctr" eaLnBrk="0" hangingPunct="0"/>
            <a:r>
              <a:rPr lang="en-US" sz="1400">
                <a:latin typeface="+mn-lt"/>
              </a:rPr>
              <a:t>Model application</a:t>
            </a:r>
          </a:p>
        </p:txBody>
      </p:sp>
      <p:sp>
        <p:nvSpPr>
          <p:cNvPr id="38918" name="Oval 5"/>
          <p:cNvSpPr>
            <a:spLocks noChangeArrowheads="1"/>
          </p:cNvSpPr>
          <p:nvPr/>
        </p:nvSpPr>
        <p:spPr bwMode="auto">
          <a:xfrm>
            <a:off x="2933700" y="3124200"/>
            <a:ext cx="2667000" cy="762000"/>
          </a:xfrm>
          <a:prstGeom prst="ellipse">
            <a:avLst/>
          </a:prstGeom>
          <a:noFill/>
          <a:ln w="9525">
            <a:solidFill>
              <a:schemeClr val="tx1"/>
            </a:solidFill>
            <a:round/>
            <a:headEnd/>
            <a:tailEnd/>
          </a:ln>
        </p:spPr>
        <p:txBody>
          <a:bodyPr wrap="none" anchor="ctr">
            <a:prstTxWarp prst="textNoShape">
              <a:avLst/>
            </a:prstTxWarp>
          </a:bodyPr>
          <a:lstStyle/>
          <a:p>
            <a:pPr algn="ctr" eaLnBrk="0" hangingPunct="0">
              <a:lnSpc>
                <a:spcPct val="70000"/>
              </a:lnSpc>
            </a:pPr>
            <a:r>
              <a:rPr lang="en-US" sz="1400">
                <a:latin typeface="+mn-lt"/>
              </a:rPr>
              <a:t>Family Production</a:t>
            </a:r>
            <a:br>
              <a:rPr lang="en-US" sz="1400">
                <a:latin typeface="+mn-lt"/>
              </a:rPr>
            </a:br>
            <a:r>
              <a:rPr lang="en-US" sz="1400">
                <a:latin typeface="+mn-lt"/>
              </a:rPr>
              <a:t>Environment</a:t>
            </a:r>
          </a:p>
        </p:txBody>
      </p:sp>
      <p:sp>
        <p:nvSpPr>
          <p:cNvPr id="38919" name="Oval 6"/>
          <p:cNvSpPr>
            <a:spLocks noChangeArrowheads="1"/>
          </p:cNvSpPr>
          <p:nvPr/>
        </p:nvSpPr>
        <p:spPr bwMode="auto">
          <a:xfrm>
            <a:off x="3460750" y="5791200"/>
            <a:ext cx="1143000" cy="304800"/>
          </a:xfrm>
          <a:prstGeom prst="ellipse">
            <a:avLst/>
          </a:prstGeom>
          <a:noFill/>
          <a:ln w="9525">
            <a:solidFill>
              <a:schemeClr val="tx1"/>
            </a:solidFill>
            <a:round/>
            <a:headEnd/>
            <a:tailEnd/>
          </a:ln>
        </p:spPr>
        <p:txBody>
          <a:bodyPr wrap="none" anchor="ctr">
            <a:prstTxWarp prst="textNoShape">
              <a:avLst/>
            </a:prstTxWarp>
          </a:bodyPr>
          <a:lstStyle/>
          <a:p>
            <a:endParaRPr lang="en-US" sz="2000">
              <a:latin typeface="+mn-lt"/>
            </a:endParaRPr>
          </a:p>
        </p:txBody>
      </p:sp>
      <p:sp>
        <p:nvSpPr>
          <p:cNvPr id="38920" name="Oval 7"/>
          <p:cNvSpPr>
            <a:spLocks noChangeArrowheads="1"/>
          </p:cNvSpPr>
          <p:nvPr/>
        </p:nvSpPr>
        <p:spPr bwMode="auto">
          <a:xfrm>
            <a:off x="3613150" y="5791200"/>
            <a:ext cx="1143000" cy="304800"/>
          </a:xfrm>
          <a:prstGeom prst="ellipse">
            <a:avLst/>
          </a:prstGeom>
          <a:noFill/>
          <a:ln w="9525">
            <a:solidFill>
              <a:schemeClr val="tx1"/>
            </a:solidFill>
            <a:round/>
            <a:headEnd/>
            <a:tailEnd/>
          </a:ln>
        </p:spPr>
        <p:txBody>
          <a:bodyPr wrap="none" anchor="ctr">
            <a:prstTxWarp prst="textNoShape">
              <a:avLst/>
            </a:prstTxWarp>
          </a:bodyPr>
          <a:lstStyle/>
          <a:p>
            <a:endParaRPr lang="en-US" sz="2000">
              <a:latin typeface="+mn-lt"/>
            </a:endParaRPr>
          </a:p>
        </p:txBody>
      </p:sp>
      <p:sp>
        <p:nvSpPr>
          <p:cNvPr id="38921" name="Oval 8"/>
          <p:cNvSpPr>
            <a:spLocks noChangeArrowheads="1"/>
          </p:cNvSpPr>
          <p:nvPr/>
        </p:nvSpPr>
        <p:spPr bwMode="auto">
          <a:xfrm>
            <a:off x="3765550" y="5791200"/>
            <a:ext cx="1143000" cy="304800"/>
          </a:xfrm>
          <a:prstGeom prst="ellipse">
            <a:avLst/>
          </a:prstGeom>
          <a:noFill/>
          <a:ln w="9525">
            <a:solidFill>
              <a:schemeClr val="tx1"/>
            </a:solidFill>
            <a:round/>
            <a:headEnd/>
            <a:tailEnd/>
          </a:ln>
        </p:spPr>
        <p:txBody>
          <a:bodyPr wrap="none" anchor="ctr">
            <a:prstTxWarp prst="textNoShape">
              <a:avLst/>
            </a:prstTxWarp>
          </a:bodyPr>
          <a:lstStyle/>
          <a:p>
            <a:endParaRPr lang="en-US" sz="2000">
              <a:latin typeface="+mn-lt"/>
            </a:endParaRPr>
          </a:p>
        </p:txBody>
      </p:sp>
      <p:sp>
        <p:nvSpPr>
          <p:cNvPr id="38922" name="Oval 9"/>
          <p:cNvSpPr>
            <a:spLocks noChangeArrowheads="1"/>
          </p:cNvSpPr>
          <p:nvPr/>
        </p:nvSpPr>
        <p:spPr bwMode="auto">
          <a:xfrm>
            <a:off x="3308350" y="5791200"/>
            <a:ext cx="1143000" cy="304800"/>
          </a:xfrm>
          <a:prstGeom prst="ellipse">
            <a:avLst/>
          </a:prstGeom>
          <a:solidFill>
            <a:schemeClr val="bg1"/>
          </a:solidFill>
          <a:ln w="9525">
            <a:solidFill>
              <a:schemeClr val="tx1"/>
            </a:solidFill>
            <a:round/>
            <a:headEnd/>
            <a:tailEnd/>
          </a:ln>
        </p:spPr>
        <p:txBody>
          <a:bodyPr wrap="none" anchor="ctr">
            <a:prstTxWarp prst="textNoShape">
              <a:avLst/>
            </a:prstTxWarp>
          </a:bodyPr>
          <a:lstStyle/>
          <a:p>
            <a:pPr algn="ctr" eaLnBrk="0" hangingPunct="0"/>
            <a:r>
              <a:rPr lang="en-US" sz="1200">
                <a:latin typeface="+mn-lt"/>
              </a:rPr>
              <a:t>Applications</a:t>
            </a:r>
          </a:p>
        </p:txBody>
      </p:sp>
      <p:sp>
        <p:nvSpPr>
          <p:cNvPr id="38923" name="Text Box 10"/>
          <p:cNvSpPr txBox="1">
            <a:spLocks noChangeArrowheads="1"/>
          </p:cNvSpPr>
          <p:nvPr/>
        </p:nvSpPr>
        <p:spPr bwMode="auto">
          <a:xfrm>
            <a:off x="7543800" y="1752600"/>
            <a:ext cx="1222084" cy="523220"/>
          </a:xfrm>
          <a:prstGeom prst="rect">
            <a:avLst/>
          </a:prstGeom>
          <a:noFill/>
          <a:ln w="9525">
            <a:noFill/>
            <a:miter lim="800000"/>
            <a:headEnd/>
            <a:tailEnd/>
          </a:ln>
        </p:spPr>
        <p:txBody>
          <a:bodyPr wrap="none">
            <a:prstTxWarp prst="textNoShape">
              <a:avLst/>
            </a:prstTxWarp>
            <a:spAutoFit/>
          </a:bodyPr>
          <a:lstStyle/>
          <a:p>
            <a:pPr eaLnBrk="0" hangingPunct="0"/>
            <a:r>
              <a:rPr lang="en-US" sz="1400" b="1">
                <a:latin typeface="+mn-lt"/>
              </a:rPr>
              <a:t>Domain</a:t>
            </a:r>
          </a:p>
          <a:p>
            <a:pPr eaLnBrk="0" hangingPunct="0"/>
            <a:r>
              <a:rPr lang="en-US" sz="1400" b="1">
                <a:latin typeface="+mn-lt"/>
              </a:rPr>
              <a:t>Engineering</a:t>
            </a:r>
          </a:p>
        </p:txBody>
      </p:sp>
      <p:sp>
        <p:nvSpPr>
          <p:cNvPr id="38924" name="Text Box 11"/>
          <p:cNvSpPr txBox="1">
            <a:spLocks noChangeArrowheads="1"/>
          </p:cNvSpPr>
          <p:nvPr/>
        </p:nvSpPr>
        <p:spPr bwMode="auto">
          <a:xfrm>
            <a:off x="7364413" y="4748213"/>
            <a:ext cx="1257448" cy="523220"/>
          </a:xfrm>
          <a:prstGeom prst="rect">
            <a:avLst/>
          </a:prstGeom>
          <a:noFill/>
          <a:ln w="9525">
            <a:noFill/>
            <a:miter lim="800000"/>
            <a:headEnd/>
            <a:tailEnd/>
          </a:ln>
        </p:spPr>
        <p:txBody>
          <a:bodyPr wrap="none">
            <a:prstTxWarp prst="textNoShape">
              <a:avLst/>
            </a:prstTxWarp>
            <a:spAutoFit/>
          </a:bodyPr>
          <a:lstStyle/>
          <a:p>
            <a:pPr eaLnBrk="0" hangingPunct="0"/>
            <a:r>
              <a:rPr lang="en-US" sz="1400" b="1">
                <a:latin typeface="+mn-lt"/>
              </a:rPr>
              <a:t>Application</a:t>
            </a:r>
          </a:p>
          <a:p>
            <a:pPr eaLnBrk="0" hangingPunct="0"/>
            <a:r>
              <a:rPr lang="en-US" sz="1400" b="1">
                <a:latin typeface="+mn-lt"/>
              </a:rPr>
              <a:t>Engineering</a:t>
            </a:r>
            <a:endParaRPr lang="en-US" sz="1400" i="1">
              <a:latin typeface="+mn-lt"/>
            </a:endParaRPr>
          </a:p>
        </p:txBody>
      </p:sp>
      <p:sp>
        <p:nvSpPr>
          <p:cNvPr id="38925" name="Rectangle 12"/>
          <p:cNvSpPr>
            <a:spLocks noChangeArrowheads="1"/>
          </p:cNvSpPr>
          <p:nvPr/>
        </p:nvSpPr>
        <p:spPr bwMode="auto">
          <a:xfrm>
            <a:off x="2743200" y="1066800"/>
            <a:ext cx="3048000" cy="381000"/>
          </a:xfrm>
          <a:prstGeom prst="rect">
            <a:avLst/>
          </a:prstGeom>
          <a:noFill/>
          <a:ln w="9525">
            <a:solidFill>
              <a:schemeClr val="tx1"/>
            </a:solidFill>
            <a:miter lim="800000"/>
            <a:headEnd/>
            <a:tailEnd/>
          </a:ln>
        </p:spPr>
        <p:txBody>
          <a:bodyPr wrap="none" anchor="ctr">
            <a:prstTxWarp prst="textNoShape">
              <a:avLst/>
            </a:prstTxWarp>
          </a:bodyPr>
          <a:lstStyle/>
          <a:p>
            <a:pPr algn="ctr" eaLnBrk="0" hangingPunct="0"/>
            <a:r>
              <a:rPr lang="en-US" sz="1400">
                <a:latin typeface="+mn-lt"/>
              </a:rPr>
              <a:t>Economic Analysis</a:t>
            </a:r>
          </a:p>
        </p:txBody>
      </p:sp>
      <p:cxnSp>
        <p:nvCxnSpPr>
          <p:cNvPr id="38926" name="AutoShape 13"/>
          <p:cNvCxnSpPr>
            <a:cxnSpLocks noChangeShapeType="1"/>
            <a:stCxn id="38925" idx="2"/>
            <a:endCxn id="38916" idx="0"/>
          </p:cNvCxnSpPr>
          <p:nvPr/>
        </p:nvCxnSpPr>
        <p:spPr bwMode="auto">
          <a:xfrm flipH="1">
            <a:off x="4259263" y="1447800"/>
            <a:ext cx="7937" cy="203200"/>
          </a:xfrm>
          <a:prstGeom prst="straightConnector1">
            <a:avLst/>
          </a:prstGeom>
          <a:noFill/>
          <a:ln w="9525">
            <a:solidFill>
              <a:schemeClr val="tx1"/>
            </a:solidFill>
            <a:round/>
            <a:headEnd/>
            <a:tailEnd type="triangle" w="med" len="med"/>
          </a:ln>
        </p:spPr>
      </p:cxnSp>
      <p:sp>
        <p:nvSpPr>
          <p:cNvPr id="38927" name="Rectangle 14"/>
          <p:cNvSpPr>
            <a:spLocks noChangeArrowheads="1"/>
          </p:cNvSpPr>
          <p:nvPr/>
        </p:nvSpPr>
        <p:spPr bwMode="auto">
          <a:xfrm>
            <a:off x="2743200" y="2286000"/>
            <a:ext cx="3048000" cy="533400"/>
          </a:xfrm>
          <a:prstGeom prst="rect">
            <a:avLst/>
          </a:prstGeom>
          <a:noFill/>
          <a:ln w="9525">
            <a:solidFill>
              <a:schemeClr val="tx1"/>
            </a:solidFill>
            <a:miter lim="800000"/>
            <a:headEnd/>
            <a:tailEnd/>
          </a:ln>
        </p:spPr>
        <p:txBody>
          <a:bodyPr wrap="none" anchor="ctr">
            <a:prstTxWarp prst="textNoShape">
              <a:avLst/>
            </a:prstTxWarp>
          </a:bodyPr>
          <a:lstStyle/>
          <a:p>
            <a:pPr algn="ctr" eaLnBrk="0" hangingPunct="0"/>
            <a:r>
              <a:rPr lang="en-US" sz="1400">
                <a:latin typeface="+mn-lt"/>
              </a:rPr>
              <a:t>Implement Production Environment</a:t>
            </a:r>
          </a:p>
        </p:txBody>
      </p:sp>
      <p:cxnSp>
        <p:nvCxnSpPr>
          <p:cNvPr id="38928" name="AutoShape 15"/>
          <p:cNvCxnSpPr>
            <a:cxnSpLocks noChangeShapeType="1"/>
            <a:stCxn id="38916" idx="2"/>
            <a:endCxn id="38927" idx="0"/>
          </p:cNvCxnSpPr>
          <p:nvPr/>
        </p:nvCxnSpPr>
        <p:spPr bwMode="auto">
          <a:xfrm>
            <a:off x="4259263" y="2032000"/>
            <a:ext cx="7937" cy="254000"/>
          </a:xfrm>
          <a:prstGeom prst="straightConnector1">
            <a:avLst/>
          </a:prstGeom>
          <a:noFill/>
          <a:ln w="9525">
            <a:solidFill>
              <a:schemeClr val="tx1"/>
            </a:solidFill>
            <a:round/>
            <a:headEnd/>
            <a:tailEnd type="triangle" w="med" len="med"/>
          </a:ln>
        </p:spPr>
      </p:cxnSp>
      <p:cxnSp>
        <p:nvCxnSpPr>
          <p:cNvPr id="38929" name="AutoShape 16"/>
          <p:cNvCxnSpPr>
            <a:cxnSpLocks noChangeShapeType="1"/>
            <a:stCxn id="38927" idx="2"/>
            <a:endCxn id="38918" idx="0"/>
          </p:cNvCxnSpPr>
          <p:nvPr/>
        </p:nvCxnSpPr>
        <p:spPr bwMode="auto">
          <a:xfrm>
            <a:off x="4267200" y="2819400"/>
            <a:ext cx="0" cy="304800"/>
          </a:xfrm>
          <a:prstGeom prst="straightConnector1">
            <a:avLst/>
          </a:prstGeom>
          <a:noFill/>
          <a:ln w="19050">
            <a:solidFill>
              <a:schemeClr val="tx1"/>
            </a:solidFill>
            <a:prstDash val="sysDot"/>
            <a:round/>
            <a:headEnd/>
            <a:tailEnd type="triangle" w="med" len="med"/>
          </a:ln>
        </p:spPr>
      </p:cxnSp>
      <p:sp>
        <p:nvSpPr>
          <p:cNvPr id="38930" name="Rectangle 17"/>
          <p:cNvSpPr>
            <a:spLocks noChangeArrowheads="1"/>
          </p:cNvSpPr>
          <p:nvPr/>
        </p:nvSpPr>
        <p:spPr bwMode="auto">
          <a:xfrm>
            <a:off x="2743200" y="4953000"/>
            <a:ext cx="3048000" cy="381000"/>
          </a:xfrm>
          <a:prstGeom prst="rect">
            <a:avLst/>
          </a:prstGeom>
          <a:noFill/>
          <a:ln w="9525">
            <a:solidFill>
              <a:schemeClr val="tx1"/>
            </a:solidFill>
            <a:miter lim="800000"/>
            <a:headEnd/>
            <a:tailEnd/>
          </a:ln>
        </p:spPr>
        <p:txBody>
          <a:bodyPr wrap="none" anchor="ctr">
            <a:prstTxWarp prst="textNoShape">
              <a:avLst/>
            </a:prstTxWarp>
          </a:bodyPr>
          <a:lstStyle/>
          <a:p>
            <a:pPr algn="ctr" eaLnBrk="0" hangingPunct="0"/>
            <a:r>
              <a:rPr lang="en-US" sz="1400">
                <a:latin typeface="+mn-lt"/>
              </a:rPr>
              <a:t>Build Family Instance</a:t>
            </a:r>
          </a:p>
        </p:txBody>
      </p:sp>
      <p:cxnSp>
        <p:nvCxnSpPr>
          <p:cNvPr id="38931" name="AutoShape 18"/>
          <p:cNvCxnSpPr>
            <a:cxnSpLocks noChangeShapeType="1"/>
            <a:stCxn id="38918" idx="4"/>
            <a:endCxn id="38917" idx="0"/>
          </p:cNvCxnSpPr>
          <p:nvPr/>
        </p:nvCxnSpPr>
        <p:spPr bwMode="auto">
          <a:xfrm flipH="1">
            <a:off x="4259263" y="3886200"/>
            <a:ext cx="7937" cy="279400"/>
          </a:xfrm>
          <a:prstGeom prst="straightConnector1">
            <a:avLst/>
          </a:prstGeom>
          <a:noFill/>
          <a:ln w="9525">
            <a:solidFill>
              <a:schemeClr val="tx1"/>
            </a:solidFill>
            <a:round/>
            <a:headEnd/>
            <a:tailEnd type="triangle" w="med" len="med"/>
          </a:ln>
        </p:spPr>
      </p:cxnSp>
      <p:cxnSp>
        <p:nvCxnSpPr>
          <p:cNvPr id="38932" name="AutoShape 19"/>
          <p:cNvCxnSpPr>
            <a:cxnSpLocks noChangeShapeType="1"/>
            <a:stCxn id="38917" idx="2"/>
            <a:endCxn id="38930" idx="0"/>
          </p:cNvCxnSpPr>
          <p:nvPr/>
        </p:nvCxnSpPr>
        <p:spPr bwMode="auto">
          <a:xfrm>
            <a:off x="4259263" y="4622800"/>
            <a:ext cx="7937" cy="330200"/>
          </a:xfrm>
          <a:prstGeom prst="straightConnector1">
            <a:avLst/>
          </a:prstGeom>
          <a:noFill/>
          <a:ln w="9525">
            <a:solidFill>
              <a:schemeClr val="tx1"/>
            </a:solidFill>
            <a:round/>
            <a:headEnd/>
            <a:tailEnd type="triangle" w="med" len="med"/>
          </a:ln>
        </p:spPr>
      </p:cxnSp>
      <p:cxnSp>
        <p:nvCxnSpPr>
          <p:cNvPr id="38933" name="AutoShape 20"/>
          <p:cNvCxnSpPr>
            <a:cxnSpLocks noChangeShapeType="1"/>
            <a:stCxn id="38930" idx="2"/>
            <a:endCxn id="38922" idx="7"/>
          </p:cNvCxnSpPr>
          <p:nvPr/>
        </p:nvCxnSpPr>
        <p:spPr bwMode="auto">
          <a:xfrm>
            <a:off x="4267200" y="5334000"/>
            <a:ext cx="17463" cy="501650"/>
          </a:xfrm>
          <a:prstGeom prst="straightConnector1">
            <a:avLst/>
          </a:prstGeom>
          <a:noFill/>
          <a:ln w="19050">
            <a:solidFill>
              <a:schemeClr val="tx1"/>
            </a:solidFill>
            <a:prstDash val="sysDot"/>
            <a:round/>
            <a:headEnd/>
            <a:tailEnd type="triangle" w="med" len="med"/>
          </a:ln>
        </p:spPr>
      </p:cxnSp>
      <p:sp>
        <p:nvSpPr>
          <p:cNvPr id="38934" name="AutoShape 21"/>
          <p:cNvSpPr>
            <a:spLocks/>
          </p:cNvSpPr>
          <p:nvPr/>
        </p:nvSpPr>
        <p:spPr bwMode="auto">
          <a:xfrm flipH="1">
            <a:off x="7135813" y="4267200"/>
            <a:ext cx="152400" cy="1600200"/>
          </a:xfrm>
          <a:prstGeom prst="leftBrace">
            <a:avLst>
              <a:gd name="adj1" fmla="val 87500"/>
              <a:gd name="adj2" fmla="val 50792"/>
            </a:avLst>
          </a:prstGeom>
          <a:noFill/>
          <a:ln w="9525">
            <a:solidFill>
              <a:schemeClr val="tx1"/>
            </a:solidFill>
            <a:round/>
            <a:headEnd/>
            <a:tailEnd/>
          </a:ln>
        </p:spPr>
        <p:txBody>
          <a:bodyPr wrap="none" anchor="ctr">
            <a:prstTxWarp prst="textNoShape">
              <a:avLst/>
            </a:prstTxWarp>
          </a:bodyPr>
          <a:lstStyle/>
          <a:p>
            <a:endParaRPr lang="en-US" sz="2000">
              <a:latin typeface="+mn-lt"/>
            </a:endParaRPr>
          </a:p>
        </p:txBody>
      </p:sp>
      <p:sp>
        <p:nvSpPr>
          <p:cNvPr id="38935" name="Line 22"/>
          <p:cNvSpPr>
            <a:spLocks noChangeShapeType="1"/>
          </p:cNvSpPr>
          <p:nvPr/>
        </p:nvSpPr>
        <p:spPr bwMode="auto">
          <a:xfrm>
            <a:off x="1752600" y="1066800"/>
            <a:ext cx="838200" cy="15240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sz="2000">
              <a:latin typeface="+mn-lt"/>
            </a:endParaRPr>
          </a:p>
        </p:txBody>
      </p:sp>
      <p:sp>
        <p:nvSpPr>
          <p:cNvPr id="38936" name="Line 23"/>
          <p:cNvSpPr>
            <a:spLocks noChangeShapeType="1"/>
          </p:cNvSpPr>
          <p:nvPr/>
        </p:nvSpPr>
        <p:spPr bwMode="auto">
          <a:xfrm>
            <a:off x="1524000" y="4495800"/>
            <a:ext cx="11430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sz="2000">
              <a:latin typeface="+mn-lt"/>
            </a:endParaRPr>
          </a:p>
        </p:txBody>
      </p:sp>
      <p:sp>
        <p:nvSpPr>
          <p:cNvPr id="38937" name="AutoShape 24"/>
          <p:cNvSpPr>
            <a:spLocks/>
          </p:cNvSpPr>
          <p:nvPr/>
        </p:nvSpPr>
        <p:spPr bwMode="auto">
          <a:xfrm flipH="1">
            <a:off x="7239000" y="1066800"/>
            <a:ext cx="152400" cy="1828800"/>
          </a:xfrm>
          <a:prstGeom prst="leftBrace">
            <a:avLst>
              <a:gd name="adj1" fmla="val 100000"/>
              <a:gd name="adj2" fmla="val 50000"/>
            </a:avLst>
          </a:prstGeom>
          <a:noFill/>
          <a:ln w="9525">
            <a:solidFill>
              <a:schemeClr val="tx1"/>
            </a:solidFill>
            <a:round/>
            <a:headEnd/>
            <a:tailEnd/>
          </a:ln>
        </p:spPr>
        <p:txBody>
          <a:bodyPr wrap="none" anchor="ctr">
            <a:prstTxWarp prst="textNoShape">
              <a:avLst/>
            </a:prstTxWarp>
          </a:bodyPr>
          <a:lstStyle/>
          <a:p>
            <a:endParaRPr lang="en-US" sz="2000">
              <a:latin typeface="+mn-lt"/>
            </a:endParaRPr>
          </a:p>
        </p:txBody>
      </p:sp>
      <p:sp>
        <p:nvSpPr>
          <p:cNvPr id="38938" name="Text Box 25"/>
          <p:cNvSpPr txBox="1">
            <a:spLocks noChangeArrowheads="1"/>
          </p:cNvSpPr>
          <p:nvPr/>
        </p:nvSpPr>
        <p:spPr bwMode="auto">
          <a:xfrm>
            <a:off x="6152798" y="1581478"/>
            <a:ext cx="853193" cy="523220"/>
          </a:xfrm>
          <a:prstGeom prst="rect">
            <a:avLst/>
          </a:prstGeom>
          <a:noFill/>
          <a:ln w="9525">
            <a:noFill/>
            <a:miter lim="800000"/>
            <a:headEnd/>
            <a:tailEnd/>
          </a:ln>
        </p:spPr>
        <p:txBody>
          <a:bodyPr wrap="none" anchor="ctr">
            <a:prstTxWarp prst="textNoShape">
              <a:avLst/>
            </a:prstTxWarp>
            <a:spAutoFit/>
          </a:bodyPr>
          <a:lstStyle/>
          <a:p>
            <a:pPr algn="ctr" eaLnBrk="0" hangingPunct="0">
              <a:spcBef>
                <a:spcPct val="50000"/>
              </a:spcBef>
            </a:pPr>
            <a:r>
              <a:rPr lang="en-US" sz="1400">
                <a:latin typeface="+mn-lt"/>
              </a:rPr>
              <a:t>Domain</a:t>
            </a:r>
            <a:br>
              <a:rPr lang="en-US" sz="1400">
                <a:latin typeface="+mn-lt"/>
              </a:rPr>
            </a:br>
            <a:r>
              <a:rPr lang="en-US" sz="1400">
                <a:latin typeface="+mn-lt"/>
              </a:rPr>
              <a:t>Analysis</a:t>
            </a:r>
          </a:p>
        </p:txBody>
      </p:sp>
      <p:sp>
        <p:nvSpPr>
          <p:cNvPr id="38939" name="Text Box 26"/>
          <p:cNvSpPr txBox="1">
            <a:spLocks noChangeArrowheads="1"/>
          </p:cNvSpPr>
          <p:nvPr/>
        </p:nvSpPr>
        <p:spPr bwMode="auto">
          <a:xfrm>
            <a:off x="5867768" y="2191078"/>
            <a:ext cx="1412140" cy="523220"/>
          </a:xfrm>
          <a:prstGeom prst="rect">
            <a:avLst/>
          </a:prstGeom>
          <a:noFill/>
          <a:ln w="9525">
            <a:noFill/>
            <a:miter lim="800000"/>
            <a:headEnd/>
            <a:tailEnd/>
          </a:ln>
        </p:spPr>
        <p:txBody>
          <a:bodyPr wrap="none" anchor="ctr">
            <a:prstTxWarp prst="textNoShape">
              <a:avLst/>
            </a:prstTxWarp>
            <a:spAutoFit/>
          </a:bodyPr>
          <a:lstStyle/>
          <a:p>
            <a:pPr algn="ctr" eaLnBrk="0" hangingPunct="0">
              <a:spcBef>
                <a:spcPct val="50000"/>
              </a:spcBef>
            </a:pPr>
            <a:r>
              <a:rPr lang="en-US" sz="1400">
                <a:latin typeface="+mn-lt"/>
              </a:rPr>
              <a:t>Domain</a:t>
            </a:r>
            <a:br>
              <a:rPr lang="en-US" sz="1400">
                <a:latin typeface="+mn-lt"/>
              </a:rPr>
            </a:br>
            <a:r>
              <a:rPr lang="en-US" sz="1400">
                <a:latin typeface="+mn-lt"/>
              </a:rPr>
              <a:t>Implementation</a:t>
            </a:r>
          </a:p>
        </p:txBody>
      </p:sp>
      <p:sp>
        <p:nvSpPr>
          <p:cNvPr id="38940" name="Text Box 27"/>
          <p:cNvSpPr txBox="1">
            <a:spLocks noChangeArrowheads="1"/>
          </p:cNvSpPr>
          <p:nvPr/>
        </p:nvSpPr>
        <p:spPr bwMode="auto">
          <a:xfrm>
            <a:off x="6098641" y="1019503"/>
            <a:ext cx="1172642" cy="523220"/>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400">
                <a:latin typeface="+mn-lt"/>
              </a:rPr>
              <a:t>Domain </a:t>
            </a:r>
            <a:br>
              <a:rPr lang="en-US" sz="1400">
                <a:latin typeface="+mn-lt"/>
              </a:rPr>
            </a:br>
            <a:r>
              <a:rPr lang="en-US" sz="1400">
                <a:latin typeface="+mn-lt"/>
              </a:rPr>
              <a:t>Qualification</a:t>
            </a:r>
          </a:p>
        </p:txBody>
      </p:sp>
      <p:cxnSp>
        <p:nvCxnSpPr>
          <p:cNvPr id="38941" name="AutoShape 28"/>
          <p:cNvCxnSpPr>
            <a:cxnSpLocks noChangeShapeType="1"/>
          </p:cNvCxnSpPr>
          <p:nvPr/>
        </p:nvCxnSpPr>
        <p:spPr bwMode="auto">
          <a:xfrm flipV="1">
            <a:off x="5791200" y="4419600"/>
            <a:ext cx="42863" cy="723900"/>
          </a:xfrm>
          <a:prstGeom prst="bentConnector3">
            <a:avLst>
              <a:gd name="adj1" fmla="val 1207403"/>
            </a:avLst>
          </a:prstGeom>
          <a:noFill/>
          <a:ln w="28575">
            <a:solidFill>
              <a:srgbClr val="FF3300"/>
            </a:solidFill>
            <a:prstDash val="dashDot"/>
            <a:miter lim="800000"/>
            <a:headEnd/>
            <a:tailEnd type="triangle" w="med" len="med"/>
          </a:ln>
        </p:spPr>
      </p:cxnSp>
      <p:sp>
        <p:nvSpPr>
          <p:cNvPr id="38942" name="Oval 29"/>
          <p:cNvSpPr>
            <a:spLocks noChangeArrowheads="1"/>
          </p:cNvSpPr>
          <p:nvPr/>
        </p:nvSpPr>
        <p:spPr bwMode="auto">
          <a:xfrm>
            <a:off x="533400" y="6324600"/>
            <a:ext cx="990600" cy="304800"/>
          </a:xfrm>
          <a:prstGeom prst="ellipse">
            <a:avLst/>
          </a:prstGeom>
          <a:noFill/>
          <a:ln w="9525">
            <a:solidFill>
              <a:schemeClr val="tx1"/>
            </a:solidFill>
            <a:round/>
            <a:headEnd/>
            <a:tailEnd/>
          </a:ln>
        </p:spPr>
        <p:txBody>
          <a:bodyPr wrap="none" anchor="ctr">
            <a:prstTxWarp prst="textNoShape">
              <a:avLst/>
            </a:prstTxWarp>
          </a:bodyPr>
          <a:lstStyle/>
          <a:p>
            <a:endParaRPr lang="en-US" sz="2000">
              <a:latin typeface="+mn-lt"/>
            </a:endParaRPr>
          </a:p>
        </p:txBody>
      </p:sp>
      <p:sp>
        <p:nvSpPr>
          <p:cNvPr id="38943" name="Text Box 30"/>
          <p:cNvSpPr txBox="1">
            <a:spLocks noChangeArrowheads="1"/>
          </p:cNvSpPr>
          <p:nvPr/>
        </p:nvSpPr>
        <p:spPr bwMode="auto">
          <a:xfrm>
            <a:off x="669925" y="6324600"/>
            <a:ext cx="723275" cy="261610"/>
          </a:xfrm>
          <a:prstGeom prst="rect">
            <a:avLst/>
          </a:prstGeom>
          <a:noFill/>
          <a:ln w="9525">
            <a:noFill/>
            <a:miter lim="800000"/>
            <a:headEnd/>
            <a:tailEnd/>
          </a:ln>
        </p:spPr>
        <p:txBody>
          <a:bodyPr wrap="none">
            <a:prstTxWarp prst="textNoShape">
              <a:avLst/>
            </a:prstTxWarp>
            <a:spAutoFit/>
          </a:bodyPr>
          <a:lstStyle/>
          <a:p>
            <a:pPr eaLnBrk="0" hangingPunct="0"/>
            <a:r>
              <a:rPr lang="en-US" sz="1100" b="1">
                <a:latin typeface="+mn-lt"/>
              </a:rPr>
              <a:t>Product</a:t>
            </a:r>
          </a:p>
        </p:txBody>
      </p:sp>
      <p:sp>
        <p:nvSpPr>
          <p:cNvPr id="38944" name="Text Box 31"/>
          <p:cNvSpPr txBox="1">
            <a:spLocks noChangeArrowheads="1"/>
          </p:cNvSpPr>
          <p:nvPr/>
        </p:nvSpPr>
        <p:spPr bwMode="auto">
          <a:xfrm>
            <a:off x="1752600" y="6324600"/>
            <a:ext cx="736099" cy="261610"/>
          </a:xfrm>
          <a:prstGeom prst="rect">
            <a:avLst/>
          </a:prstGeom>
          <a:noFill/>
          <a:ln w="12700">
            <a:solidFill>
              <a:schemeClr val="tx1"/>
            </a:solidFill>
            <a:miter lim="800000"/>
            <a:headEnd/>
            <a:tailEnd/>
          </a:ln>
        </p:spPr>
        <p:txBody>
          <a:bodyPr wrap="none">
            <a:prstTxWarp prst="textNoShape">
              <a:avLst/>
            </a:prstTxWarp>
            <a:spAutoFit/>
          </a:bodyPr>
          <a:lstStyle/>
          <a:p>
            <a:pPr eaLnBrk="0" hangingPunct="0"/>
            <a:r>
              <a:rPr lang="en-US" sz="1100" b="1">
                <a:latin typeface="+mn-lt"/>
              </a:rPr>
              <a:t>Process</a:t>
            </a:r>
          </a:p>
        </p:txBody>
      </p:sp>
      <p:cxnSp>
        <p:nvCxnSpPr>
          <p:cNvPr id="38945" name="AutoShape 32"/>
          <p:cNvCxnSpPr>
            <a:cxnSpLocks noChangeShapeType="1"/>
            <a:stCxn id="38917" idx="1"/>
            <a:endCxn id="38925" idx="1"/>
          </p:cNvCxnSpPr>
          <p:nvPr/>
        </p:nvCxnSpPr>
        <p:spPr bwMode="auto">
          <a:xfrm rot="10800000" flipH="1">
            <a:off x="2697163" y="1257300"/>
            <a:ext cx="46037" cy="3136900"/>
          </a:xfrm>
          <a:prstGeom prst="bentConnector3">
            <a:avLst>
              <a:gd name="adj1" fmla="val -496551"/>
            </a:avLst>
          </a:prstGeom>
          <a:noFill/>
          <a:ln w="28575">
            <a:solidFill>
              <a:srgbClr val="6666FF"/>
            </a:solidFill>
            <a:prstDash val="dashDot"/>
            <a:miter lim="800000"/>
            <a:headEnd/>
            <a:tailEnd type="triangle" w="med" len="med"/>
          </a:ln>
        </p:spPr>
      </p:cxnSp>
      <p:sp>
        <p:nvSpPr>
          <p:cNvPr id="38946" name="Text Box 33"/>
          <p:cNvSpPr txBox="1">
            <a:spLocks noChangeArrowheads="1"/>
          </p:cNvSpPr>
          <p:nvPr/>
        </p:nvSpPr>
        <p:spPr bwMode="auto">
          <a:xfrm>
            <a:off x="6324406" y="4599930"/>
            <a:ext cx="843350" cy="461665"/>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200">
                <a:latin typeface="+mn-lt"/>
              </a:rPr>
              <a:t>Frequent/</a:t>
            </a:r>
            <a:br>
              <a:rPr lang="en-US" sz="1200">
                <a:latin typeface="+mn-lt"/>
              </a:rPr>
            </a:br>
            <a:r>
              <a:rPr lang="en-US" sz="1200">
                <a:latin typeface="+mn-lt"/>
              </a:rPr>
              <a:t>Low Cost</a:t>
            </a:r>
          </a:p>
        </p:txBody>
      </p:sp>
      <p:sp>
        <p:nvSpPr>
          <p:cNvPr id="38947" name="Text Box 34"/>
          <p:cNvSpPr txBox="1">
            <a:spLocks noChangeArrowheads="1"/>
          </p:cNvSpPr>
          <p:nvPr/>
        </p:nvSpPr>
        <p:spPr bwMode="auto">
          <a:xfrm>
            <a:off x="533400" y="4213225"/>
            <a:ext cx="1146468" cy="594009"/>
          </a:xfrm>
          <a:prstGeom prst="rect">
            <a:avLst/>
          </a:prstGeom>
          <a:noFill/>
          <a:ln w="9525">
            <a:noFill/>
            <a:miter lim="800000"/>
            <a:headEnd/>
            <a:tailEnd/>
          </a:ln>
        </p:spPr>
        <p:txBody>
          <a:bodyPr wrap="none">
            <a:prstTxWarp prst="textNoShape">
              <a:avLst/>
            </a:prstTxWarp>
            <a:spAutoFit/>
          </a:bodyPr>
          <a:lstStyle/>
          <a:p>
            <a:pPr eaLnBrk="0" hangingPunct="0">
              <a:lnSpc>
                <a:spcPct val="90000"/>
              </a:lnSpc>
            </a:pPr>
            <a:r>
              <a:rPr lang="en-US" sz="1200">
                <a:latin typeface="+mn-lt"/>
              </a:rPr>
              <a:t>Customer</a:t>
            </a:r>
          </a:p>
          <a:p>
            <a:pPr eaLnBrk="0" hangingPunct="0">
              <a:lnSpc>
                <a:spcPct val="90000"/>
              </a:lnSpc>
            </a:pPr>
            <a:r>
              <a:rPr lang="en-US" sz="1200">
                <a:latin typeface="+mn-lt"/>
              </a:rPr>
              <a:t>System </a:t>
            </a:r>
            <a:br>
              <a:rPr lang="en-US" sz="1200">
                <a:latin typeface="+mn-lt"/>
              </a:rPr>
            </a:br>
            <a:r>
              <a:rPr lang="en-US" sz="1200">
                <a:latin typeface="+mn-lt"/>
              </a:rPr>
              <a:t>Requirements</a:t>
            </a:r>
          </a:p>
        </p:txBody>
      </p:sp>
      <p:sp>
        <p:nvSpPr>
          <p:cNvPr id="38948" name="Text Box 35"/>
          <p:cNvSpPr txBox="1">
            <a:spLocks noChangeArrowheads="1"/>
          </p:cNvSpPr>
          <p:nvPr/>
        </p:nvSpPr>
        <p:spPr bwMode="auto">
          <a:xfrm>
            <a:off x="457200" y="701675"/>
            <a:ext cx="1676400" cy="461665"/>
          </a:xfrm>
          <a:prstGeom prst="rect">
            <a:avLst/>
          </a:prstGeom>
          <a:noFill/>
          <a:ln w="9525">
            <a:noFill/>
            <a:miter lim="800000"/>
            <a:headEnd/>
            <a:tailEnd/>
          </a:ln>
        </p:spPr>
        <p:txBody>
          <a:bodyPr>
            <a:prstTxWarp prst="textNoShape">
              <a:avLst/>
            </a:prstTxWarp>
            <a:spAutoFit/>
          </a:bodyPr>
          <a:lstStyle/>
          <a:p>
            <a:pPr eaLnBrk="0" hangingPunct="0"/>
            <a:r>
              <a:rPr lang="en-US" sz="1200">
                <a:latin typeface="+mn-lt"/>
              </a:rPr>
              <a:t>Customer Needs/</a:t>
            </a:r>
            <a:br>
              <a:rPr lang="en-US" sz="1200">
                <a:latin typeface="+mn-lt"/>
              </a:rPr>
            </a:br>
            <a:r>
              <a:rPr lang="en-US" sz="1200">
                <a:latin typeface="+mn-lt"/>
              </a:rPr>
              <a:t>Business Goals</a:t>
            </a:r>
          </a:p>
        </p:txBody>
      </p:sp>
      <p:sp>
        <p:nvSpPr>
          <p:cNvPr id="38949" name="Text Box 36"/>
          <p:cNvSpPr txBox="1">
            <a:spLocks noChangeArrowheads="1"/>
          </p:cNvSpPr>
          <p:nvPr/>
        </p:nvSpPr>
        <p:spPr bwMode="auto">
          <a:xfrm>
            <a:off x="935725" y="2313930"/>
            <a:ext cx="997163" cy="461665"/>
          </a:xfrm>
          <a:prstGeom prst="rect">
            <a:avLst/>
          </a:prstGeom>
          <a:noFill/>
          <a:ln w="9525">
            <a:noFill/>
            <a:miter lim="800000"/>
            <a:headEnd/>
            <a:tailEnd/>
          </a:ln>
        </p:spPr>
        <p:txBody>
          <a:bodyPr wrap="none" anchor="ctr">
            <a:prstTxWarp prst="textNoShape">
              <a:avLst/>
            </a:prstTxWarp>
            <a:spAutoFit/>
          </a:bodyPr>
          <a:lstStyle/>
          <a:p>
            <a:pPr algn="ctr" eaLnBrk="0" hangingPunct="0"/>
            <a:r>
              <a:rPr lang="en-US" sz="1200">
                <a:latin typeface="+mn-lt"/>
              </a:rPr>
              <a:t>Infrequent/</a:t>
            </a:r>
            <a:br>
              <a:rPr lang="en-US" sz="1200">
                <a:latin typeface="+mn-lt"/>
              </a:rPr>
            </a:br>
            <a:r>
              <a:rPr lang="en-US" sz="1200">
                <a:latin typeface="+mn-lt"/>
              </a:rPr>
              <a:t>Higher Cost</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pPr eaLnBrk="1" hangingPunct="1">
              <a:defRPr/>
            </a:pPr>
            <a:r>
              <a:rPr lang="en-US" sz="3600"/>
              <a:t>Domain Engineering Process Steps</a:t>
            </a:r>
          </a:p>
        </p:txBody>
      </p:sp>
      <p:sp>
        <p:nvSpPr>
          <p:cNvPr id="570371" name="Rectangle 3"/>
          <p:cNvSpPr>
            <a:spLocks noGrp="1" noChangeArrowheads="1"/>
          </p:cNvSpPr>
          <p:nvPr>
            <p:ph idx="1"/>
          </p:nvPr>
        </p:nvSpPr>
        <p:spPr/>
        <p:txBody>
          <a:bodyPr>
            <a:normAutofit/>
          </a:bodyPr>
          <a:lstStyle/>
          <a:p>
            <a:pPr eaLnBrk="1" hangingPunct="1">
              <a:lnSpc>
                <a:spcPct val="90000"/>
              </a:lnSpc>
            </a:pPr>
            <a:r>
              <a:rPr lang="en-US" sz="2000" dirty="0"/>
              <a:t>Economic Analysis: is this an economically viable domain?</a:t>
            </a:r>
          </a:p>
          <a:p>
            <a:pPr lvl="1" eaLnBrk="1" hangingPunct="1">
              <a:lnSpc>
                <a:spcPct val="90000"/>
              </a:lnSpc>
            </a:pPr>
            <a:r>
              <a:rPr lang="en-US" sz="1800" dirty="0"/>
              <a:t>How many systems in the domain will we build?</a:t>
            </a:r>
          </a:p>
          <a:p>
            <a:pPr lvl="1" eaLnBrk="1" hangingPunct="1">
              <a:lnSpc>
                <a:spcPct val="90000"/>
              </a:lnSpc>
            </a:pPr>
            <a:r>
              <a:rPr lang="en-US" sz="1800" dirty="0"/>
              <a:t>What’s the cost with and without domain engineering?</a:t>
            </a:r>
          </a:p>
          <a:p>
            <a:pPr lvl="1" eaLnBrk="1" hangingPunct="1">
              <a:lnSpc>
                <a:spcPct val="90000"/>
              </a:lnSpc>
            </a:pPr>
            <a:r>
              <a:rPr lang="en-US" sz="1800" dirty="0"/>
              <a:t>What’s the risk/return</a:t>
            </a:r>
          </a:p>
          <a:p>
            <a:pPr eaLnBrk="1" hangingPunct="1">
              <a:lnSpc>
                <a:spcPct val="90000"/>
              </a:lnSpc>
            </a:pPr>
            <a:r>
              <a:rPr lang="en-US" sz="2000" dirty="0"/>
              <a:t>Commonalty Analysis</a:t>
            </a:r>
          </a:p>
          <a:p>
            <a:pPr lvl="1" eaLnBrk="1" hangingPunct="1">
              <a:lnSpc>
                <a:spcPct val="90000"/>
              </a:lnSpc>
            </a:pPr>
            <a:r>
              <a:rPr lang="en-US" sz="1800" dirty="0"/>
              <a:t>What do family members have in common? (</a:t>
            </a:r>
            <a:r>
              <a:rPr lang="en-US" sz="1800" i="1" dirty="0"/>
              <a:t>commonalty</a:t>
            </a:r>
            <a:r>
              <a:rPr lang="en-US" sz="1800" dirty="0"/>
              <a:t>)</a:t>
            </a:r>
          </a:p>
          <a:p>
            <a:pPr lvl="1" eaLnBrk="1" hangingPunct="1">
              <a:lnSpc>
                <a:spcPct val="90000"/>
              </a:lnSpc>
            </a:pPr>
            <a:r>
              <a:rPr lang="en-US" sz="1800" dirty="0"/>
              <a:t>How do family members differ? (</a:t>
            </a:r>
            <a:r>
              <a:rPr lang="en-US" sz="1800" i="1" dirty="0"/>
              <a:t>variability</a:t>
            </a:r>
            <a:r>
              <a:rPr lang="en-US" sz="1800" dirty="0"/>
              <a:t>)</a:t>
            </a:r>
          </a:p>
          <a:p>
            <a:pPr eaLnBrk="1" hangingPunct="1">
              <a:lnSpc>
                <a:spcPct val="90000"/>
              </a:lnSpc>
            </a:pPr>
            <a:r>
              <a:rPr lang="en-US" sz="2000" dirty="0"/>
              <a:t>Implement Production Environment</a:t>
            </a:r>
          </a:p>
          <a:p>
            <a:pPr lvl="1" eaLnBrk="1" hangingPunct="1">
              <a:lnSpc>
                <a:spcPct val="90000"/>
              </a:lnSpc>
            </a:pPr>
            <a:r>
              <a:rPr lang="en-US" sz="1800" dirty="0"/>
              <a:t>Develop application engineering process</a:t>
            </a:r>
          </a:p>
          <a:p>
            <a:pPr lvl="1" eaLnBrk="1" hangingPunct="1">
              <a:lnSpc>
                <a:spcPct val="90000"/>
              </a:lnSpc>
            </a:pPr>
            <a:r>
              <a:rPr lang="en-US" sz="1800" dirty="0"/>
              <a:t>Develop AML</a:t>
            </a:r>
          </a:p>
          <a:p>
            <a:pPr lvl="1" eaLnBrk="1" hangingPunct="1">
              <a:lnSpc>
                <a:spcPct val="90000"/>
              </a:lnSpc>
            </a:pPr>
            <a:r>
              <a:rPr lang="en-US" sz="1800" dirty="0"/>
              <a:t>Develop support and generation tools </a:t>
            </a:r>
          </a:p>
        </p:txBody>
      </p:sp>
      <p:sp>
        <p:nvSpPr>
          <p:cNvPr id="6" name="Slide Number Placeholder 4"/>
          <p:cNvSpPr>
            <a:spLocks noGrp="1"/>
          </p:cNvSpPr>
          <p:nvPr>
            <p:ph type="sldNum" sz="quarter" idx="12"/>
          </p:nvPr>
        </p:nvSpPr>
        <p:spPr/>
        <p:txBody>
          <a:bodyPr/>
          <a:lstStyle/>
          <a:p>
            <a:fld id="{11FE344D-29C2-C24A-ACCA-B92EC8E5BBF3}" type="slidenum">
              <a:rPr lang="en-US"/>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1394" name="Rectangle 2"/>
          <p:cNvSpPr>
            <a:spLocks noGrp="1" noChangeArrowheads="1"/>
          </p:cNvSpPr>
          <p:nvPr>
            <p:ph type="title" idx="4294967295"/>
          </p:nvPr>
        </p:nvSpPr>
        <p:spPr>
          <a:xfrm>
            <a:off x="685800" y="228600"/>
            <a:ext cx="7772400" cy="457200"/>
          </a:xfrm>
        </p:spPr>
        <p:txBody>
          <a:bodyPr/>
          <a:lstStyle/>
          <a:p>
            <a:pPr eaLnBrk="1" hangingPunct="1">
              <a:defRPr/>
            </a:pPr>
            <a:r>
              <a:rPr lang="en-US" sz="3600">
                <a:latin typeface="+mn-lt"/>
              </a:rPr>
              <a:t>FAST Process Pattern</a:t>
            </a:r>
          </a:p>
        </p:txBody>
      </p:sp>
      <p:sp>
        <p:nvSpPr>
          <p:cNvPr id="40" name="Slide Number Placeholder 4"/>
          <p:cNvSpPr>
            <a:spLocks noGrp="1"/>
          </p:cNvSpPr>
          <p:nvPr>
            <p:ph type="sldNum" sz="quarter" idx="12"/>
          </p:nvPr>
        </p:nvSpPr>
        <p:spPr/>
        <p:txBody>
          <a:bodyPr/>
          <a:lstStyle/>
          <a:p>
            <a:fld id="{8A8AC3FF-61AA-AE4B-A51B-85B1EB64CC7F}" type="slidenum">
              <a:rPr lang="en-US" sz="1600">
                <a:latin typeface="+mn-lt"/>
              </a:rPr>
              <a:pPr/>
              <a:t>33</a:t>
            </a:fld>
            <a:endParaRPr lang="en-US" sz="1600">
              <a:latin typeface="+mn-lt"/>
            </a:endParaRPr>
          </a:p>
        </p:txBody>
      </p:sp>
      <p:sp>
        <p:nvSpPr>
          <p:cNvPr id="40964" name="Oval 3"/>
          <p:cNvSpPr>
            <a:spLocks noChangeArrowheads="1"/>
          </p:cNvSpPr>
          <p:nvPr/>
        </p:nvSpPr>
        <p:spPr bwMode="auto">
          <a:xfrm>
            <a:off x="2362200" y="3200400"/>
            <a:ext cx="3886200" cy="457200"/>
          </a:xfrm>
          <a:prstGeom prst="ellipse">
            <a:avLst/>
          </a:prstGeom>
          <a:noFill/>
          <a:ln w="9525">
            <a:solidFill>
              <a:schemeClr val="tx1"/>
            </a:solidFill>
            <a:round/>
            <a:headEnd/>
            <a:tailEnd/>
          </a:ln>
        </p:spPr>
        <p:txBody>
          <a:bodyPr wrap="none" anchor="ctr">
            <a:prstTxWarp prst="textNoShape">
              <a:avLst/>
            </a:prstTxWarp>
          </a:bodyPr>
          <a:lstStyle/>
          <a:p>
            <a:pPr algn="ctr" eaLnBrk="0" hangingPunct="0"/>
            <a:r>
              <a:rPr lang="en-US" sz="1400">
                <a:latin typeface="+mn-lt"/>
              </a:rPr>
              <a:t>Application Engineering Environment</a:t>
            </a:r>
          </a:p>
        </p:txBody>
      </p:sp>
      <p:grpSp>
        <p:nvGrpSpPr>
          <p:cNvPr id="40965" name="Group 4"/>
          <p:cNvGrpSpPr>
            <a:grpSpLocks/>
          </p:cNvGrpSpPr>
          <p:nvPr/>
        </p:nvGrpSpPr>
        <p:grpSpPr bwMode="auto">
          <a:xfrm>
            <a:off x="3352800" y="6096000"/>
            <a:ext cx="1631950" cy="304800"/>
            <a:chOff x="2064" y="3648"/>
            <a:chExt cx="1028" cy="192"/>
          </a:xfrm>
        </p:grpSpPr>
        <p:sp>
          <p:nvSpPr>
            <p:cNvPr id="40995" name="Oval 5"/>
            <p:cNvSpPr>
              <a:spLocks noChangeArrowheads="1"/>
            </p:cNvSpPr>
            <p:nvPr/>
          </p:nvSpPr>
          <p:spPr bwMode="auto">
            <a:xfrm>
              <a:off x="2180" y="3648"/>
              <a:ext cx="720" cy="192"/>
            </a:xfrm>
            <a:prstGeom prst="ellipse">
              <a:avLst/>
            </a:prstGeom>
            <a:noFill/>
            <a:ln w="9525">
              <a:solidFill>
                <a:schemeClr val="tx1"/>
              </a:solidFill>
              <a:round/>
              <a:headEnd/>
              <a:tailEnd/>
            </a:ln>
          </p:spPr>
          <p:txBody>
            <a:bodyPr wrap="none" anchor="ctr">
              <a:prstTxWarp prst="textNoShape">
                <a:avLst/>
              </a:prstTxWarp>
            </a:bodyPr>
            <a:lstStyle/>
            <a:p>
              <a:endParaRPr lang="en-US" sz="2000">
                <a:latin typeface="+mn-lt"/>
              </a:endParaRPr>
            </a:p>
          </p:txBody>
        </p:sp>
        <p:sp>
          <p:nvSpPr>
            <p:cNvPr id="40996" name="Oval 6"/>
            <p:cNvSpPr>
              <a:spLocks noChangeArrowheads="1"/>
            </p:cNvSpPr>
            <p:nvPr/>
          </p:nvSpPr>
          <p:spPr bwMode="auto">
            <a:xfrm>
              <a:off x="2276" y="3648"/>
              <a:ext cx="720" cy="192"/>
            </a:xfrm>
            <a:prstGeom prst="ellipse">
              <a:avLst/>
            </a:prstGeom>
            <a:noFill/>
            <a:ln w="9525">
              <a:solidFill>
                <a:schemeClr val="tx1"/>
              </a:solidFill>
              <a:round/>
              <a:headEnd/>
              <a:tailEnd/>
            </a:ln>
          </p:spPr>
          <p:txBody>
            <a:bodyPr wrap="none" anchor="ctr">
              <a:prstTxWarp prst="textNoShape">
                <a:avLst/>
              </a:prstTxWarp>
            </a:bodyPr>
            <a:lstStyle/>
            <a:p>
              <a:endParaRPr lang="en-US" sz="2000">
                <a:latin typeface="+mn-lt"/>
              </a:endParaRPr>
            </a:p>
          </p:txBody>
        </p:sp>
        <p:sp>
          <p:nvSpPr>
            <p:cNvPr id="40997" name="Oval 7"/>
            <p:cNvSpPr>
              <a:spLocks noChangeArrowheads="1"/>
            </p:cNvSpPr>
            <p:nvPr/>
          </p:nvSpPr>
          <p:spPr bwMode="auto">
            <a:xfrm>
              <a:off x="2372" y="3648"/>
              <a:ext cx="720" cy="192"/>
            </a:xfrm>
            <a:prstGeom prst="ellipse">
              <a:avLst/>
            </a:prstGeom>
            <a:noFill/>
            <a:ln w="9525">
              <a:solidFill>
                <a:schemeClr val="tx1"/>
              </a:solidFill>
              <a:round/>
              <a:headEnd/>
              <a:tailEnd/>
            </a:ln>
          </p:spPr>
          <p:txBody>
            <a:bodyPr wrap="none" anchor="ctr">
              <a:prstTxWarp prst="textNoShape">
                <a:avLst/>
              </a:prstTxWarp>
            </a:bodyPr>
            <a:lstStyle/>
            <a:p>
              <a:endParaRPr lang="en-US" sz="2000">
                <a:latin typeface="+mn-lt"/>
              </a:endParaRPr>
            </a:p>
          </p:txBody>
        </p:sp>
        <p:sp>
          <p:nvSpPr>
            <p:cNvPr id="40998" name="Oval 8"/>
            <p:cNvSpPr>
              <a:spLocks noChangeArrowheads="1"/>
            </p:cNvSpPr>
            <p:nvPr/>
          </p:nvSpPr>
          <p:spPr bwMode="auto">
            <a:xfrm>
              <a:off x="2064" y="3648"/>
              <a:ext cx="720" cy="192"/>
            </a:xfrm>
            <a:prstGeom prst="ellipse">
              <a:avLst/>
            </a:prstGeom>
            <a:solidFill>
              <a:schemeClr val="bg1"/>
            </a:solidFill>
            <a:ln w="9525">
              <a:solidFill>
                <a:schemeClr val="tx1"/>
              </a:solidFill>
              <a:round/>
              <a:headEnd/>
              <a:tailEnd/>
            </a:ln>
          </p:spPr>
          <p:txBody>
            <a:bodyPr wrap="none" anchor="ctr">
              <a:prstTxWarp prst="textNoShape">
                <a:avLst/>
              </a:prstTxWarp>
            </a:bodyPr>
            <a:lstStyle/>
            <a:p>
              <a:pPr algn="ctr" eaLnBrk="0" hangingPunct="0"/>
              <a:r>
                <a:rPr lang="en-US" sz="1200">
                  <a:latin typeface="+mn-lt"/>
                </a:rPr>
                <a:t>Applications</a:t>
              </a:r>
            </a:p>
          </p:txBody>
        </p:sp>
      </p:grpSp>
      <p:sp>
        <p:nvSpPr>
          <p:cNvPr id="40966" name="Text Box 9"/>
          <p:cNvSpPr txBox="1">
            <a:spLocks noChangeArrowheads="1"/>
          </p:cNvSpPr>
          <p:nvPr/>
        </p:nvSpPr>
        <p:spPr bwMode="auto">
          <a:xfrm>
            <a:off x="6781800" y="1600200"/>
            <a:ext cx="1237210" cy="338554"/>
          </a:xfrm>
          <a:prstGeom prst="rect">
            <a:avLst/>
          </a:prstGeom>
          <a:noFill/>
          <a:ln w="9525">
            <a:noFill/>
            <a:miter lim="800000"/>
            <a:headEnd/>
            <a:tailEnd/>
          </a:ln>
        </p:spPr>
        <p:txBody>
          <a:bodyPr wrap="none">
            <a:prstTxWarp prst="textNoShape">
              <a:avLst/>
            </a:prstTxWarp>
            <a:spAutoFit/>
          </a:bodyPr>
          <a:lstStyle/>
          <a:p>
            <a:pPr eaLnBrk="0" hangingPunct="0"/>
            <a:r>
              <a:rPr lang="en-US" sz="1600" i="1">
                <a:latin typeface="+mn-lt"/>
              </a:rPr>
              <a:t>Investment</a:t>
            </a:r>
          </a:p>
        </p:txBody>
      </p:sp>
      <p:sp>
        <p:nvSpPr>
          <p:cNvPr id="40967" name="Text Box 10"/>
          <p:cNvSpPr txBox="1">
            <a:spLocks noChangeArrowheads="1"/>
          </p:cNvSpPr>
          <p:nvPr/>
        </p:nvSpPr>
        <p:spPr bwMode="auto">
          <a:xfrm>
            <a:off x="6858000" y="4876800"/>
            <a:ext cx="1020605" cy="338554"/>
          </a:xfrm>
          <a:prstGeom prst="rect">
            <a:avLst/>
          </a:prstGeom>
          <a:noFill/>
          <a:ln w="9525">
            <a:noFill/>
            <a:miter lim="800000"/>
            <a:headEnd/>
            <a:tailEnd/>
          </a:ln>
        </p:spPr>
        <p:txBody>
          <a:bodyPr wrap="none">
            <a:prstTxWarp prst="textNoShape">
              <a:avLst/>
            </a:prstTxWarp>
            <a:spAutoFit/>
          </a:bodyPr>
          <a:lstStyle/>
          <a:p>
            <a:pPr eaLnBrk="0" hangingPunct="0"/>
            <a:r>
              <a:rPr lang="en-US" sz="1600" i="1">
                <a:latin typeface="+mn-lt"/>
              </a:rPr>
              <a:t>Payback</a:t>
            </a:r>
          </a:p>
        </p:txBody>
      </p:sp>
      <p:sp>
        <p:nvSpPr>
          <p:cNvPr id="40968" name="Oval 11"/>
          <p:cNvSpPr>
            <a:spLocks noChangeArrowheads="1"/>
          </p:cNvSpPr>
          <p:nvPr/>
        </p:nvSpPr>
        <p:spPr bwMode="auto">
          <a:xfrm>
            <a:off x="533400" y="6324600"/>
            <a:ext cx="990600" cy="304800"/>
          </a:xfrm>
          <a:prstGeom prst="ellipse">
            <a:avLst/>
          </a:prstGeom>
          <a:noFill/>
          <a:ln w="9525">
            <a:solidFill>
              <a:schemeClr val="tx1"/>
            </a:solidFill>
            <a:round/>
            <a:headEnd/>
            <a:tailEnd/>
          </a:ln>
        </p:spPr>
        <p:txBody>
          <a:bodyPr wrap="none" anchor="ctr">
            <a:prstTxWarp prst="textNoShape">
              <a:avLst/>
            </a:prstTxWarp>
          </a:bodyPr>
          <a:lstStyle/>
          <a:p>
            <a:endParaRPr lang="en-US" sz="2000">
              <a:latin typeface="+mn-lt"/>
            </a:endParaRPr>
          </a:p>
        </p:txBody>
      </p:sp>
      <p:sp>
        <p:nvSpPr>
          <p:cNvPr id="40969" name="Text Box 12"/>
          <p:cNvSpPr txBox="1">
            <a:spLocks noChangeArrowheads="1"/>
          </p:cNvSpPr>
          <p:nvPr/>
        </p:nvSpPr>
        <p:spPr bwMode="auto">
          <a:xfrm>
            <a:off x="669925" y="6324600"/>
            <a:ext cx="723275" cy="261610"/>
          </a:xfrm>
          <a:prstGeom prst="rect">
            <a:avLst/>
          </a:prstGeom>
          <a:noFill/>
          <a:ln w="9525">
            <a:noFill/>
            <a:miter lim="800000"/>
            <a:headEnd/>
            <a:tailEnd/>
          </a:ln>
        </p:spPr>
        <p:txBody>
          <a:bodyPr wrap="none">
            <a:prstTxWarp prst="textNoShape">
              <a:avLst/>
            </a:prstTxWarp>
            <a:spAutoFit/>
          </a:bodyPr>
          <a:lstStyle/>
          <a:p>
            <a:pPr eaLnBrk="0" hangingPunct="0"/>
            <a:r>
              <a:rPr lang="en-US" sz="1100" b="1">
                <a:latin typeface="+mn-lt"/>
              </a:rPr>
              <a:t>Product</a:t>
            </a:r>
          </a:p>
        </p:txBody>
      </p:sp>
      <p:sp>
        <p:nvSpPr>
          <p:cNvPr id="40970" name="Text Box 13"/>
          <p:cNvSpPr txBox="1">
            <a:spLocks noChangeArrowheads="1"/>
          </p:cNvSpPr>
          <p:nvPr/>
        </p:nvSpPr>
        <p:spPr bwMode="auto">
          <a:xfrm>
            <a:off x="1752600" y="6324600"/>
            <a:ext cx="736099" cy="261610"/>
          </a:xfrm>
          <a:prstGeom prst="rect">
            <a:avLst/>
          </a:prstGeom>
          <a:noFill/>
          <a:ln w="12700">
            <a:solidFill>
              <a:schemeClr val="tx1"/>
            </a:solidFill>
            <a:miter lim="800000"/>
            <a:headEnd/>
            <a:tailEnd/>
          </a:ln>
        </p:spPr>
        <p:txBody>
          <a:bodyPr wrap="none">
            <a:prstTxWarp prst="textNoShape">
              <a:avLst/>
            </a:prstTxWarp>
            <a:spAutoFit/>
          </a:bodyPr>
          <a:lstStyle/>
          <a:p>
            <a:pPr eaLnBrk="0" hangingPunct="0"/>
            <a:r>
              <a:rPr lang="en-US" sz="1100" b="1">
                <a:latin typeface="+mn-lt"/>
              </a:rPr>
              <a:t>Process</a:t>
            </a:r>
          </a:p>
        </p:txBody>
      </p:sp>
      <p:sp>
        <p:nvSpPr>
          <p:cNvPr id="40971" name="Rectangle 14"/>
          <p:cNvSpPr>
            <a:spLocks noChangeArrowheads="1"/>
          </p:cNvSpPr>
          <p:nvPr/>
        </p:nvSpPr>
        <p:spPr bwMode="auto">
          <a:xfrm>
            <a:off x="3048000" y="914400"/>
            <a:ext cx="2209800" cy="381000"/>
          </a:xfrm>
          <a:prstGeom prst="rect">
            <a:avLst/>
          </a:prstGeom>
          <a:noFill/>
          <a:ln w="9525">
            <a:solidFill>
              <a:schemeClr val="tx1"/>
            </a:solidFill>
            <a:miter lim="800000"/>
            <a:headEnd/>
            <a:tailEnd/>
          </a:ln>
        </p:spPr>
        <p:txBody>
          <a:bodyPr wrap="none" anchor="ctr">
            <a:prstTxWarp prst="textNoShape">
              <a:avLst/>
            </a:prstTxWarp>
          </a:bodyPr>
          <a:lstStyle/>
          <a:p>
            <a:pPr algn="ctr" eaLnBrk="0" hangingPunct="0"/>
            <a:r>
              <a:rPr lang="en-US" sz="1400" b="1">
                <a:latin typeface="+mn-lt"/>
              </a:rPr>
              <a:t>Qualify Domain</a:t>
            </a:r>
          </a:p>
        </p:txBody>
      </p:sp>
      <p:cxnSp>
        <p:nvCxnSpPr>
          <p:cNvPr id="40972" name="AutoShape 15"/>
          <p:cNvCxnSpPr>
            <a:cxnSpLocks noChangeShapeType="1"/>
            <a:stCxn id="40992" idx="2"/>
            <a:endCxn id="40993" idx="0"/>
          </p:cNvCxnSpPr>
          <p:nvPr/>
        </p:nvCxnSpPr>
        <p:spPr bwMode="auto">
          <a:xfrm>
            <a:off x="4381500" y="2286000"/>
            <a:ext cx="0" cy="228600"/>
          </a:xfrm>
          <a:prstGeom prst="straightConnector1">
            <a:avLst/>
          </a:prstGeom>
          <a:noFill/>
          <a:ln w="9525">
            <a:solidFill>
              <a:schemeClr val="tx1"/>
            </a:solidFill>
            <a:round/>
            <a:headEnd/>
            <a:tailEnd type="triangle" w="med" len="med"/>
          </a:ln>
        </p:spPr>
      </p:cxnSp>
      <p:cxnSp>
        <p:nvCxnSpPr>
          <p:cNvPr id="40973" name="AutoShape 16"/>
          <p:cNvCxnSpPr>
            <a:cxnSpLocks noChangeShapeType="1"/>
            <a:stCxn id="40989" idx="2"/>
            <a:endCxn id="40990" idx="0"/>
          </p:cNvCxnSpPr>
          <p:nvPr/>
        </p:nvCxnSpPr>
        <p:spPr bwMode="auto">
          <a:xfrm flipH="1">
            <a:off x="4267200" y="4572000"/>
            <a:ext cx="152400" cy="228600"/>
          </a:xfrm>
          <a:prstGeom prst="straightConnector1">
            <a:avLst/>
          </a:prstGeom>
          <a:noFill/>
          <a:ln w="9525">
            <a:solidFill>
              <a:schemeClr val="tx1"/>
            </a:solidFill>
            <a:round/>
            <a:headEnd/>
            <a:tailEnd type="triangle" w="med" len="med"/>
          </a:ln>
        </p:spPr>
      </p:cxnSp>
      <p:sp>
        <p:nvSpPr>
          <p:cNvPr id="40974" name="AutoShape 17"/>
          <p:cNvSpPr>
            <a:spLocks/>
          </p:cNvSpPr>
          <p:nvPr/>
        </p:nvSpPr>
        <p:spPr bwMode="auto">
          <a:xfrm flipH="1">
            <a:off x="6477000" y="1066800"/>
            <a:ext cx="152400" cy="1600200"/>
          </a:xfrm>
          <a:prstGeom prst="leftBrace">
            <a:avLst>
              <a:gd name="adj1" fmla="val 87500"/>
              <a:gd name="adj2" fmla="val 50000"/>
            </a:avLst>
          </a:prstGeom>
          <a:noFill/>
          <a:ln w="9525">
            <a:solidFill>
              <a:schemeClr val="tx1"/>
            </a:solidFill>
            <a:round/>
            <a:headEnd/>
            <a:tailEnd/>
          </a:ln>
        </p:spPr>
        <p:txBody>
          <a:bodyPr wrap="none" anchor="ctr">
            <a:prstTxWarp prst="textNoShape">
              <a:avLst/>
            </a:prstTxWarp>
          </a:bodyPr>
          <a:lstStyle/>
          <a:p>
            <a:endParaRPr lang="en-US" sz="2000">
              <a:latin typeface="+mn-lt"/>
            </a:endParaRPr>
          </a:p>
        </p:txBody>
      </p:sp>
      <p:sp>
        <p:nvSpPr>
          <p:cNvPr id="40975" name="AutoShape 18"/>
          <p:cNvSpPr>
            <a:spLocks/>
          </p:cNvSpPr>
          <p:nvPr/>
        </p:nvSpPr>
        <p:spPr bwMode="auto">
          <a:xfrm flipH="1">
            <a:off x="6553200" y="4267200"/>
            <a:ext cx="152400" cy="1600200"/>
          </a:xfrm>
          <a:prstGeom prst="leftBrace">
            <a:avLst>
              <a:gd name="adj1" fmla="val 87500"/>
              <a:gd name="adj2" fmla="val 50792"/>
            </a:avLst>
          </a:prstGeom>
          <a:noFill/>
          <a:ln w="9525">
            <a:solidFill>
              <a:schemeClr val="tx1"/>
            </a:solidFill>
            <a:round/>
            <a:headEnd/>
            <a:tailEnd/>
          </a:ln>
        </p:spPr>
        <p:txBody>
          <a:bodyPr wrap="none" anchor="ctr">
            <a:prstTxWarp prst="textNoShape">
              <a:avLst/>
            </a:prstTxWarp>
          </a:bodyPr>
          <a:lstStyle/>
          <a:p>
            <a:endParaRPr lang="en-US" sz="2000">
              <a:latin typeface="+mn-lt"/>
            </a:endParaRPr>
          </a:p>
        </p:txBody>
      </p:sp>
      <p:sp>
        <p:nvSpPr>
          <p:cNvPr id="40976" name="Rectangle 19"/>
          <p:cNvSpPr>
            <a:spLocks noChangeArrowheads="1"/>
          </p:cNvSpPr>
          <p:nvPr/>
        </p:nvSpPr>
        <p:spPr bwMode="auto">
          <a:xfrm>
            <a:off x="2819400" y="1524000"/>
            <a:ext cx="2971800" cy="1447800"/>
          </a:xfrm>
          <a:prstGeom prst="rect">
            <a:avLst/>
          </a:prstGeom>
          <a:noFill/>
          <a:ln w="15875">
            <a:solidFill>
              <a:schemeClr val="tx1"/>
            </a:solidFill>
            <a:miter lim="800000"/>
            <a:headEnd/>
            <a:tailEnd/>
          </a:ln>
        </p:spPr>
        <p:txBody>
          <a:bodyPr wrap="none" anchor="ctr">
            <a:prstTxWarp prst="textNoShape">
              <a:avLst/>
            </a:prstTxWarp>
          </a:bodyPr>
          <a:lstStyle/>
          <a:p>
            <a:endParaRPr lang="en-US" sz="2000">
              <a:latin typeface="+mn-lt"/>
            </a:endParaRPr>
          </a:p>
        </p:txBody>
      </p:sp>
      <p:sp>
        <p:nvSpPr>
          <p:cNvPr id="40977" name="Text Box 20"/>
          <p:cNvSpPr txBox="1">
            <a:spLocks noChangeArrowheads="1"/>
          </p:cNvSpPr>
          <p:nvPr/>
        </p:nvSpPr>
        <p:spPr bwMode="auto">
          <a:xfrm>
            <a:off x="2895600" y="1524000"/>
            <a:ext cx="1828800" cy="307777"/>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1400" b="1">
                <a:latin typeface="+mn-lt"/>
              </a:rPr>
              <a:t>Engineer Domain</a:t>
            </a:r>
          </a:p>
        </p:txBody>
      </p:sp>
      <p:cxnSp>
        <p:nvCxnSpPr>
          <p:cNvPr id="40978" name="AutoShape 21"/>
          <p:cNvCxnSpPr>
            <a:cxnSpLocks noChangeShapeType="1"/>
            <a:stCxn id="40976" idx="2"/>
            <a:endCxn id="40964" idx="0"/>
          </p:cNvCxnSpPr>
          <p:nvPr/>
        </p:nvCxnSpPr>
        <p:spPr bwMode="auto">
          <a:xfrm>
            <a:off x="4305300" y="2979738"/>
            <a:ext cx="0" cy="220662"/>
          </a:xfrm>
          <a:prstGeom prst="straightConnector1">
            <a:avLst/>
          </a:prstGeom>
          <a:noFill/>
          <a:ln w="9525">
            <a:noFill/>
            <a:round/>
            <a:headEnd/>
            <a:tailEnd type="triangle" w="med" len="med"/>
          </a:ln>
        </p:spPr>
      </p:cxnSp>
      <p:cxnSp>
        <p:nvCxnSpPr>
          <p:cNvPr id="40979" name="AutoShape 22"/>
          <p:cNvCxnSpPr>
            <a:cxnSpLocks noChangeShapeType="1"/>
            <a:stCxn id="40976" idx="2"/>
            <a:endCxn id="40964" idx="0"/>
          </p:cNvCxnSpPr>
          <p:nvPr/>
        </p:nvCxnSpPr>
        <p:spPr bwMode="auto">
          <a:xfrm>
            <a:off x="4305300" y="2979738"/>
            <a:ext cx="0" cy="220662"/>
          </a:xfrm>
          <a:prstGeom prst="straightConnector1">
            <a:avLst/>
          </a:prstGeom>
          <a:noFill/>
          <a:ln w="15875">
            <a:solidFill>
              <a:schemeClr val="tx1"/>
            </a:solidFill>
            <a:round/>
            <a:headEnd/>
            <a:tailEnd type="triangle" w="med" len="med"/>
          </a:ln>
        </p:spPr>
      </p:cxnSp>
      <p:sp>
        <p:nvSpPr>
          <p:cNvPr id="40980" name="Rectangle 23"/>
          <p:cNvSpPr>
            <a:spLocks noChangeArrowheads="1"/>
          </p:cNvSpPr>
          <p:nvPr/>
        </p:nvSpPr>
        <p:spPr bwMode="auto">
          <a:xfrm>
            <a:off x="3352800" y="5410200"/>
            <a:ext cx="2743200" cy="381000"/>
          </a:xfrm>
          <a:prstGeom prst="rect">
            <a:avLst/>
          </a:prstGeom>
          <a:noFill/>
          <a:ln w="9525">
            <a:solidFill>
              <a:schemeClr val="tx1"/>
            </a:solidFill>
            <a:miter lim="800000"/>
            <a:headEnd/>
            <a:tailEnd/>
          </a:ln>
        </p:spPr>
        <p:txBody>
          <a:bodyPr wrap="none" anchor="ctr">
            <a:prstTxWarp prst="textNoShape">
              <a:avLst/>
            </a:prstTxWarp>
          </a:bodyPr>
          <a:lstStyle/>
          <a:p>
            <a:pPr algn="ctr" eaLnBrk="0" hangingPunct="0"/>
            <a:r>
              <a:rPr lang="en-US" sz="1400">
                <a:latin typeface="+mn-lt"/>
              </a:rPr>
              <a:t>Deliver and Support Application</a:t>
            </a:r>
          </a:p>
        </p:txBody>
      </p:sp>
      <p:sp>
        <p:nvSpPr>
          <p:cNvPr id="40981" name="Line 24"/>
          <p:cNvSpPr>
            <a:spLocks noChangeShapeType="1"/>
          </p:cNvSpPr>
          <p:nvPr/>
        </p:nvSpPr>
        <p:spPr bwMode="auto">
          <a:xfrm>
            <a:off x="4343400" y="5181600"/>
            <a:ext cx="0" cy="228600"/>
          </a:xfrm>
          <a:prstGeom prst="line">
            <a:avLst/>
          </a:prstGeom>
          <a:noFill/>
          <a:ln w="15875">
            <a:solidFill>
              <a:schemeClr val="tx1"/>
            </a:solidFill>
            <a:round/>
            <a:headEnd/>
            <a:tailEnd type="triangle" w="med" len="med"/>
          </a:ln>
        </p:spPr>
        <p:txBody>
          <a:bodyPr wrap="none" anchor="ctr">
            <a:prstTxWarp prst="textNoShape">
              <a:avLst/>
            </a:prstTxWarp>
          </a:bodyPr>
          <a:lstStyle/>
          <a:p>
            <a:endParaRPr lang="en-US" sz="2000">
              <a:latin typeface="+mn-lt"/>
            </a:endParaRPr>
          </a:p>
        </p:txBody>
      </p:sp>
      <p:sp>
        <p:nvSpPr>
          <p:cNvPr id="40982" name="Rectangle 25"/>
          <p:cNvSpPr>
            <a:spLocks noChangeArrowheads="1"/>
          </p:cNvSpPr>
          <p:nvPr/>
        </p:nvSpPr>
        <p:spPr bwMode="auto">
          <a:xfrm>
            <a:off x="2362200" y="3886200"/>
            <a:ext cx="4038600" cy="1981200"/>
          </a:xfrm>
          <a:prstGeom prst="rect">
            <a:avLst/>
          </a:prstGeom>
          <a:noFill/>
          <a:ln w="15875">
            <a:solidFill>
              <a:schemeClr val="tx1"/>
            </a:solidFill>
            <a:miter lim="800000"/>
            <a:headEnd/>
            <a:tailEnd/>
          </a:ln>
        </p:spPr>
        <p:txBody>
          <a:bodyPr wrap="none" anchor="ctr">
            <a:prstTxWarp prst="textNoShape">
              <a:avLst/>
            </a:prstTxWarp>
          </a:bodyPr>
          <a:lstStyle/>
          <a:p>
            <a:endParaRPr lang="en-US" sz="2000">
              <a:latin typeface="+mn-lt"/>
            </a:endParaRPr>
          </a:p>
        </p:txBody>
      </p:sp>
      <p:sp>
        <p:nvSpPr>
          <p:cNvPr id="40983" name="Text Box 26"/>
          <p:cNvSpPr txBox="1">
            <a:spLocks noChangeArrowheads="1"/>
          </p:cNvSpPr>
          <p:nvPr/>
        </p:nvSpPr>
        <p:spPr bwMode="auto">
          <a:xfrm>
            <a:off x="2362200" y="3886200"/>
            <a:ext cx="2362200" cy="307777"/>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1400" b="1">
                <a:latin typeface="+mn-lt"/>
              </a:rPr>
              <a:t>Engineer Application</a:t>
            </a:r>
          </a:p>
        </p:txBody>
      </p:sp>
      <p:sp>
        <p:nvSpPr>
          <p:cNvPr id="40984" name="Line 27"/>
          <p:cNvSpPr>
            <a:spLocks noChangeShapeType="1"/>
          </p:cNvSpPr>
          <p:nvPr/>
        </p:nvSpPr>
        <p:spPr bwMode="auto">
          <a:xfrm>
            <a:off x="4343400" y="3657600"/>
            <a:ext cx="0" cy="228600"/>
          </a:xfrm>
          <a:prstGeom prst="line">
            <a:avLst/>
          </a:prstGeom>
          <a:noFill/>
          <a:ln w="15875">
            <a:solidFill>
              <a:schemeClr val="tx1"/>
            </a:solidFill>
            <a:round/>
            <a:headEnd/>
            <a:tailEnd type="triangle" w="med" len="med"/>
          </a:ln>
        </p:spPr>
        <p:txBody>
          <a:bodyPr wrap="none" anchor="ctr">
            <a:prstTxWarp prst="textNoShape">
              <a:avLst/>
            </a:prstTxWarp>
          </a:bodyPr>
          <a:lstStyle/>
          <a:p>
            <a:endParaRPr lang="en-US" sz="2000">
              <a:latin typeface="+mn-lt"/>
            </a:endParaRPr>
          </a:p>
        </p:txBody>
      </p:sp>
      <p:sp>
        <p:nvSpPr>
          <p:cNvPr id="40985" name="Line 28"/>
          <p:cNvSpPr>
            <a:spLocks noChangeShapeType="1"/>
          </p:cNvSpPr>
          <p:nvPr/>
        </p:nvSpPr>
        <p:spPr bwMode="auto">
          <a:xfrm>
            <a:off x="4267200" y="5867400"/>
            <a:ext cx="0" cy="304800"/>
          </a:xfrm>
          <a:prstGeom prst="line">
            <a:avLst/>
          </a:prstGeom>
          <a:noFill/>
          <a:ln w="15875">
            <a:solidFill>
              <a:schemeClr val="tx1"/>
            </a:solidFill>
            <a:round/>
            <a:headEnd/>
            <a:tailEnd type="triangle" w="med" len="med"/>
          </a:ln>
        </p:spPr>
        <p:txBody>
          <a:bodyPr wrap="none" anchor="ctr">
            <a:prstTxWarp prst="textNoShape">
              <a:avLst/>
            </a:prstTxWarp>
          </a:bodyPr>
          <a:lstStyle/>
          <a:p>
            <a:endParaRPr lang="en-US" sz="2000">
              <a:latin typeface="+mn-lt"/>
            </a:endParaRPr>
          </a:p>
        </p:txBody>
      </p:sp>
      <p:sp>
        <p:nvSpPr>
          <p:cNvPr id="40986" name="Line 29"/>
          <p:cNvSpPr>
            <a:spLocks noChangeShapeType="1"/>
          </p:cNvSpPr>
          <p:nvPr/>
        </p:nvSpPr>
        <p:spPr bwMode="auto">
          <a:xfrm>
            <a:off x="4267200" y="1295400"/>
            <a:ext cx="0" cy="228600"/>
          </a:xfrm>
          <a:prstGeom prst="line">
            <a:avLst/>
          </a:prstGeom>
          <a:noFill/>
          <a:ln w="15875">
            <a:solidFill>
              <a:schemeClr val="tx1"/>
            </a:solidFill>
            <a:round/>
            <a:headEnd/>
            <a:tailEnd type="triangle" w="med" len="med"/>
          </a:ln>
        </p:spPr>
        <p:txBody>
          <a:bodyPr wrap="none" anchor="ctr">
            <a:prstTxWarp prst="textNoShape">
              <a:avLst/>
            </a:prstTxWarp>
          </a:bodyPr>
          <a:lstStyle/>
          <a:p>
            <a:endParaRPr lang="en-US" sz="2000">
              <a:latin typeface="+mn-lt"/>
            </a:endParaRPr>
          </a:p>
        </p:txBody>
      </p:sp>
      <p:cxnSp>
        <p:nvCxnSpPr>
          <p:cNvPr id="40987" name="AutoShape 30"/>
          <p:cNvCxnSpPr>
            <a:cxnSpLocks noChangeShapeType="1"/>
            <a:stCxn id="40982" idx="1"/>
            <a:endCxn id="40971" idx="1"/>
          </p:cNvCxnSpPr>
          <p:nvPr/>
        </p:nvCxnSpPr>
        <p:spPr bwMode="auto">
          <a:xfrm rot="10800000" flipH="1">
            <a:off x="2354263" y="1104900"/>
            <a:ext cx="693737" cy="3771900"/>
          </a:xfrm>
          <a:prstGeom prst="bentConnector3">
            <a:avLst>
              <a:gd name="adj1" fmla="val -64991"/>
            </a:avLst>
          </a:prstGeom>
          <a:noFill/>
          <a:ln w="9525">
            <a:solidFill>
              <a:schemeClr val="tx1"/>
            </a:solidFill>
            <a:prstDash val="lgDash"/>
            <a:miter lim="800000"/>
            <a:headEnd/>
            <a:tailEnd type="triangle" w="med" len="med"/>
          </a:ln>
        </p:spPr>
      </p:cxnSp>
      <p:sp>
        <p:nvSpPr>
          <p:cNvPr id="40988" name="Line 31"/>
          <p:cNvSpPr>
            <a:spLocks noChangeShapeType="1"/>
          </p:cNvSpPr>
          <p:nvPr/>
        </p:nvSpPr>
        <p:spPr bwMode="auto">
          <a:xfrm>
            <a:off x="1905000" y="2362200"/>
            <a:ext cx="914400" cy="0"/>
          </a:xfrm>
          <a:prstGeom prst="line">
            <a:avLst/>
          </a:prstGeom>
          <a:noFill/>
          <a:ln w="9525">
            <a:solidFill>
              <a:schemeClr val="tx1"/>
            </a:solidFill>
            <a:prstDash val="lgDash"/>
            <a:round/>
            <a:headEnd/>
            <a:tailEnd type="triangle" w="med" len="med"/>
          </a:ln>
        </p:spPr>
        <p:txBody>
          <a:bodyPr wrap="none" anchor="ctr">
            <a:prstTxWarp prst="textNoShape">
              <a:avLst/>
            </a:prstTxWarp>
          </a:bodyPr>
          <a:lstStyle/>
          <a:p>
            <a:endParaRPr lang="en-US" sz="2000">
              <a:latin typeface="+mn-lt"/>
            </a:endParaRPr>
          </a:p>
        </p:txBody>
      </p:sp>
      <p:sp>
        <p:nvSpPr>
          <p:cNvPr id="40989" name="Rectangle 32"/>
          <p:cNvSpPr>
            <a:spLocks noChangeArrowheads="1"/>
          </p:cNvSpPr>
          <p:nvPr/>
        </p:nvSpPr>
        <p:spPr bwMode="auto">
          <a:xfrm>
            <a:off x="3352800" y="4267200"/>
            <a:ext cx="2133600" cy="304800"/>
          </a:xfrm>
          <a:prstGeom prst="rect">
            <a:avLst/>
          </a:prstGeom>
          <a:noFill/>
          <a:ln w="9525">
            <a:solidFill>
              <a:schemeClr val="tx1"/>
            </a:solidFill>
            <a:miter lim="800000"/>
            <a:headEnd/>
            <a:tailEnd/>
          </a:ln>
        </p:spPr>
        <p:txBody>
          <a:bodyPr wrap="none" anchor="ctr">
            <a:prstTxWarp prst="textNoShape">
              <a:avLst/>
            </a:prstTxWarp>
          </a:bodyPr>
          <a:lstStyle/>
          <a:p>
            <a:pPr algn="ctr" eaLnBrk="0" hangingPunct="0"/>
            <a:r>
              <a:rPr lang="en-US" sz="1400">
                <a:latin typeface="+mn-lt"/>
              </a:rPr>
              <a:t>Model Application</a:t>
            </a:r>
          </a:p>
        </p:txBody>
      </p:sp>
      <p:sp>
        <p:nvSpPr>
          <p:cNvPr id="40990" name="Rectangle 33"/>
          <p:cNvSpPr>
            <a:spLocks noChangeArrowheads="1"/>
          </p:cNvSpPr>
          <p:nvPr/>
        </p:nvSpPr>
        <p:spPr bwMode="auto">
          <a:xfrm>
            <a:off x="3352800" y="4800600"/>
            <a:ext cx="1828800" cy="381000"/>
          </a:xfrm>
          <a:prstGeom prst="rect">
            <a:avLst/>
          </a:prstGeom>
          <a:noFill/>
          <a:ln w="9525">
            <a:solidFill>
              <a:schemeClr val="tx1"/>
            </a:solidFill>
            <a:miter lim="800000"/>
            <a:headEnd/>
            <a:tailEnd/>
          </a:ln>
        </p:spPr>
        <p:txBody>
          <a:bodyPr wrap="none" anchor="ctr">
            <a:prstTxWarp prst="textNoShape">
              <a:avLst/>
            </a:prstTxWarp>
          </a:bodyPr>
          <a:lstStyle/>
          <a:p>
            <a:pPr algn="ctr" eaLnBrk="0" hangingPunct="0"/>
            <a:r>
              <a:rPr lang="en-US" sz="1400">
                <a:latin typeface="+mn-lt"/>
              </a:rPr>
              <a:t>Produce Application</a:t>
            </a:r>
          </a:p>
        </p:txBody>
      </p:sp>
      <p:cxnSp>
        <p:nvCxnSpPr>
          <p:cNvPr id="40991" name="AutoShape 34"/>
          <p:cNvCxnSpPr>
            <a:cxnSpLocks noChangeShapeType="1"/>
            <a:stCxn id="40990" idx="1"/>
            <a:endCxn id="40989" idx="1"/>
          </p:cNvCxnSpPr>
          <p:nvPr/>
        </p:nvCxnSpPr>
        <p:spPr bwMode="auto">
          <a:xfrm rot="10800000" flipH="1">
            <a:off x="3352800" y="4419600"/>
            <a:ext cx="1588" cy="571500"/>
          </a:xfrm>
          <a:prstGeom prst="bentConnector3">
            <a:avLst>
              <a:gd name="adj1" fmla="val -14400005"/>
            </a:avLst>
          </a:prstGeom>
          <a:noFill/>
          <a:ln w="9525">
            <a:solidFill>
              <a:schemeClr val="tx1"/>
            </a:solidFill>
            <a:prstDash val="lgDash"/>
            <a:miter lim="800000"/>
            <a:headEnd/>
            <a:tailEnd type="triangle" w="med" len="med"/>
          </a:ln>
        </p:spPr>
      </p:cxnSp>
      <p:sp>
        <p:nvSpPr>
          <p:cNvPr id="40992" name="Rectangle 35"/>
          <p:cNvSpPr>
            <a:spLocks noChangeArrowheads="1"/>
          </p:cNvSpPr>
          <p:nvPr/>
        </p:nvSpPr>
        <p:spPr bwMode="auto">
          <a:xfrm>
            <a:off x="3505200" y="1905000"/>
            <a:ext cx="1752600" cy="381000"/>
          </a:xfrm>
          <a:prstGeom prst="rect">
            <a:avLst/>
          </a:prstGeom>
          <a:noFill/>
          <a:ln w="9525">
            <a:solidFill>
              <a:schemeClr val="tx1"/>
            </a:solidFill>
            <a:miter lim="800000"/>
            <a:headEnd/>
            <a:tailEnd/>
          </a:ln>
        </p:spPr>
        <p:txBody>
          <a:bodyPr wrap="none" anchor="ctr">
            <a:prstTxWarp prst="textNoShape">
              <a:avLst/>
            </a:prstTxWarp>
          </a:bodyPr>
          <a:lstStyle/>
          <a:p>
            <a:pPr algn="ctr" eaLnBrk="0" hangingPunct="0"/>
            <a:r>
              <a:rPr lang="en-US" sz="1400">
                <a:latin typeface="+mn-lt"/>
              </a:rPr>
              <a:t>Analyze Domain</a:t>
            </a:r>
          </a:p>
        </p:txBody>
      </p:sp>
      <p:sp>
        <p:nvSpPr>
          <p:cNvPr id="40993" name="Rectangle 36"/>
          <p:cNvSpPr>
            <a:spLocks noChangeArrowheads="1"/>
          </p:cNvSpPr>
          <p:nvPr/>
        </p:nvSpPr>
        <p:spPr bwMode="auto">
          <a:xfrm>
            <a:off x="3505200" y="2514600"/>
            <a:ext cx="1752600" cy="381000"/>
          </a:xfrm>
          <a:prstGeom prst="rect">
            <a:avLst/>
          </a:prstGeom>
          <a:noFill/>
          <a:ln w="9525">
            <a:solidFill>
              <a:schemeClr val="tx1"/>
            </a:solidFill>
            <a:miter lim="800000"/>
            <a:headEnd/>
            <a:tailEnd/>
          </a:ln>
        </p:spPr>
        <p:txBody>
          <a:bodyPr wrap="none" anchor="ctr">
            <a:prstTxWarp prst="textNoShape">
              <a:avLst/>
            </a:prstTxWarp>
          </a:bodyPr>
          <a:lstStyle/>
          <a:p>
            <a:pPr algn="ctr" eaLnBrk="0" hangingPunct="0"/>
            <a:r>
              <a:rPr lang="en-US" sz="1400">
                <a:latin typeface="+mn-lt"/>
              </a:rPr>
              <a:t>Implement Domain</a:t>
            </a:r>
          </a:p>
        </p:txBody>
      </p:sp>
      <p:cxnSp>
        <p:nvCxnSpPr>
          <p:cNvPr id="40994" name="AutoShape 37"/>
          <p:cNvCxnSpPr>
            <a:cxnSpLocks noChangeShapeType="1"/>
            <a:stCxn id="40993" idx="1"/>
            <a:endCxn id="40992" idx="1"/>
          </p:cNvCxnSpPr>
          <p:nvPr/>
        </p:nvCxnSpPr>
        <p:spPr bwMode="auto">
          <a:xfrm rot="10800000" flipH="1">
            <a:off x="3505200" y="2095500"/>
            <a:ext cx="1588" cy="609600"/>
          </a:xfrm>
          <a:prstGeom prst="bentConnector3">
            <a:avLst>
              <a:gd name="adj1" fmla="val -14400005"/>
            </a:avLst>
          </a:prstGeom>
          <a:noFill/>
          <a:ln w="9525">
            <a:solidFill>
              <a:schemeClr val="tx1"/>
            </a:solidFill>
            <a:prstDash val="lgDash"/>
            <a:miter lim="800000"/>
            <a:headEnd/>
            <a:tailEnd type="triangle" w="med" len="med"/>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sz="quarter" idx="4294967295"/>
          </p:nvPr>
        </p:nvSpPr>
        <p:spPr>
          <a:xfrm>
            <a:off x="1143000" y="1676400"/>
            <a:ext cx="7239000" cy="708025"/>
          </a:xfrm>
        </p:spPr>
        <p:txBody>
          <a:bodyPr/>
          <a:lstStyle/>
          <a:p>
            <a:pPr eaLnBrk="1" hangingPunct="1">
              <a:defRPr/>
            </a:pPr>
            <a:r>
              <a:rPr lang="en-US" sz="4800" dirty="0" smtClean="0"/>
              <a:t>Questions?</a:t>
            </a:r>
            <a:endParaRPr lang="en-US" sz="4800" dirty="0"/>
          </a:p>
        </p:txBody>
      </p:sp>
      <p:sp>
        <p:nvSpPr>
          <p:cNvPr id="3" name="Subtitle 2"/>
          <p:cNvSpPr>
            <a:spLocks noGrp="1"/>
          </p:cNvSpPr>
          <p:nvPr>
            <p:ph type="subTitle" sz="quarter" idx="4294967295"/>
          </p:nvPr>
        </p:nvSpPr>
        <p:spPr>
          <a:xfrm>
            <a:off x="1371600" y="3886200"/>
            <a:ext cx="6400800" cy="1752600"/>
          </a:xfrm>
        </p:spPr>
        <p:txBody>
          <a:bodyPr/>
          <a:lstStyle/>
          <a:p>
            <a:pPr marL="0" indent="0" algn="ctr" eaLnBrk="1" hangingPunct="1">
              <a:buFont typeface="Wingdings" pitchFamily="2" charset="2"/>
              <a:buNone/>
              <a:defRPr/>
            </a:pPr>
            <a:endParaRPr lang="en-US" sz="3600"/>
          </a:p>
        </p:txBody>
      </p:sp>
      <p:sp>
        <p:nvSpPr>
          <p:cNvPr id="5" name="Slide Number Placeholder 4"/>
          <p:cNvSpPr>
            <a:spLocks noGrp="1"/>
          </p:cNvSpPr>
          <p:nvPr>
            <p:ph type="sldNum" sz="quarter" idx="12"/>
          </p:nvPr>
        </p:nvSpPr>
        <p:spPr/>
        <p:txBody>
          <a:bodyPr/>
          <a:lstStyle/>
          <a:p>
            <a:fld id="{31A6938E-0E0E-A649-A790-EB37E76ADA20}" type="slidenum">
              <a:rPr lang="en-US"/>
              <a:pPr/>
              <a:t>34</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6" name="Rectangle 6"/>
          <p:cNvSpPr>
            <a:spLocks noGrp="1" noChangeArrowheads="1"/>
          </p:cNvSpPr>
          <p:nvPr>
            <p:ph type="title"/>
          </p:nvPr>
        </p:nvSpPr>
        <p:spPr/>
        <p:txBody>
          <a:bodyPr/>
          <a:lstStyle/>
          <a:p>
            <a:r>
              <a:rPr lang="en-US" sz="3600" dirty="0" smtClean="0"/>
              <a:t>Desirable Spec Properties</a:t>
            </a:r>
            <a:endParaRPr lang="en-US" sz="3600" dirty="0"/>
          </a:p>
        </p:txBody>
      </p:sp>
      <p:sp>
        <p:nvSpPr>
          <p:cNvPr id="87047" name="Rectangle 7"/>
          <p:cNvSpPr>
            <a:spLocks noGrp="1" noChangeArrowheads="1"/>
          </p:cNvSpPr>
          <p:nvPr>
            <p:ph type="body" idx="1"/>
          </p:nvPr>
        </p:nvSpPr>
        <p:spPr>
          <a:xfrm>
            <a:off x="609600" y="1447800"/>
            <a:ext cx="7924800" cy="4495799"/>
          </a:xfrm>
        </p:spPr>
        <p:txBody>
          <a:bodyPr>
            <a:normAutofit fontScale="92500" lnSpcReduction="10000"/>
          </a:bodyPr>
          <a:lstStyle/>
          <a:p>
            <a:r>
              <a:rPr lang="en-US" sz="2000" dirty="0" smtClean="0"/>
              <a:t>Usefulness of a process specification depends on meeting relevant quality criteria (substantially the same as for design specifications)</a:t>
            </a:r>
          </a:p>
          <a:p>
            <a:pPr lvl="1"/>
            <a:r>
              <a:rPr lang="en-US" sz="1800" dirty="0" smtClean="0"/>
              <a:t>Implementable (“</a:t>
            </a:r>
            <a:r>
              <a:rPr lang="en-US" sz="1800" dirty="0" err="1" smtClean="0"/>
              <a:t>enactable</a:t>
            </a:r>
            <a:r>
              <a:rPr lang="en-US" sz="1800" dirty="0" smtClean="0"/>
              <a:t>”) – feasible to carry out</a:t>
            </a:r>
          </a:p>
          <a:p>
            <a:pPr lvl="1"/>
            <a:r>
              <a:rPr lang="en-US" sz="1800" dirty="0" smtClean="0"/>
              <a:t>Easy to read and understand</a:t>
            </a:r>
          </a:p>
          <a:p>
            <a:pPr lvl="1"/>
            <a:r>
              <a:rPr lang="en-US" sz="1800" dirty="0" smtClean="0"/>
              <a:t>Easy to maintain or change</a:t>
            </a:r>
          </a:p>
          <a:p>
            <a:pPr lvl="1"/>
            <a:r>
              <a:rPr lang="en-US" sz="1800" dirty="0" smtClean="0"/>
              <a:t>Precise – it is clear what to do next and how to decide if I’m done</a:t>
            </a:r>
          </a:p>
          <a:p>
            <a:pPr lvl="1"/>
            <a:r>
              <a:rPr lang="en-US" sz="1800" dirty="0" smtClean="0"/>
              <a:t>Complete – all of the activities and products are accounted for</a:t>
            </a:r>
          </a:p>
          <a:p>
            <a:pPr lvl="1"/>
            <a:r>
              <a:rPr lang="en-US" sz="1800" dirty="0" smtClean="0"/>
              <a:t>Consistent</a:t>
            </a:r>
          </a:p>
          <a:p>
            <a:r>
              <a:rPr lang="en-US" sz="2000" dirty="0" smtClean="0"/>
              <a:t>Qualities vary in importance depending on how the specification is used and by whom</a:t>
            </a:r>
          </a:p>
          <a:p>
            <a:pPr lvl="1"/>
            <a:r>
              <a:rPr lang="en-US" sz="1800" dirty="0" smtClean="0"/>
              <a:t>Basis for management and tracking</a:t>
            </a:r>
          </a:p>
          <a:p>
            <a:pPr lvl="1"/>
            <a:r>
              <a:rPr lang="en-US" sz="1800" dirty="0" smtClean="0"/>
              <a:t>Basis for CMM improvement</a:t>
            </a:r>
          </a:p>
          <a:p>
            <a:pPr lvl="1"/>
            <a:r>
              <a:rPr lang="en-US" sz="1800" dirty="0" smtClean="0"/>
              <a:t>Basis for efficiency analysis</a:t>
            </a:r>
          </a:p>
          <a:p>
            <a:pPr lvl="1"/>
            <a:r>
              <a:rPr lang="en-US" sz="1800" dirty="0" smtClean="0"/>
              <a:t>Basis for reuse and tailoring</a:t>
            </a:r>
          </a:p>
          <a:p>
            <a:r>
              <a:rPr lang="en-US" sz="2200" dirty="0" smtClean="0"/>
              <a:t>Which properties were most important? </a:t>
            </a:r>
            <a:endParaRPr lang="en-US"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6" name="Rectangle 8"/>
          <p:cNvSpPr>
            <a:spLocks noGrp="1" noChangeArrowheads="1"/>
          </p:cNvSpPr>
          <p:nvPr>
            <p:ph type="title"/>
          </p:nvPr>
        </p:nvSpPr>
        <p:spPr>
          <a:xfrm>
            <a:off x="609600" y="228600"/>
            <a:ext cx="7924800" cy="1143000"/>
          </a:xfrm>
        </p:spPr>
        <p:txBody>
          <a:bodyPr/>
          <a:lstStyle/>
          <a:p>
            <a:r>
              <a:rPr lang="en-US" sz="3600" dirty="0" smtClean="0"/>
              <a:t>Need Process Development Process</a:t>
            </a:r>
            <a:endParaRPr lang="en-US" sz="3600" dirty="0"/>
          </a:p>
        </p:txBody>
      </p:sp>
      <p:sp>
        <p:nvSpPr>
          <p:cNvPr id="89097" name="Rectangle 9"/>
          <p:cNvSpPr>
            <a:spLocks noGrp="1" noChangeArrowheads="1"/>
          </p:cNvSpPr>
          <p:nvPr>
            <p:ph type="body" idx="1"/>
          </p:nvPr>
        </p:nvSpPr>
        <p:spPr>
          <a:xfrm>
            <a:off x="609600" y="1600201"/>
            <a:ext cx="7924800" cy="4191000"/>
          </a:xfrm>
        </p:spPr>
        <p:txBody>
          <a:bodyPr>
            <a:normAutofit lnSpcReduction="10000"/>
          </a:bodyPr>
          <a:lstStyle/>
          <a:p>
            <a:r>
              <a:rPr lang="en-US" sz="2000" dirty="0" smtClean="0"/>
              <a:t>Analogous to software development</a:t>
            </a:r>
          </a:p>
          <a:p>
            <a:pPr marL="800100" lvl="1" indent="-342900">
              <a:buFont typeface="+mj-lt"/>
              <a:buAutoNum type="arabicPeriod"/>
            </a:pPr>
            <a:r>
              <a:rPr lang="en-US" sz="1800" dirty="0" smtClean="0"/>
              <a:t>Identify and characterize a set of goals for a new (or modified) process</a:t>
            </a:r>
          </a:p>
          <a:p>
            <a:pPr marL="800100" lvl="1" indent="-342900">
              <a:buFont typeface="+mj-lt"/>
              <a:buAutoNum type="arabicPeriod"/>
            </a:pPr>
            <a:r>
              <a:rPr lang="en-US" sz="1800" dirty="0" smtClean="0"/>
              <a:t>Characterize any requirements or constraints on the process</a:t>
            </a:r>
          </a:p>
          <a:p>
            <a:pPr marL="800100" lvl="1" indent="-342900">
              <a:buFont typeface="+mj-lt"/>
              <a:buAutoNum type="arabicPeriod"/>
            </a:pPr>
            <a:r>
              <a:rPr lang="en-US" sz="1800" dirty="0" smtClean="0"/>
              <a:t>Design a process meeting requirements within the constraints</a:t>
            </a:r>
          </a:p>
          <a:p>
            <a:pPr marL="800100" lvl="1" indent="-342900">
              <a:buFont typeface="+mj-lt"/>
              <a:buAutoNum type="arabicPeriod"/>
            </a:pPr>
            <a:r>
              <a:rPr lang="en-US" sz="1800" dirty="0" smtClean="0"/>
              <a:t>Specify the process such that it can be base-lined, communicated to others, and enacted</a:t>
            </a:r>
          </a:p>
          <a:p>
            <a:pPr marL="800100" lvl="1" indent="-342900">
              <a:buFont typeface="+mj-lt"/>
              <a:buAutoNum type="arabicPeriod"/>
            </a:pPr>
            <a:r>
              <a:rPr lang="en-US" sz="1800" dirty="0" smtClean="0"/>
              <a:t>Analyze/review the process for relevant properties</a:t>
            </a:r>
          </a:p>
          <a:p>
            <a:pPr marL="800100" lvl="1" indent="-342900">
              <a:buFont typeface="+mj-lt"/>
              <a:buAutoNum type="arabicPeriod"/>
            </a:pPr>
            <a:r>
              <a:rPr lang="en-US" sz="1800" dirty="0" smtClean="0"/>
              <a:t>Tailor, adapt, and maintain the process</a:t>
            </a:r>
          </a:p>
          <a:p>
            <a:r>
              <a:rPr lang="en-US" sz="2000" dirty="0" smtClean="0"/>
              <a:t>Control of process development implies that this process is documented as well</a:t>
            </a:r>
          </a:p>
          <a:p>
            <a:pPr lvl="1"/>
            <a:r>
              <a:rPr lang="en-US" sz="1800" dirty="0" smtClean="0"/>
              <a:t>Document activities, products, and roles</a:t>
            </a:r>
          </a:p>
          <a:p>
            <a:pPr lvl="1"/>
            <a:r>
              <a:rPr lang="en-US" sz="1800" dirty="0" smtClean="0"/>
              <a:t>Document process improvement process</a:t>
            </a:r>
          </a:p>
          <a:p>
            <a:pPr lvl="1"/>
            <a:r>
              <a:rPr lang="en-US" sz="1800" dirty="0" smtClean="0"/>
              <a:t>Document process adoption and tailoring process</a:t>
            </a:r>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6" name="Rectangle 6"/>
          <p:cNvSpPr>
            <a:spLocks noGrp="1" noChangeArrowheads="1"/>
          </p:cNvSpPr>
          <p:nvPr>
            <p:ph type="title"/>
          </p:nvPr>
        </p:nvSpPr>
        <p:spPr/>
        <p:txBody>
          <a:bodyPr/>
          <a:lstStyle/>
          <a:p>
            <a:r>
              <a:rPr lang="en-US" smtClean="0"/>
              <a:t>What to Take Away</a:t>
            </a:r>
            <a:endParaRPr lang="en-US"/>
          </a:p>
        </p:txBody>
      </p:sp>
      <p:sp>
        <p:nvSpPr>
          <p:cNvPr id="76807" name="Rectangle 7"/>
          <p:cNvSpPr>
            <a:spLocks noGrp="1" noChangeArrowheads="1"/>
          </p:cNvSpPr>
          <p:nvPr>
            <p:ph type="body" idx="1"/>
          </p:nvPr>
        </p:nvSpPr>
        <p:spPr>
          <a:xfrm>
            <a:off x="609600" y="1600201"/>
            <a:ext cx="7924800" cy="4191000"/>
          </a:xfrm>
        </p:spPr>
        <p:txBody>
          <a:bodyPr>
            <a:normAutofit fontScale="92500" lnSpcReduction="10000"/>
          </a:bodyPr>
          <a:lstStyle/>
          <a:p>
            <a:r>
              <a:rPr lang="en-US" sz="2000" dirty="0" smtClean="0"/>
              <a:t>Important to know how to create and deploy processes to meet specific development goals</a:t>
            </a:r>
          </a:p>
          <a:p>
            <a:pPr lvl="1"/>
            <a:r>
              <a:rPr lang="en-US" sz="1600" dirty="0" smtClean="0"/>
              <a:t>E.g. How do RDP and Scrum differ in goals and process design?</a:t>
            </a:r>
          </a:p>
          <a:p>
            <a:r>
              <a:rPr lang="en-US" sz="2000" dirty="0" smtClean="0"/>
              <a:t>Requires control of process development</a:t>
            </a:r>
          </a:p>
          <a:p>
            <a:pPr lvl="1"/>
            <a:r>
              <a:rPr lang="en-US" sz="1800" dirty="0" smtClean="0"/>
              <a:t>Define business and project goals</a:t>
            </a:r>
          </a:p>
          <a:p>
            <a:pPr lvl="1"/>
            <a:r>
              <a:rPr lang="en-US" sz="1800" dirty="0" smtClean="0"/>
              <a:t>Systematically develop/deploy/tailor to meet goals</a:t>
            </a:r>
          </a:p>
          <a:p>
            <a:pPr lvl="1"/>
            <a:r>
              <a:rPr lang="en-US" sz="1800" dirty="0" smtClean="0"/>
              <a:t>Validate and control evolution over time</a:t>
            </a:r>
          </a:p>
          <a:p>
            <a:r>
              <a:rPr lang="en-US" sz="2000" dirty="0" smtClean="0"/>
              <a:t>Processes should be treated as “first-class” products</a:t>
            </a:r>
          </a:p>
          <a:p>
            <a:pPr lvl="1"/>
            <a:r>
              <a:rPr lang="en-US" sz="1800" dirty="0" smtClean="0"/>
              <a:t>Analogous to persistent code assets and deliverables</a:t>
            </a:r>
          </a:p>
          <a:p>
            <a:pPr lvl="1"/>
            <a:r>
              <a:rPr lang="en-US" sz="1800" dirty="0" smtClean="0"/>
              <a:t>Need ownership, budget, schedule</a:t>
            </a:r>
          </a:p>
          <a:p>
            <a:r>
              <a:rPr lang="en-US" sz="2000" dirty="0" smtClean="0"/>
              <a:t>Essential </a:t>
            </a:r>
            <a:r>
              <a:rPr lang="en-US" sz="2000" dirty="0" smtClean="0"/>
              <a:t>capabilities </a:t>
            </a:r>
            <a:r>
              <a:rPr lang="en-US" sz="2000" dirty="0" smtClean="0"/>
              <a:t>in controlling strategic development</a:t>
            </a:r>
          </a:p>
          <a:p>
            <a:pPr lvl="1"/>
            <a:r>
              <a:rPr lang="en-US" sz="1800" dirty="0" smtClean="0"/>
              <a:t>Process improvement process</a:t>
            </a:r>
          </a:p>
          <a:p>
            <a:pPr lvl="1"/>
            <a:r>
              <a:rPr lang="en-US" sz="1800" dirty="0" smtClean="0"/>
              <a:t>Processes as core assets</a:t>
            </a:r>
          </a:p>
          <a:p>
            <a:pPr lvl="1"/>
            <a:r>
              <a:rPr lang="en-US" sz="1800" dirty="0" smtClean="0"/>
              <a:t>Processes as families</a:t>
            </a: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6578" name="Rectangle 2"/>
          <p:cNvSpPr>
            <a:spLocks noGrp="1" noChangeArrowheads="1"/>
          </p:cNvSpPr>
          <p:nvPr>
            <p:ph type="ctrTitle" sz="quarter" idx="4294967295"/>
          </p:nvPr>
        </p:nvSpPr>
        <p:spPr>
          <a:xfrm>
            <a:off x="457200" y="1600200"/>
            <a:ext cx="8229600" cy="1828800"/>
          </a:xfrm>
        </p:spPr>
        <p:txBody>
          <a:bodyPr/>
          <a:lstStyle/>
          <a:p>
            <a:pPr eaLnBrk="1" hangingPunct="1">
              <a:defRPr/>
            </a:pPr>
            <a:r>
              <a:rPr lang="en-US" sz="4800" dirty="0"/>
              <a:t>Software </a:t>
            </a:r>
            <a:r>
              <a:rPr lang="en-US" sz="4800" dirty="0" smtClean="0"/>
              <a:t>Families </a:t>
            </a:r>
            <a:br>
              <a:rPr lang="en-US" sz="4800" dirty="0" smtClean="0"/>
            </a:br>
            <a:r>
              <a:rPr lang="en-US" sz="4800" dirty="0" smtClean="0"/>
              <a:t>(Review)</a:t>
            </a:r>
            <a:endParaRPr lang="en-US" sz="4800" dirty="0"/>
          </a:p>
        </p:txBody>
      </p:sp>
      <p:sp>
        <p:nvSpPr>
          <p:cNvPr id="536579" name="Rectangle 3"/>
          <p:cNvSpPr>
            <a:spLocks noGrp="1" noChangeArrowheads="1"/>
          </p:cNvSpPr>
          <p:nvPr>
            <p:ph type="subTitle" sz="quarter" idx="4294967295"/>
          </p:nvPr>
        </p:nvSpPr>
        <p:spPr>
          <a:xfrm>
            <a:off x="1371600" y="3886200"/>
            <a:ext cx="6400800" cy="1752600"/>
          </a:xfrm>
        </p:spPr>
        <p:txBody>
          <a:bodyPr/>
          <a:lstStyle/>
          <a:p>
            <a:pPr marL="0" indent="0" algn="ctr" eaLnBrk="1" hangingPunct="1">
              <a:buFont typeface="Wingdings" pitchFamily="2" charset="2"/>
              <a:buNone/>
              <a:defRPr/>
            </a:pPr>
            <a:endParaRPr lang="en-US" sz="3600"/>
          </a:p>
        </p:txBody>
      </p:sp>
      <p:sp>
        <p:nvSpPr>
          <p:cNvPr id="6" name="Rectangle 1061"/>
          <p:cNvSpPr>
            <a:spLocks noGrp="1" noChangeArrowheads="1"/>
          </p:cNvSpPr>
          <p:nvPr>
            <p:ph type="sldNum" sz="quarter" idx="12"/>
          </p:nvPr>
        </p:nvSpPr>
        <p:spPr/>
        <p:txBody>
          <a:bodyPr/>
          <a:lstStyle/>
          <a:p>
            <a:fld id="{D1D6B60F-BD28-1046-BBA1-6891ABE9836A}" type="slidenum">
              <a:rPr lang="en-US"/>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pPr eaLnBrk="1" hangingPunct="1">
              <a:defRPr/>
            </a:pPr>
            <a:r>
              <a:rPr lang="en-US" dirty="0"/>
              <a:t>Program Families</a:t>
            </a:r>
          </a:p>
        </p:txBody>
      </p:sp>
      <p:sp>
        <p:nvSpPr>
          <p:cNvPr id="537603" name="Rectangle 3"/>
          <p:cNvSpPr>
            <a:spLocks noGrp="1" noChangeArrowheads="1"/>
          </p:cNvSpPr>
          <p:nvPr>
            <p:ph idx="1"/>
          </p:nvPr>
        </p:nvSpPr>
        <p:spPr>
          <a:xfrm>
            <a:off x="685800" y="1524000"/>
            <a:ext cx="7924800" cy="4530725"/>
          </a:xfrm>
        </p:spPr>
        <p:txBody>
          <a:bodyPr/>
          <a:lstStyle/>
          <a:p>
            <a:pPr eaLnBrk="1" hangingPunct="1">
              <a:lnSpc>
                <a:spcPct val="90000"/>
              </a:lnSpc>
              <a:spcAft>
                <a:spcPts val="2400"/>
              </a:spcAft>
              <a:buFontTx/>
              <a:buNone/>
            </a:pPr>
            <a:r>
              <a:rPr lang="en-US" sz="2000" dirty="0" smtClean="0"/>
              <a:t>   “</a:t>
            </a:r>
            <a:r>
              <a:rPr lang="en-US" sz="2000" dirty="0"/>
              <a:t>We consider a set of programs to constitute a family whenever it pays to study programs from the set by first studying the common properties of the set and then determining the special properties of the individual family members.”</a:t>
            </a:r>
            <a:br>
              <a:rPr lang="en-US" sz="2000" dirty="0"/>
            </a:br>
            <a:r>
              <a:rPr lang="en-US" sz="2000" dirty="0"/>
              <a:t>	              - David L. Parnas</a:t>
            </a:r>
          </a:p>
        </p:txBody>
      </p:sp>
      <p:sp>
        <p:nvSpPr>
          <p:cNvPr id="6" name="Slide Number Placeholder 5"/>
          <p:cNvSpPr>
            <a:spLocks noGrp="1"/>
          </p:cNvSpPr>
          <p:nvPr>
            <p:ph type="sldNum" sz="quarter" idx="12"/>
          </p:nvPr>
        </p:nvSpPr>
        <p:spPr/>
        <p:txBody>
          <a:bodyPr/>
          <a:lstStyle/>
          <a:p>
            <a:fld id="{47823CB7-93AC-A142-83E3-D2B3CE9EA098}"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826" name="Rectangle 2"/>
          <p:cNvSpPr>
            <a:spLocks noGrp="1" noChangeArrowheads="1"/>
          </p:cNvSpPr>
          <p:nvPr>
            <p:ph type="title" idx="4294967295"/>
          </p:nvPr>
        </p:nvSpPr>
        <p:spPr/>
        <p:txBody>
          <a:bodyPr>
            <a:normAutofit fontScale="90000"/>
          </a:bodyPr>
          <a:lstStyle/>
          <a:p>
            <a:pPr eaLnBrk="1" hangingPunct="1">
              <a:defRPr/>
            </a:pPr>
            <a:r>
              <a:rPr lang="en-US" dirty="0" smtClean="0"/>
              <a:t>Sequential Development Over Time</a:t>
            </a:r>
          </a:p>
        </p:txBody>
      </p:sp>
      <p:sp>
        <p:nvSpPr>
          <p:cNvPr id="43" name="Slide Number Placeholder 4"/>
          <p:cNvSpPr>
            <a:spLocks noGrp="1"/>
          </p:cNvSpPr>
          <p:nvPr>
            <p:ph type="sldNum" sz="quarter" idx="12"/>
          </p:nvPr>
        </p:nvSpPr>
        <p:spPr/>
        <p:txBody>
          <a:bodyPr/>
          <a:lstStyle/>
          <a:p>
            <a:fld id="{055F96F4-E5E6-554E-AC68-F048184C2F3B}" type="slidenum">
              <a:rPr lang="en-US"/>
              <a:pPr/>
              <a:t>9</a:t>
            </a:fld>
            <a:endParaRPr lang="en-US"/>
          </a:p>
        </p:txBody>
      </p:sp>
      <p:sp>
        <p:nvSpPr>
          <p:cNvPr id="18436" name="Rectangle 3"/>
          <p:cNvSpPr>
            <a:spLocks noChangeArrowheads="1"/>
          </p:cNvSpPr>
          <p:nvPr/>
        </p:nvSpPr>
        <p:spPr bwMode="auto">
          <a:xfrm>
            <a:off x="1676400" y="3646488"/>
            <a:ext cx="12954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j-lt"/>
              </a:rPr>
              <a:t>Deploy/Maintain</a:t>
            </a:r>
          </a:p>
        </p:txBody>
      </p:sp>
      <p:sp>
        <p:nvSpPr>
          <p:cNvPr id="18437" name="Rectangle 4"/>
          <p:cNvSpPr>
            <a:spLocks noChangeArrowheads="1"/>
          </p:cNvSpPr>
          <p:nvPr/>
        </p:nvSpPr>
        <p:spPr bwMode="auto">
          <a:xfrm>
            <a:off x="1371600" y="3417888"/>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j-lt"/>
              </a:rPr>
              <a:t>Test</a:t>
            </a:r>
          </a:p>
        </p:txBody>
      </p:sp>
      <p:sp>
        <p:nvSpPr>
          <p:cNvPr id="18438" name="Rectangle 5"/>
          <p:cNvSpPr>
            <a:spLocks noChangeArrowheads="1"/>
          </p:cNvSpPr>
          <p:nvPr/>
        </p:nvSpPr>
        <p:spPr bwMode="auto">
          <a:xfrm>
            <a:off x="1066800" y="3189288"/>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j-lt"/>
              </a:rPr>
              <a:t>Code</a:t>
            </a:r>
          </a:p>
        </p:txBody>
      </p:sp>
      <p:sp>
        <p:nvSpPr>
          <p:cNvPr id="18439" name="Rectangle 6"/>
          <p:cNvSpPr>
            <a:spLocks noChangeArrowheads="1"/>
          </p:cNvSpPr>
          <p:nvPr/>
        </p:nvSpPr>
        <p:spPr bwMode="auto">
          <a:xfrm>
            <a:off x="762000" y="2960688"/>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j-lt"/>
              </a:rPr>
              <a:t>Design</a:t>
            </a:r>
          </a:p>
        </p:txBody>
      </p:sp>
      <p:sp>
        <p:nvSpPr>
          <p:cNvPr id="18440" name="Rectangle 7"/>
          <p:cNvSpPr>
            <a:spLocks noChangeArrowheads="1"/>
          </p:cNvSpPr>
          <p:nvPr/>
        </p:nvSpPr>
        <p:spPr bwMode="auto">
          <a:xfrm>
            <a:off x="457200" y="2732088"/>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j-lt"/>
              </a:rPr>
              <a:t>Requirements</a:t>
            </a:r>
          </a:p>
        </p:txBody>
      </p:sp>
      <p:sp>
        <p:nvSpPr>
          <p:cNvPr id="18441" name="Freeform 8"/>
          <p:cNvSpPr>
            <a:spLocks/>
          </p:cNvSpPr>
          <p:nvPr/>
        </p:nvSpPr>
        <p:spPr bwMode="auto">
          <a:xfrm>
            <a:off x="1600200" y="2782888"/>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sz="1200">
              <a:latin typeface="+mj-lt"/>
            </a:endParaRPr>
          </a:p>
        </p:txBody>
      </p:sp>
      <p:sp>
        <p:nvSpPr>
          <p:cNvPr id="18442" name="Freeform 9"/>
          <p:cNvSpPr>
            <a:spLocks/>
          </p:cNvSpPr>
          <p:nvPr/>
        </p:nvSpPr>
        <p:spPr bwMode="auto">
          <a:xfrm>
            <a:off x="1905000" y="3011488"/>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sz="1200">
              <a:latin typeface="+mj-lt"/>
            </a:endParaRPr>
          </a:p>
        </p:txBody>
      </p:sp>
      <p:sp>
        <p:nvSpPr>
          <p:cNvPr id="18443" name="Freeform 10"/>
          <p:cNvSpPr>
            <a:spLocks/>
          </p:cNvSpPr>
          <p:nvPr/>
        </p:nvSpPr>
        <p:spPr bwMode="auto">
          <a:xfrm>
            <a:off x="2209800" y="3240088"/>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sz="1200">
              <a:latin typeface="+mj-lt"/>
            </a:endParaRPr>
          </a:p>
        </p:txBody>
      </p:sp>
      <p:sp>
        <p:nvSpPr>
          <p:cNvPr id="18444" name="Freeform 11"/>
          <p:cNvSpPr>
            <a:spLocks/>
          </p:cNvSpPr>
          <p:nvPr/>
        </p:nvSpPr>
        <p:spPr bwMode="auto">
          <a:xfrm>
            <a:off x="2514600" y="3468688"/>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sz="1200">
              <a:latin typeface="+mj-lt"/>
            </a:endParaRPr>
          </a:p>
        </p:txBody>
      </p:sp>
      <p:sp>
        <p:nvSpPr>
          <p:cNvPr id="18445" name="Oval 12"/>
          <p:cNvSpPr>
            <a:spLocks noChangeArrowheads="1"/>
          </p:cNvSpPr>
          <p:nvPr/>
        </p:nvSpPr>
        <p:spPr bwMode="auto">
          <a:xfrm>
            <a:off x="1785938" y="4267200"/>
            <a:ext cx="990600" cy="304800"/>
          </a:xfrm>
          <a:prstGeom prst="ellipse">
            <a:avLst/>
          </a:prstGeom>
          <a:solidFill>
            <a:srgbClr val="FFCC00"/>
          </a:solidFill>
          <a:ln w="9525">
            <a:round/>
            <a:headEnd/>
            <a:tailEnd/>
          </a:ln>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prstTxWarp prst="textNoShape">
              <a:avLst/>
            </a:prstTxWarp>
            <a:flatTx/>
          </a:bodyPr>
          <a:lstStyle/>
          <a:p>
            <a:pPr algn="ctr"/>
            <a:r>
              <a:rPr lang="en-US" sz="1200">
                <a:latin typeface="+mj-lt"/>
              </a:rPr>
              <a:t>Product</a:t>
            </a:r>
          </a:p>
        </p:txBody>
      </p:sp>
      <p:sp>
        <p:nvSpPr>
          <p:cNvPr id="18446" name="Line 13"/>
          <p:cNvSpPr>
            <a:spLocks noChangeShapeType="1"/>
          </p:cNvSpPr>
          <p:nvPr/>
        </p:nvSpPr>
        <p:spPr bwMode="auto">
          <a:xfrm flipH="1">
            <a:off x="2286000" y="3875088"/>
            <a:ext cx="0" cy="381000"/>
          </a:xfrm>
          <a:prstGeom prst="line">
            <a:avLst/>
          </a:prstGeom>
          <a:noFill/>
          <a:ln w="38100" cmpd="dbl">
            <a:solidFill>
              <a:schemeClr val="tx1"/>
            </a:solidFill>
            <a:prstDash val="sysDot"/>
            <a:round/>
            <a:headEnd/>
            <a:tailEnd type="triangle" w="med" len="med"/>
          </a:ln>
        </p:spPr>
        <p:txBody>
          <a:bodyPr wrap="none" anchor="ctr">
            <a:prstTxWarp prst="textNoShape">
              <a:avLst/>
            </a:prstTxWarp>
          </a:bodyPr>
          <a:lstStyle/>
          <a:p>
            <a:endParaRPr lang="en-US" sz="1200">
              <a:latin typeface="+mj-lt"/>
            </a:endParaRPr>
          </a:p>
        </p:txBody>
      </p:sp>
      <p:sp>
        <p:nvSpPr>
          <p:cNvPr id="18447" name="Freeform 14"/>
          <p:cNvSpPr>
            <a:spLocks/>
          </p:cNvSpPr>
          <p:nvPr/>
        </p:nvSpPr>
        <p:spPr bwMode="auto">
          <a:xfrm>
            <a:off x="2895600" y="2895600"/>
            <a:ext cx="393700" cy="838200"/>
          </a:xfrm>
          <a:custGeom>
            <a:avLst/>
            <a:gdLst>
              <a:gd name="T0" fmla="*/ 2147483647 w 248"/>
              <a:gd name="T1" fmla="*/ 2147483647 h 528"/>
              <a:gd name="T2" fmla="*/ 2147483647 w 248"/>
              <a:gd name="T3" fmla="*/ 2147483647 h 528"/>
              <a:gd name="T4" fmla="*/ 0 w 248"/>
              <a:gd name="T5" fmla="*/ 2147483647 h 528"/>
              <a:gd name="T6" fmla="*/ 2147483647 w 248"/>
              <a:gd name="T7" fmla="*/ 0 h 528"/>
              <a:gd name="T8" fmla="*/ 0 60000 65536"/>
              <a:gd name="T9" fmla="*/ 0 60000 65536"/>
              <a:gd name="T10" fmla="*/ 0 60000 65536"/>
              <a:gd name="T11" fmla="*/ 0 60000 65536"/>
              <a:gd name="T12" fmla="*/ 0 w 248"/>
              <a:gd name="T13" fmla="*/ 0 h 528"/>
              <a:gd name="T14" fmla="*/ 248 w 248"/>
              <a:gd name="T15" fmla="*/ 528 h 528"/>
            </a:gdLst>
            <a:ahLst/>
            <a:cxnLst>
              <a:cxn ang="T8">
                <a:pos x="T0" y="T1"/>
              </a:cxn>
              <a:cxn ang="T9">
                <a:pos x="T2" y="T3"/>
              </a:cxn>
              <a:cxn ang="T10">
                <a:pos x="T4" y="T5"/>
              </a:cxn>
              <a:cxn ang="T11">
                <a:pos x="T6" y="T7"/>
              </a:cxn>
            </a:cxnLst>
            <a:rect l="T12" t="T13" r="T14" b="T15"/>
            <a:pathLst>
              <a:path w="248" h="528">
                <a:moveTo>
                  <a:pt x="48" y="528"/>
                </a:moveTo>
                <a:cubicBezTo>
                  <a:pt x="148" y="460"/>
                  <a:pt x="248" y="392"/>
                  <a:pt x="240" y="336"/>
                </a:cubicBezTo>
                <a:cubicBezTo>
                  <a:pt x="232" y="280"/>
                  <a:pt x="0" y="248"/>
                  <a:pt x="0" y="192"/>
                </a:cubicBezTo>
                <a:cubicBezTo>
                  <a:pt x="0" y="136"/>
                  <a:pt x="120" y="68"/>
                  <a:pt x="240" y="0"/>
                </a:cubicBezTo>
              </a:path>
            </a:pathLst>
          </a:custGeom>
          <a:noFill/>
          <a:ln w="19050">
            <a:solidFill>
              <a:srgbClr val="FF0000"/>
            </a:solidFill>
            <a:prstDash val="sysDot"/>
            <a:round/>
            <a:headEnd/>
            <a:tailEnd type="triangle" w="med" len="med"/>
          </a:ln>
        </p:spPr>
        <p:txBody>
          <a:bodyPr wrap="none" anchor="ctr">
            <a:prstTxWarp prst="textNoShape">
              <a:avLst/>
            </a:prstTxWarp>
          </a:bodyPr>
          <a:lstStyle/>
          <a:p>
            <a:endParaRPr lang="en-US" sz="1200">
              <a:latin typeface="+mj-lt"/>
            </a:endParaRPr>
          </a:p>
        </p:txBody>
      </p:sp>
      <p:sp>
        <p:nvSpPr>
          <p:cNvPr id="18448" name="Line 15"/>
          <p:cNvSpPr>
            <a:spLocks noChangeShapeType="1"/>
          </p:cNvSpPr>
          <p:nvPr/>
        </p:nvSpPr>
        <p:spPr bwMode="auto">
          <a:xfrm>
            <a:off x="1295400" y="5029200"/>
            <a:ext cx="69342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18449" name="Text Box 16"/>
          <p:cNvSpPr txBox="1">
            <a:spLocks noChangeArrowheads="1"/>
          </p:cNvSpPr>
          <p:nvPr/>
        </p:nvSpPr>
        <p:spPr bwMode="auto">
          <a:xfrm>
            <a:off x="4343400" y="5029200"/>
            <a:ext cx="558800" cy="304800"/>
          </a:xfrm>
          <a:prstGeom prst="rect">
            <a:avLst/>
          </a:prstGeom>
          <a:noFill/>
          <a:ln w="9525">
            <a:noFill/>
            <a:miter lim="800000"/>
            <a:headEnd/>
            <a:tailEnd/>
          </a:ln>
        </p:spPr>
        <p:txBody>
          <a:bodyPr wrap="none" anchor="ctr">
            <a:prstTxWarp prst="textNoShape">
              <a:avLst/>
            </a:prstTxWarp>
            <a:spAutoFit/>
          </a:bodyPr>
          <a:lstStyle/>
          <a:p>
            <a:pPr algn="ctr"/>
            <a:r>
              <a:rPr lang="en-US" sz="1400"/>
              <a:t>Time</a:t>
            </a:r>
          </a:p>
        </p:txBody>
      </p:sp>
      <p:sp>
        <p:nvSpPr>
          <p:cNvPr id="18450" name="Rectangle 17"/>
          <p:cNvSpPr>
            <a:spLocks noChangeArrowheads="1"/>
          </p:cNvSpPr>
          <p:nvPr/>
        </p:nvSpPr>
        <p:spPr bwMode="auto">
          <a:xfrm>
            <a:off x="4495800" y="3657600"/>
            <a:ext cx="12954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j-lt"/>
              </a:rPr>
              <a:t>Deploy/Maintain</a:t>
            </a:r>
          </a:p>
        </p:txBody>
      </p:sp>
      <p:sp>
        <p:nvSpPr>
          <p:cNvPr id="18451" name="Rectangle 18"/>
          <p:cNvSpPr>
            <a:spLocks noChangeArrowheads="1"/>
          </p:cNvSpPr>
          <p:nvPr/>
        </p:nvSpPr>
        <p:spPr bwMode="auto">
          <a:xfrm>
            <a:off x="4191000" y="3429000"/>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j-lt"/>
              </a:rPr>
              <a:t>Test</a:t>
            </a:r>
          </a:p>
        </p:txBody>
      </p:sp>
      <p:sp>
        <p:nvSpPr>
          <p:cNvPr id="18452" name="Rectangle 19"/>
          <p:cNvSpPr>
            <a:spLocks noChangeArrowheads="1"/>
          </p:cNvSpPr>
          <p:nvPr/>
        </p:nvSpPr>
        <p:spPr bwMode="auto">
          <a:xfrm>
            <a:off x="3886200" y="3200400"/>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j-lt"/>
              </a:rPr>
              <a:t>Code</a:t>
            </a:r>
          </a:p>
        </p:txBody>
      </p:sp>
      <p:sp>
        <p:nvSpPr>
          <p:cNvPr id="18453" name="Rectangle 20"/>
          <p:cNvSpPr>
            <a:spLocks noChangeArrowheads="1"/>
          </p:cNvSpPr>
          <p:nvPr/>
        </p:nvSpPr>
        <p:spPr bwMode="auto">
          <a:xfrm>
            <a:off x="3581400" y="2971800"/>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j-lt"/>
              </a:rPr>
              <a:t>Design</a:t>
            </a:r>
          </a:p>
        </p:txBody>
      </p:sp>
      <p:sp>
        <p:nvSpPr>
          <p:cNvPr id="18454" name="Rectangle 21"/>
          <p:cNvSpPr>
            <a:spLocks noChangeArrowheads="1"/>
          </p:cNvSpPr>
          <p:nvPr/>
        </p:nvSpPr>
        <p:spPr bwMode="auto">
          <a:xfrm>
            <a:off x="3276600" y="2743200"/>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j-lt"/>
              </a:rPr>
              <a:t>Requirements</a:t>
            </a:r>
          </a:p>
        </p:txBody>
      </p:sp>
      <p:sp>
        <p:nvSpPr>
          <p:cNvPr id="18455" name="Freeform 22"/>
          <p:cNvSpPr>
            <a:spLocks/>
          </p:cNvSpPr>
          <p:nvPr/>
        </p:nvSpPr>
        <p:spPr bwMode="auto">
          <a:xfrm>
            <a:off x="4419600" y="2794000"/>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sz="1200">
              <a:latin typeface="+mj-lt"/>
            </a:endParaRPr>
          </a:p>
        </p:txBody>
      </p:sp>
      <p:sp>
        <p:nvSpPr>
          <p:cNvPr id="18456" name="Freeform 23"/>
          <p:cNvSpPr>
            <a:spLocks/>
          </p:cNvSpPr>
          <p:nvPr/>
        </p:nvSpPr>
        <p:spPr bwMode="auto">
          <a:xfrm>
            <a:off x="4724400" y="3022600"/>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sz="1200">
              <a:latin typeface="+mj-lt"/>
            </a:endParaRPr>
          </a:p>
        </p:txBody>
      </p:sp>
      <p:sp>
        <p:nvSpPr>
          <p:cNvPr id="18457" name="Freeform 24"/>
          <p:cNvSpPr>
            <a:spLocks/>
          </p:cNvSpPr>
          <p:nvPr/>
        </p:nvSpPr>
        <p:spPr bwMode="auto">
          <a:xfrm>
            <a:off x="5029200" y="3251200"/>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sz="1200">
              <a:latin typeface="+mj-lt"/>
            </a:endParaRPr>
          </a:p>
        </p:txBody>
      </p:sp>
      <p:sp>
        <p:nvSpPr>
          <p:cNvPr id="18458" name="Freeform 25"/>
          <p:cNvSpPr>
            <a:spLocks/>
          </p:cNvSpPr>
          <p:nvPr/>
        </p:nvSpPr>
        <p:spPr bwMode="auto">
          <a:xfrm>
            <a:off x="5334000" y="3479800"/>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sz="1200">
              <a:latin typeface="+mj-lt"/>
            </a:endParaRPr>
          </a:p>
        </p:txBody>
      </p:sp>
      <p:sp>
        <p:nvSpPr>
          <p:cNvPr id="18459" name="Oval 26"/>
          <p:cNvSpPr>
            <a:spLocks noChangeArrowheads="1"/>
          </p:cNvSpPr>
          <p:nvPr/>
        </p:nvSpPr>
        <p:spPr bwMode="auto">
          <a:xfrm>
            <a:off x="4605338" y="4278313"/>
            <a:ext cx="990600" cy="304800"/>
          </a:xfrm>
          <a:prstGeom prst="ellipse">
            <a:avLst/>
          </a:prstGeom>
          <a:solidFill>
            <a:srgbClr val="FFCC00"/>
          </a:solidFill>
          <a:ln w="9525">
            <a:round/>
            <a:headEnd/>
            <a:tailEnd/>
          </a:ln>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prstTxWarp prst="textNoShape">
              <a:avLst/>
            </a:prstTxWarp>
            <a:flatTx/>
          </a:bodyPr>
          <a:lstStyle/>
          <a:p>
            <a:pPr algn="ctr"/>
            <a:r>
              <a:rPr lang="en-US" sz="1200">
                <a:latin typeface="+mj-lt"/>
              </a:rPr>
              <a:t>Product</a:t>
            </a:r>
          </a:p>
        </p:txBody>
      </p:sp>
      <p:sp>
        <p:nvSpPr>
          <p:cNvPr id="18460" name="Line 27"/>
          <p:cNvSpPr>
            <a:spLocks noChangeShapeType="1"/>
          </p:cNvSpPr>
          <p:nvPr/>
        </p:nvSpPr>
        <p:spPr bwMode="auto">
          <a:xfrm flipH="1">
            <a:off x="5105400" y="3886200"/>
            <a:ext cx="0" cy="381000"/>
          </a:xfrm>
          <a:prstGeom prst="line">
            <a:avLst/>
          </a:prstGeom>
          <a:noFill/>
          <a:ln w="38100" cmpd="dbl">
            <a:solidFill>
              <a:schemeClr val="tx1"/>
            </a:solidFill>
            <a:prstDash val="sysDot"/>
            <a:round/>
            <a:headEnd/>
            <a:tailEnd type="triangle" w="med" len="med"/>
          </a:ln>
        </p:spPr>
        <p:txBody>
          <a:bodyPr wrap="none" anchor="ctr">
            <a:prstTxWarp prst="textNoShape">
              <a:avLst/>
            </a:prstTxWarp>
          </a:bodyPr>
          <a:lstStyle/>
          <a:p>
            <a:endParaRPr lang="en-US" sz="1200">
              <a:latin typeface="+mj-lt"/>
            </a:endParaRPr>
          </a:p>
        </p:txBody>
      </p:sp>
      <p:sp>
        <p:nvSpPr>
          <p:cNvPr id="18461" name="Freeform 28"/>
          <p:cNvSpPr>
            <a:spLocks/>
          </p:cNvSpPr>
          <p:nvPr/>
        </p:nvSpPr>
        <p:spPr bwMode="auto">
          <a:xfrm>
            <a:off x="5715000" y="2906713"/>
            <a:ext cx="393700" cy="838200"/>
          </a:xfrm>
          <a:custGeom>
            <a:avLst/>
            <a:gdLst>
              <a:gd name="T0" fmla="*/ 2147483647 w 248"/>
              <a:gd name="T1" fmla="*/ 2147483647 h 528"/>
              <a:gd name="T2" fmla="*/ 2147483647 w 248"/>
              <a:gd name="T3" fmla="*/ 2147483647 h 528"/>
              <a:gd name="T4" fmla="*/ 0 w 248"/>
              <a:gd name="T5" fmla="*/ 2147483647 h 528"/>
              <a:gd name="T6" fmla="*/ 2147483647 w 248"/>
              <a:gd name="T7" fmla="*/ 0 h 528"/>
              <a:gd name="T8" fmla="*/ 0 60000 65536"/>
              <a:gd name="T9" fmla="*/ 0 60000 65536"/>
              <a:gd name="T10" fmla="*/ 0 60000 65536"/>
              <a:gd name="T11" fmla="*/ 0 60000 65536"/>
              <a:gd name="T12" fmla="*/ 0 w 248"/>
              <a:gd name="T13" fmla="*/ 0 h 528"/>
              <a:gd name="T14" fmla="*/ 248 w 248"/>
              <a:gd name="T15" fmla="*/ 528 h 528"/>
            </a:gdLst>
            <a:ahLst/>
            <a:cxnLst>
              <a:cxn ang="T8">
                <a:pos x="T0" y="T1"/>
              </a:cxn>
              <a:cxn ang="T9">
                <a:pos x="T2" y="T3"/>
              </a:cxn>
              <a:cxn ang="T10">
                <a:pos x="T4" y="T5"/>
              </a:cxn>
              <a:cxn ang="T11">
                <a:pos x="T6" y="T7"/>
              </a:cxn>
            </a:cxnLst>
            <a:rect l="T12" t="T13" r="T14" b="T15"/>
            <a:pathLst>
              <a:path w="248" h="528">
                <a:moveTo>
                  <a:pt x="48" y="528"/>
                </a:moveTo>
                <a:cubicBezTo>
                  <a:pt x="148" y="460"/>
                  <a:pt x="248" y="392"/>
                  <a:pt x="240" y="336"/>
                </a:cubicBezTo>
                <a:cubicBezTo>
                  <a:pt x="232" y="280"/>
                  <a:pt x="0" y="248"/>
                  <a:pt x="0" y="192"/>
                </a:cubicBezTo>
                <a:cubicBezTo>
                  <a:pt x="0" y="136"/>
                  <a:pt x="120" y="68"/>
                  <a:pt x="240" y="0"/>
                </a:cubicBezTo>
              </a:path>
            </a:pathLst>
          </a:custGeom>
          <a:noFill/>
          <a:ln w="19050">
            <a:solidFill>
              <a:srgbClr val="FF0000"/>
            </a:solidFill>
            <a:prstDash val="sysDot"/>
            <a:round/>
            <a:headEnd/>
            <a:tailEnd type="triangle" w="med" len="med"/>
          </a:ln>
        </p:spPr>
        <p:txBody>
          <a:bodyPr wrap="none" anchor="ctr">
            <a:prstTxWarp prst="textNoShape">
              <a:avLst/>
            </a:prstTxWarp>
          </a:bodyPr>
          <a:lstStyle/>
          <a:p>
            <a:endParaRPr lang="en-US" sz="1200">
              <a:latin typeface="+mj-lt"/>
            </a:endParaRPr>
          </a:p>
        </p:txBody>
      </p:sp>
      <p:sp>
        <p:nvSpPr>
          <p:cNvPr id="18462" name="Rectangle 29"/>
          <p:cNvSpPr>
            <a:spLocks noChangeArrowheads="1"/>
          </p:cNvSpPr>
          <p:nvPr/>
        </p:nvSpPr>
        <p:spPr bwMode="auto">
          <a:xfrm>
            <a:off x="7315200" y="3657600"/>
            <a:ext cx="12954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j-lt"/>
              </a:rPr>
              <a:t>Deploy/Maintain</a:t>
            </a:r>
          </a:p>
        </p:txBody>
      </p:sp>
      <p:sp>
        <p:nvSpPr>
          <p:cNvPr id="18463" name="Rectangle 30"/>
          <p:cNvSpPr>
            <a:spLocks noChangeArrowheads="1"/>
          </p:cNvSpPr>
          <p:nvPr/>
        </p:nvSpPr>
        <p:spPr bwMode="auto">
          <a:xfrm>
            <a:off x="7010400" y="3429000"/>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j-lt"/>
              </a:rPr>
              <a:t>Test</a:t>
            </a:r>
          </a:p>
        </p:txBody>
      </p:sp>
      <p:sp>
        <p:nvSpPr>
          <p:cNvPr id="18464" name="Rectangle 31"/>
          <p:cNvSpPr>
            <a:spLocks noChangeArrowheads="1"/>
          </p:cNvSpPr>
          <p:nvPr/>
        </p:nvSpPr>
        <p:spPr bwMode="auto">
          <a:xfrm>
            <a:off x="6705600" y="3200400"/>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j-lt"/>
              </a:rPr>
              <a:t>Code</a:t>
            </a:r>
          </a:p>
        </p:txBody>
      </p:sp>
      <p:sp>
        <p:nvSpPr>
          <p:cNvPr id="18465" name="Rectangle 32"/>
          <p:cNvSpPr>
            <a:spLocks noChangeArrowheads="1"/>
          </p:cNvSpPr>
          <p:nvPr/>
        </p:nvSpPr>
        <p:spPr bwMode="auto">
          <a:xfrm>
            <a:off x="6400800" y="2971800"/>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j-lt"/>
              </a:rPr>
              <a:t>Design</a:t>
            </a:r>
          </a:p>
        </p:txBody>
      </p:sp>
      <p:sp>
        <p:nvSpPr>
          <p:cNvPr id="18466" name="Rectangle 33"/>
          <p:cNvSpPr>
            <a:spLocks noChangeArrowheads="1"/>
          </p:cNvSpPr>
          <p:nvPr/>
        </p:nvSpPr>
        <p:spPr bwMode="auto">
          <a:xfrm>
            <a:off x="6096000" y="2743200"/>
            <a:ext cx="1143000" cy="228600"/>
          </a:xfrm>
          <a:prstGeom prst="rect">
            <a:avLst/>
          </a:prstGeom>
          <a:solidFill>
            <a:srgbClr val="669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6699FF"/>
            </a:extrusionClr>
          </a:sp3d>
        </p:spPr>
        <p:txBody>
          <a:bodyPr wrap="none" anchor="ctr">
            <a:prstTxWarp prst="textNoShape">
              <a:avLst/>
            </a:prstTxWarp>
            <a:flatTx/>
          </a:bodyPr>
          <a:lstStyle/>
          <a:p>
            <a:pPr algn="ctr"/>
            <a:r>
              <a:rPr lang="en-US" sz="1200">
                <a:latin typeface="+mj-lt"/>
              </a:rPr>
              <a:t>Requirements</a:t>
            </a:r>
          </a:p>
        </p:txBody>
      </p:sp>
      <p:sp>
        <p:nvSpPr>
          <p:cNvPr id="18467" name="Freeform 34"/>
          <p:cNvSpPr>
            <a:spLocks/>
          </p:cNvSpPr>
          <p:nvPr/>
        </p:nvSpPr>
        <p:spPr bwMode="auto">
          <a:xfrm>
            <a:off x="7239000" y="2794000"/>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sz="1200">
              <a:latin typeface="+mj-lt"/>
            </a:endParaRPr>
          </a:p>
        </p:txBody>
      </p:sp>
      <p:sp>
        <p:nvSpPr>
          <p:cNvPr id="18468" name="Freeform 35"/>
          <p:cNvSpPr>
            <a:spLocks/>
          </p:cNvSpPr>
          <p:nvPr/>
        </p:nvSpPr>
        <p:spPr bwMode="auto">
          <a:xfrm>
            <a:off x="7543800" y="3022600"/>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sz="1200">
              <a:latin typeface="+mj-lt"/>
            </a:endParaRPr>
          </a:p>
        </p:txBody>
      </p:sp>
      <p:sp>
        <p:nvSpPr>
          <p:cNvPr id="18469" name="Freeform 36"/>
          <p:cNvSpPr>
            <a:spLocks/>
          </p:cNvSpPr>
          <p:nvPr/>
        </p:nvSpPr>
        <p:spPr bwMode="auto">
          <a:xfrm>
            <a:off x="7848600" y="3251200"/>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sz="1200">
              <a:latin typeface="+mj-lt"/>
            </a:endParaRPr>
          </a:p>
        </p:txBody>
      </p:sp>
      <p:sp>
        <p:nvSpPr>
          <p:cNvPr id="18470" name="Freeform 37"/>
          <p:cNvSpPr>
            <a:spLocks/>
          </p:cNvSpPr>
          <p:nvPr/>
        </p:nvSpPr>
        <p:spPr bwMode="auto">
          <a:xfrm>
            <a:off x="8153400" y="3479800"/>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44" y="88"/>
                  <a:pt x="144" y="112"/>
                </a:cubicBezTo>
              </a:path>
            </a:pathLst>
          </a:custGeom>
          <a:noFill/>
          <a:ln w="19050">
            <a:solidFill>
              <a:srgbClr val="0000FF"/>
            </a:solidFill>
            <a:round/>
            <a:headEnd/>
            <a:tailEnd type="triangle" w="med" len="med"/>
          </a:ln>
        </p:spPr>
        <p:txBody>
          <a:bodyPr wrap="none" anchor="ctr">
            <a:prstTxWarp prst="textNoShape">
              <a:avLst/>
            </a:prstTxWarp>
          </a:bodyPr>
          <a:lstStyle/>
          <a:p>
            <a:endParaRPr lang="en-US" sz="1200">
              <a:latin typeface="+mj-lt"/>
            </a:endParaRPr>
          </a:p>
        </p:txBody>
      </p:sp>
      <p:sp>
        <p:nvSpPr>
          <p:cNvPr id="18471" name="Oval 38"/>
          <p:cNvSpPr>
            <a:spLocks noChangeArrowheads="1"/>
          </p:cNvSpPr>
          <p:nvPr/>
        </p:nvSpPr>
        <p:spPr bwMode="auto">
          <a:xfrm>
            <a:off x="7424738" y="4278313"/>
            <a:ext cx="990600" cy="304800"/>
          </a:xfrm>
          <a:prstGeom prst="ellipse">
            <a:avLst/>
          </a:prstGeom>
          <a:solidFill>
            <a:srgbClr val="FFCC00"/>
          </a:solidFill>
          <a:ln w="9525">
            <a:round/>
            <a:headEnd/>
            <a:tailEnd/>
          </a:ln>
          <a:scene3d>
            <a:camera prst="legacyObliqueTopRight"/>
            <a:lightRig rig="legacyFlat3" dir="b"/>
          </a:scene3d>
          <a:sp3d extrusionH="430200" prstMaterial="legacyMatte">
            <a:bevelT w="13500" h="13500" prst="angle"/>
            <a:bevelB w="13500" h="13500" prst="angle"/>
            <a:extrusionClr>
              <a:srgbClr val="FFCC00"/>
            </a:extrusionClr>
          </a:sp3d>
        </p:spPr>
        <p:txBody>
          <a:bodyPr wrap="none" anchor="ctr">
            <a:prstTxWarp prst="textNoShape">
              <a:avLst/>
            </a:prstTxWarp>
            <a:flatTx/>
          </a:bodyPr>
          <a:lstStyle/>
          <a:p>
            <a:pPr algn="ctr"/>
            <a:r>
              <a:rPr lang="en-US" sz="1200">
                <a:latin typeface="+mj-lt"/>
              </a:rPr>
              <a:t>Product</a:t>
            </a:r>
          </a:p>
        </p:txBody>
      </p:sp>
      <p:sp>
        <p:nvSpPr>
          <p:cNvPr id="18472" name="Line 39"/>
          <p:cNvSpPr>
            <a:spLocks noChangeShapeType="1"/>
          </p:cNvSpPr>
          <p:nvPr/>
        </p:nvSpPr>
        <p:spPr bwMode="auto">
          <a:xfrm flipH="1">
            <a:off x="7924800" y="3886200"/>
            <a:ext cx="0" cy="381000"/>
          </a:xfrm>
          <a:prstGeom prst="line">
            <a:avLst/>
          </a:prstGeom>
          <a:noFill/>
          <a:ln w="38100" cmpd="dbl">
            <a:solidFill>
              <a:schemeClr val="tx1"/>
            </a:solidFill>
            <a:prstDash val="sysDot"/>
            <a:round/>
            <a:headEnd/>
            <a:tailEnd type="triangle" w="med" len="med"/>
          </a:ln>
        </p:spPr>
        <p:txBody>
          <a:bodyPr wrap="none" anchor="ctr">
            <a:prstTxWarp prst="textNoShape">
              <a:avLst/>
            </a:prstTxWarp>
          </a:bodyPr>
          <a:lstStyle/>
          <a:p>
            <a:endParaRPr lang="en-US" sz="1200">
              <a:latin typeface="+mj-lt"/>
            </a:endParaRPr>
          </a:p>
        </p:txBody>
      </p:sp>
      <p:sp>
        <p:nvSpPr>
          <p:cNvPr id="18473" name="Freeform 40"/>
          <p:cNvSpPr>
            <a:spLocks/>
          </p:cNvSpPr>
          <p:nvPr/>
        </p:nvSpPr>
        <p:spPr bwMode="auto">
          <a:xfrm>
            <a:off x="8534400" y="2906713"/>
            <a:ext cx="393700" cy="838200"/>
          </a:xfrm>
          <a:custGeom>
            <a:avLst/>
            <a:gdLst>
              <a:gd name="T0" fmla="*/ 2147483647 w 248"/>
              <a:gd name="T1" fmla="*/ 2147483647 h 528"/>
              <a:gd name="T2" fmla="*/ 2147483647 w 248"/>
              <a:gd name="T3" fmla="*/ 2147483647 h 528"/>
              <a:gd name="T4" fmla="*/ 0 w 248"/>
              <a:gd name="T5" fmla="*/ 2147483647 h 528"/>
              <a:gd name="T6" fmla="*/ 2147483647 w 248"/>
              <a:gd name="T7" fmla="*/ 0 h 528"/>
              <a:gd name="T8" fmla="*/ 0 60000 65536"/>
              <a:gd name="T9" fmla="*/ 0 60000 65536"/>
              <a:gd name="T10" fmla="*/ 0 60000 65536"/>
              <a:gd name="T11" fmla="*/ 0 60000 65536"/>
              <a:gd name="T12" fmla="*/ 0 w 248"/>
              <a:gd name="T13" fmla="*/ 0 h 528"/>
              <a:gd name="T14" fmla="*/ 248 w 248"/>
              <a:gd name="T15" fmla="*/ 528 h 528"/>
            </a:gdLst>
            <a:ahLst/>
            <a:cxnLst>
              <a:cxn ang="T8">
                <a:pos x="T0" y="T1"/>
              </a:cxn>
              <a:cxn ang="T9">
                <a:pos x="T2" y="T3"/>
              </a:cxn>
              <a:cxn ang="T10">
                <a:pos x="T4" y="T5"/>
              </a:cxn>
              <a:cxn ang="T11">
                <a:pos x="T6" y="T7"/>
              </a:cxn>
            </a:cxnLst>
            <a:rect l="T12" t="T13" r="T14" b="T15"/>
            <a:pathLst>
              <a:path w="248" h="528">
                <a:moveTo>
                  <a:pt x="48" y="528"/>
                </a:moveTo>
                <a:cubicBezTo>
                  <a:pt x="148" y="460"/>
                  <a:pt x="248" y="392"/>
                  <a:pt x="240" y="336"/>
                </a:cubicBezTo>
                <a:cubicBezTo>
                  <a:pt x="232" y="280"/>
                  <a:pt x="0" y="248"/>
                  <a:pt x="0" y="192"/>
                </a:cubicBezTo>
                <a:cubicBezTo>
                  <a:pt x="0" y="136"/>
                  <a:pt x="120" y="68"/>
                  <a:pt x="240" y="0"/>
                </a:cubicBezTo>
              </a:path>
            </a:pathLst>
          </a:custGeom>
          <a:noFill/>
          <a:ln w="19050">
            <a:solidFill>
              <a:srgbClr val="FF0000"/>
            </a:solidFill>
            <a:prstDash val="sysDot"/>
            <a:round/>
            <a:headEnd/>
            <a:tailEnd type="triangle" w="med" len="med"/>
          </a:ln>
        </p:spPr>
        <p:txBody>
          <a:bodyPr wrap="none" anchor="ctr">
            <a:prstTxWarp prst="textNoShape">
              <a:avLst/>
            </a:prstTxWarp>
          </a:bodyPr>
          <a:lstStyle/>
          <a:p>
            <a:endParaRPr lang="en-US" sz="1200">
              <a:latin typeface="+mj-lt"/>
            </a:endParaRPr>
          </a:p>
        </p:txBody>
      </p:sp>
      <p:sp>
        <p:nvSpPr>
          <p:cNvPr id="18474" name="Text Box 41"/>
          <p:cNvSpPr txBox="1">
            <a:spLocks noChangeArrowheads="1"/>
          </p:cNvSpPr>
          <p:nvPr/>
        </p:nvSpPr>
        <p:spPr bwMode="auto">
          <a:xfrm>
            <a:off x="1600200" y="5638800"/>
            <a:ext cx="5943600" cy="369332"/>
          </a:xfrm>
          <a:prstGeom prst="rect">
            <a:avLst/>
          </a:prstGeom>
          <a:noFill/>
          <a:ln w="9525">
            <a:noFill/>
            <a:miter lim="800000"/>
            <a:headEnd/>
            <a:tailEnd/>
          </a:ln>
        </p:spPr>
        <p:txBody>
          <a:bodyPr>
            <a:prstTxWarp prst="textNoShape">
              <a:avLst/>
            </a:prstTxWarp>
            <a:spAutoFit/>
          </a:bodyPr>
          <a:lstStyle/>
          <a:p>
            <a:pPr>
              <a:spcBef>
                <a:spcPct val="50000"/>
              </a:spcBef>
            </a:pPr>
            <a:r>
              <a:rPr lang="en-US" sz="1800" dirty="0">
                <a:latin typeface="+mj-lt"/>
              </a:rPr>
              <a:t>… a result of “tactical software engineering”</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DEFINEDINNAVIGATOR" val="True"/>
  <p:tag name="HOTSPOTTYPE" val="DefinedInNavigator"/>
  <p:tag name="BRANCHTO" val="262"/>
</p:tagLst>
</file>

<file path=ppt/theme/theme1.xml><?xml version="1.0" encoding="utf-8"?>
<a:theme xmlns:a="http://schemas.openxmlformats.org/drawingml/2006/main" name="Theme1">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triangl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20545</TotalTime>
  <Words>2639</Words>
  <Application>Microsoft Macintosh PowerPoint</Application>
  <PresentationFormat>On-screen Show (4:3)</PresentationFormat>
  <Paragraphs>430</Paragraphs>
  <Slides>34</Slides>
  <Notes>22</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Theme1</vt:lpstr>
      <vt:lpstr>Clip</vt:lpstr>
      <vt:lpstr>OMSE 551: Week 4 Product-Line Software Engineering</vt:lpstr>
      <vt:lpstr>Presentation of Eclipse Models</vt:lpstr>
      <vt:lpstr>Process Model Contents</vt:lpstr>
      <vt:lpstr>Desirable Spec Properties</vt:lpstr>
      <vt:lpstr>Need Process Development Process</vt:lpstr>
      <vt:lpstr>What to Take Away</vt:lpstr>
      <vt:lpstr>Software Families  (Review)</vt:lpstr>
      <vt:lpstr>Program Families</vt:lpstr>
      <vt:lpstr>Sequential Development Over Time</vt:lpstr>
      <vt:lpstr>Inefficiencies of Sequential Development</vt:lpstr>
      <vt:lpstr>Sequential Development</vt:lpstr>
      <vt:lpstr>Objectives of Family Development</vt:lpstr>
      <vt:lpstr>Family Development Model</vt:lpstr>
      <vt:lpstr>Role of Architecture</vt:lpstr>
      <vt:lpstr>Applications of Families</vt:lpstr>
      <vt:lpstr>Systematic Reuse  Using  Program Families</vt:lpstr>
      <vt:lpstr>Review of Problem</vt:lpstr>
      <vt:lpstr>Family-based Approach</vt:lpstr>
      <vt:lpstr>Systematic Reuse</vt:lpstr>
      <vt:lpstr>Discussion: What can be reused?</vt:lpstr>
      <vt:lpstr>Family-Based Development</vt:lpstr>
      <vt:lpstr>Terminology</vt:lpstr>
      <vt:lpstr>Underlying Assumptions</vt:lpstr>
      <vt:lpstr>Development Approach (1)</vt:lpstr>
      <vt:lpstr>Development Approach (2)</vt:lpstr>
      <vt:lpstr>Outputs of Domain and Application Engineering</vt:lpstr>
      <vt:lpstr>Process View</vt:lpstr>
      <vt:lpstr>P-L Process</vt:lpstr>
      <vt:lpstr>Program Families</vt:lpstr>
      <vt:lpstr>Generic PL-Process View</vt:lpstr>
      <vt:lpstr>Generic PL-Process View</vt:lpstr>
      <vt:lpstr>Domain Engineering Process Steps</vt:lpstr>
      <vt:lpstr>FAST Process Pattern</vt:lpstr>
      <vt:lpstr>Questions?</vt:lpstr>
    </vt:vector>
  </TitlesOfParts>
  <Company>ʋ怀я_x0004_怐</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for a  Product-Centered Organization</dc:title>
  <dc:creator>Stuart Faulk</dc:creator>
  <cp:lastModifiedBy>Stuart Faulk</cp:lastModifiedBy>
  <cp:revision>140</cp:revision>
  <cp:lastPrinted>1904-01-01T00:00:00Z</cp:lastPrinted>
  <dcterms:created xsi:type="dcterms:W3CDTF">2010-10-21T18:14:10Z</dcterms:created>
  <dcterms:modified xsi:type="dcterms:W3CDTF">2010-10-21T18:29:26Z</dcterms:modified>
</cp:coreProperties>
</file>