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sldIdLst>
    <p:sldId id="256" r:id="rId2"/>
    <p:sldId id="266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30ACE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C8C9-3FC7-4C43-AFC9-3949BBE85334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A09E-877B-40A0-8F56-4B8233D4F3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1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C8C9-3FC7-4C43-AFC9-3949BBE85334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A09E-877B-40A0-8F56-4B8233D4F3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0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C8C9-3FC7-4C43-AFC9-3949BBE85334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A09E-877B-40A0-8F56-4B8233D4F3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35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C8C9-3FC7-4C43-AFC9-3949BBE85334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A09E-877B-40A0-8F56-4B8233D4F3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685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C8C9-3FC7-4C43-AFC9-3949BBE85334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A09E-877B-40A0-8F56-4B8233D4F3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826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C8C9-3FC7-4C43-AFC9-3949BBE85334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A09E-877B-40A0-8F56-4B8233D4F3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7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C8C9-3FC7-4C43-AFC9-3949BBE85334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A09E-877B-40A0-8F56-4B8233D4F3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06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C8C9-3FC7-4C43-AFC9-3949BBE85334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A09E-877B-40A0-8F56-4B8233D4F3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916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C8C9-3FC7-4C43-AFC9-3949BBE85334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A09E-877B-40A0-8F56-4B8233D4F3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3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C8C9-3FC7-4C43-AFC9-3949BBE85334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B88A09E-877B-40A0-8F56-4B8233D4F3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0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C8C9-3FC7-4C43-AFC9-3949BBE85334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A09E-877B-40A0-8F56-4B8233D4F3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6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C8C9-3FC7-4C43-AFC9-3949BBE85334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A09E-877B-40A0-8F56-4B8233D4F3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36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C8C9-3FC7-4C43-AFC9-3949BBE85334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A09E-877B-40A0-8F56-4B8233D4F3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67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C8C9-3FC7-4C43-AFC9-3949BBE85334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A09E-877B-40A0-8F56-4B8233D4F3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6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C8C9-3FC7-4C43-AFC9-3949BBE85334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A09E-877B-40A0-8F56-4B8233D4F3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1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C8C9-3FC7-4C43-AFC9-3949BBE85334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A09E-877B-40A0-8F56-4B8233D4F3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C8C9-3FC7-4C43-AFC9-3949BBE85334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A09E-877B-40A0-8F56-4B8233D4F3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5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C1C8C9-3FC7-4C43-AFC9-3949BBE85334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88A09E-877B-40A0-8F56-4B8233D4F3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7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  <p:sldLayoutId id="2147483917" r:id="rId15"/>
    <p:sldLayoutId id="2147483918" r:id="rId16"/>
    <p:sldLayoutId id="21474839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aircoo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AB4B4F1-9D36-44D1-984A-655F8B023A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0ACEC"/>
                </a:solidFill>
              </a:rPr>
              <a:t>Marketing plan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98655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Air Conditioner</a:t>
            </a:r>
            <a:endParaRPr lang="en-US" sz="2600" dirty="0">
              <a:solidFill>
                <a:srgbClr val="40404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744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70705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0ACEC"/>
                </a:solidFill>
              </a:rPr>
              <a:t>Why would you buy from us not anyone else?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867" y="171420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solidFill>
                  <a:srgbClr val="404040"/>
                </a:solidFill>
              </a:rPr>
              <a:t>Simply we give our costumers many advantages which no one else have it.</a:t>
            </a:r>
          </a:p>
          <a:p>
            <a:r>
              <a:rPr lang="en-US" sz="2500" dirty="0">
                <a:solidFill>
                  <a:srgbClr val="404040"/>
                </a:solidFill>
              </a:rPr>
              <a:t>Free transportation inside Cairo</a:t>
            </a:r>
          </a:p>
          <a:p>
            <a:pPr marL="0" indent="0">
              <a:buNone/>
            </a:pPr>
            <a:endParaRPr lang="en-US" sz="2500" dirty="0">
              <a:solidFill>
                <a:srgbClr val="404040"/>
              </a:solidFill>
            </a:endParaRPr>
          </a:p>
          <a:p>
            <a:r>
              <a:rPr lang="en-US" sz="2500" dirty="0">
                <a:solidFill>
                  <a:srgbClr val="40404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Free installment</a:t>
            </a:r>
          </a:p>
          <a:p>
            <a:endParaRPr lang="en-US" sz="2500" dirty="0">
              <a:solidFill>
                <a:srgbClr val="40404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500" dirty="0">
                <a:solidFill>
                  <a:srgbClr val="404040"/>
                </a:solidFill>
                <a:cs typeface="Arial" panose="020B0604020202020204" pitchFamily="34" charset="0"/>
              </a:rPr>
              <a:t>Free service after sales for one summer season</a:t>
            </a:r>
          </a:p>
          <a:p>
            <a:pPr marL="0" indent="0">
              <a:buNone/>
            </a:pPr>
            <a:endParaRPr lang="en-US" sz="2500" dirty="0">
              <a:solidFill>
                <a:srgbClr val="404040"/>
              </a:solidFill>
              <a:cs typeface="Arial" panose="020B0604020202020204" pitchFamily="34" charset="0"/>
            </a:endParaRPr>
          </a:p>
          <a:p>
            <a:r>
              <a:rPr lang="en-US" sz="2500" dirty="0">
                <a:solidFill>
                  <a:srgbClr val="404040"/>
                </a:solidFill>
              </a:rPr>
              <a:t>Five years full free warranty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344" y="3347086"/>
            <a:ext cx="1852749" cy="10855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35858"/>
            <a:ext cx="1447438" cy="13063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4" t="20146" r="6780" b="6655"/>
          <a:stretch/>
        </p:blipFill>
        <p:spPr>
          <a:xfrm>
            <a:off x="9106989" y="2455817"/>
            <a:ext cx="2246811" cy="11495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" r="9022" b="4240"/>
          <a:stretch/>
        </p:blipFill>
        <p:spPr>
          <a:xfrm>
            <a:off x="9106989" y="4270374"/>
            <a:ext cx="2246811" cy="123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3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>
                <a:solidFill>
                  <a:srgbClr val="30ACEC"/>
                </a:solidFill>
              </a:rPr>
              <a:t>How to Contact 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dirty="0">
                <a:solidFill>
                  <a:srgbClr val="404040"/>
                </a:solidFill>
              </a:rPr>
              <a:t>Address: St. Ahmed Fouad Naseem - Behind the Workforce - Nasr City – Cairo</a:t>
            </a:r>
          </a:p>
          <a:p>
            <a:endParaRPr lang="en-US" sz="2500" dirty="0">
              <a:solidFill>
                <a:srgbClr val="404040"/>
              </a:solidFill>
            </a:endParaRPr>
          </a:p>
          <a:p>
            <a:r>
              <a:rPr lang="en-US" sz="2500" dirty="0">
                <a:solidFill>
                  <a:srgbClr val="404040"/>
                </a:solidFill>
              </a:rPr>
              <a:t>Number: (02)22325930</a:t>
            </a:r>
          </a:p>
          <a:p>
            <a:pPr marL="0" indent="0">
              <a:buNone/>
            </a:pPr>
            <a:endParaRPr lang="en-US" sz="2500" dirty="0">
              <a:solidFill>
                <a:srgbClr val="404040"/>
              </a:solidFill>
            </a:endParaRPr>
          </a:p>
          <a:p>
            <a:r>
              <a:rPr lang="en-US" sz="2500" dirty="0">
                <a:solidFill>
                  <a:srgbClr val="404040"/>
                </a:solidFill>
              </a:rPr>
              <a:t>Website: </a:t>
            </a:r>
            <a:r>
              <a:rPr lang="en-US" sz="2500" dirty="0">
                <a:solidFill>
                  <a:srgbClr val="40404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www.aircool.com</a:t>
            </a:r>
            <a:endParaRPr lang="en-US" sz="2500" dirty="0">
              <a:solidFill>
                <a:srgbClr val="404040"/>
              </a:solidFill>
            </a:endParaRPr>
          </a:p>
          <a:p>
            <a:endParaRPr lang="en-US" sz="2500" dirty="0">
              <a:solidFill>
                <a:srgbClr val="404040"/>
              </a:solidFill>
            </a:endParaRPr>
          </a:p>
          <a:p>
            <a:r>
              <a:rPr lang="en-US" sz="2500" dirty="0">
                <a:solidFill>
                  <a:srgbClr val="404040"/>
                </a:solidFill>
              </a:rPr>
              <a:t>Facebook page: Air Cool for A/C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9" r="30482"/>
          <a:stretch/>
        </p:blipFill>
        <p:spPr>
          <a:xfrm>
            <a:off x="6418216" y="2890584"/>
            <a:ext cx="1288870" cy="1255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4" t="11450" r="19402" b="11678"/>
          <a:stretch/>
        </p:blipFill>
        <p:spPr>
          <a:xfrm>
            <a:off x="6740435" y="5120642"/>
            <a:ext cx="966651" cy="96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7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869372-2483-4D92-8ACA-B6A921442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33047"/>
            <a:ext cx="10018713" cy="1448972"/>
          </a:xfrm>
        </p:spPr>
        <p:txBody>
          <a:bodyPr>
            <a:noAutofit/>
          </a:bodyPr>
          <a:lstStyle/>
          <a:p>
            <a:pPr algn="l"/>
            <a:r>
              <a:rPr lang="en-US" sz="3500" dirty="0">
                <a:solidFill>
                  <a:srgbClr val="404040"/>
                </a:solidFill>
              </a:rPr>
              <a:t>Marketing Project </a:t>
            </a:r>
            <a:br>
              <a:rPr lang="en-US" sz="3500" dirty="0">
                <a:solidFill>
                  <a:srgbClr val="404040"/>
                </a:solidFill>
              </a:rPr>
            </a:br>
            <a:r>
              <a:rPr lang="en-US" sz="3500" dirty="0">
                <a:solidFill>
                  <a:srgbClr val="404040"/>
                </a:solidFill>
              </a:rPr>
              <a:t>Team Number: 18</a:t>
            </a:r>
            <a:br>
              <a:rPr lang="en-US" sz="3500" dirty="0">
                <a:solidFill>
                  <a:srgbClr val="404040"/>
                </a:solidFill>
              </a:rPr>
            </a:br>
            <a:r>
              <a:rPr lang="en-US" sz="3500" dirty="0">
                <a:solidFill>
                  <a:srgbClr val="404040"/>
                </a:solidFill>
              </a:rPr>
              <a:t>Submitted to Dr./ Amr Ezzat Safwat</a:t>
            </a:r>
            <a:br>
              <a:rPr lang="en-US" dirty="0">
                <a:solidFill>
                  <a:srgbClr val="404040"/>
                </a:solidFill>
              </a:rPr>
            </a:br>
            <a:endParaRPr lang="en-US" dirty="0">
              <a:solidFill>
                <a:srgbClr val="40404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51415D-30E4-4EE7-809F-7DE064E7E7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082569"/>
              </p:ext>
            </p:extLst>
          </p:nvPr>
        </p:nvGraphicFramePr>
        <p:xfrm>
          <a:off x="1484311" y="2082019"/>
          <a:ext cx="10018711" cy="379847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03165">
                  <a:extLst>
                    <a:ext uri="{9D8B030D-6E8A-4147-A177-3AD203B41FA5}">
                      <a16:colId xmlns:a16="http://schemas.microsoft.com/office/drawing/2014/main" val="612373197"/>
                    </a:ext>
                  </a:extLst>
                </a:gridCol>
                <a:gridCol w="4015546">
                  <a:extLst>
                    <a:ext uri="{9D8B030D-6E8A-4147-A177-3AD203B41FA5}">
                      <a16:colId xmlns:a16="http://schemas.microsoft.com/office/drawing/2014/main" val="2137177355"/>
                    </a:ext>
                  </a:extLst>
                </a:gridCol>
              </a:tblGrid>
              <a:tr h="586053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rgbClr val="30ACEC"/>
                          </a:solidFill>
                        </a:rPr>
                        <a:t>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rgbClr val="30ACEC"/>
                          </a:solidFill>
                        </a:rPr>
                        <a:t> Codes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752472"/>
                  </a:ext>
                </a:extLst>
              </a:tr>
              <a:tr h="586053">
                <a:tc>
                  <a:txBody>
                    <a:bodyPr/>
                    <a:lstStyle/>
                    <a:p>
                      <a:pPr marL="1143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Ahmed Ayman Ahmed Hassan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1700037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1984162"/>
                  </a:ext>
                </a:extLst>
              </a:tr>
              <a:tr h="729141">
                <a:tc>
                  <a:txBody>
                    <a:bodyPr/>
                    <a:lstStyle/>
                    <a:p>
                      <a:pPr marL="1143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Salma Tarek Elalfy Mohamed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1700620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4374782"/>
                  </a:ext>
                </a:extLst>
              </a:tr>
              <a:tr h="725117">
                <a:tc>
                  <a:txBody>
                    <a:bodyPr/>
                    <a:lstStyle/>
                    <a:p>
                      <a:pPr marL="1143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Abdelrahman Mohamed Anwar Ahmed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1700757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0391279"/>
                  </a:ext>
                </a:extLst>
              </a:tr>
              <a:tr h="586053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Farid Mohamed Farid Ibrahim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1700985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2397079"/>
                  </a:ext>
                </a:extLst>
              </a:tr>
              <a:tr h="5860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Yumna Ahmed Mohamed Ghoneim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1701692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4543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30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0ACEC"/>
                </a:solidFill>
              </a:rPr>
              <a:t>Air Cool company for air conditioning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737" y="2340589"/>
            <a:ext cx="10575860" cy="350362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404040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Well-established company with well experienced professional employees</a:t>
            </a:r>
          </a:p>
          <a:p>
            <a:endParaRPr lang="en-US" dirty="0">
              <a:solidFill>
                <a:srgbClr val="404040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We have been in the Egyptian market since 2013</a:t>
            </a:r>
          </a:p>
          <a:p>
            <a:endParaRPr lang="en-US" dirty="0">
              <a:solidFill>
                <a:srgbClr val="404040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Our company is well-known because </a:t>
            </a: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    we worked with the biggest companies </a:t>
            </a: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    in the country like: Pepsi, Orange and Reebok. </a:t>
            </a:r>
            <a:endParaRPr lang="en-US" dirty="0">
              <a:solidFill>
                <a:srgbClr val="40404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183" y="4203383"/>
            <a:ext cx="1617617" cy="14452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4" r="4777" b="11709"/>
          <a:stretch/>
        </p:blipFill>
        <p:spPr>
          <a:xfrm>
            <a:off x="7698377" y="4203383"/>
            <a:ext cx="1750423" cy="144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30ACEC"/>
                </a:solidFill>
              </a:rPr>
              <a:t>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200" dirty="0">
                <a:solidFill>
                  <a:srgbClr val="404040"/>
                </a:solidFill>
              </a:rPr>
              <a:t>Name: air conditioner</a:t>
            </a:r>
          </a:p>
          <a:p>
            <a:pPr marL="0" indent="0">
              <a:buNone/>
            </a:pPr>
            <a:endParaRPr lang="en-US" sz="4200" dirty="0">
              <a:solidFill>
                <a:srgbClr val="404040"/>
              </a:solidFill>
            </a:endParaRPr>
          </a:p>
          <a:p>
            <a:r>
              <a:rPr lang="en-US" sz="4200" dirty="0">
                <a:solidFill>
                  <a:srgbClr val="404040"/>
                </a:solidFill>
              </a:rPr>
              <a:t>Variety: different power types </a:t>
            </a:r>
            <a:br>
              <a:rPr lang="en-US" sz="4200" dirty="0">
                <a:solidFill>
                  <a:srgbClr val="404040"/>
                </a:solidFill>
              </a:rPr>
            </a:br>
            <a:r>
              <a:rPr lang="en-US" sz="4200" dirty="0">
                <a:solidFill>
                  <a:srgbClr val="404040"/>
                </a:solidFill>
              </a:rPr>
              <a:t>(1.5 HP, 2.25HP and 3 HP)</a:t>
            </a:r>
          </a:p>
          <a:p>
            <a:pPr marL="0" indent="0">
              <a:buNone/>
            </a:pPr>
            <a:endParaRPr lang="en-US" sz="4200" dirty="0">
              <a:solidFill>
                <a:srgbClr val="404040"/>
              </a:solidFill>
            </a:endParaRPr>
          </a:p>
          <a:p>
            <a:r>
              <a:rPr lang="en-US" sz="4200" dirty="0">
                <a:solidFill>
                  <a:srgbClr val="404040"/>
                </a:solidFill>
              </a:rPr>
              <a:t>Quality: very high quality conform to international specifications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1" r="2256"/>
          <a:stretch/>
        </p:blipFill>
        <p:spPr>
          <a:xfrm>
            <a:off x="7301948" y="2286000"/>
            <a:ext cx="4068417" cy="123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3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8470" y="588712"/>
            <a:ext cx="10515600" cy="56805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Brand name: sharp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Features:</a:t>
            </a: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1) Work at two categories(hot and cold) and save electricity by 20% more than other types </a:t>
            </a: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2) Small screen to display the temperature</a:t>
            </a: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3)</a:t>
            </a:r>
            <a:r>
              <a:rPr lang="en-US" b="1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Plasmacluster</a:t>
            </a:r>
            <a:r>
              <a:rPr lang="en-US" dirty="0">
                <a:solidFill>
                  <a:srgbClr val="404040"/>
                </a:solidFill>
              </a:rPr>
              <a:t> Ion</a:t>
            </a: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4) Lcd Wireless Remote Control With Wide Lcd Display</a:t>
            </a: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5) ON/OFF Timer</a:t>
            </a:r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Colors: white and silver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2" t="14887" r="15764" b="16024"/>
          <a:stretch/>
        </p:blipFill>
        <p:spPr>
          <a:xfrm>
            <a:off x="9572476" y="2604673"/>
            <a:ext cx="1281054" cy="1251088"/>
          </a:xfrm>
          <a:prstGeom prst="rect">
            <a:avLst/>
          </a:prstGeom>
        </p:spPr>
      </p:pic>
      <p:pic>
        <p:nvPicPr>
          <p:cNvPr id="5" name="Picture 4" descr="A picture containing text, electronics, electronic&#10;&#10;Description automatically generated">
            <a:extLst>
              <a:ext uri="{FF2B5EF4-FFF2-40B4-BE49-F238E27FC236}">
                <a16:creationId xmlns:a16="http://schemas.microsoft.com/office/drawing/2014/main" id="{C1E6DE88-F31C-4412-B4EB-ECD95EF74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28" t="10198" r="34739" b="10639"/>
          <a:stretch/>
        </p:blipFill>
        <p:spPr>
          <a:xfrm>
            <a:off x="9831811" y="4146904"/>
            <a:ext cx="1021719" cy="271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9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30ACEC"/>
                </a:solidFill>
              </a:rPr>
              <a:t>Price</a:t>
            </a:r>
            <a:br>
              <a:rPr lang="en-US" dirty="0"/>
            </a:br>
            <a:endParaRPr lang="en-US" sz="2200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007557"/>
              </p:ext>
            </p:extLst>
          </p:nvPr>
        </p:nvGraphicFramePr>
        <p:xfrm>
          <a:off x="2802933" y="2141262"/>
          <a:ext cx="7381468" cy="36825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16058">
                  <a:extLst>
                    <a:ext uri="{9D8B030D-6E8A-4147-A177-3AD203B41FA5}">
                      <a16:colId xmlns:a16="http://schemas.microsoft.com/office/drawing/2014/main" val="2303842998"/>
                    </a:ext>
                  </a:extLst>
                </a:gridCol>
                <a:gridCol w="1568026">
                  <a:extLst>
                    <a:ext uri="{9D8B030D-6E8A-4147-A177-3AD203B41FA5}">
                      <a16:colId xmlns:a16="http://schemas.microsoft.com/office/drawing/2014/main" val="697866977"/>
                    </a:ext>
                  </a:extLst>
                </a:gridCol>
                <a:gridCol w="2048692">
                  <a:extLst>
                    <a:ext uri="{9D8B030D-6E8A-4147-A177-3AD203B41FA5}">
                      <a16:colId xmlns:a16="http://schemas.microsoft.com/office/drawing/2014/main" val="2787136360"/>
                    </a:ext>
                  </a:extLst>
                </a:gridCol>
                <a:gridCol w="2048692">
                  <a:extLst>
                    <a:ext uri="{9D8B030D-6E8A-4147-A177-3AD203B41FA5}">
                      <a16:colId xmlns:a16="http://schemas.microsoft.com/office/drawing/2014/main" val="4231037566"/>
                    </a:ext>
                  </a:extLst>
                </a:gridCol>
              </a:tblGrid>
              <a:tr h="12275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404040"/>
                        </a:solidFill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color/type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404040"/>
                        </a:solidFill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1.5 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404040"/>
                        </a:solidFill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2.25 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404040"/>
                        </a:solidFill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3 HP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8667"/>
                  </a:ext>
                </a:extLst>
              </a:tr>
              <a:tr h="12275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404040"/>
                        </a:solidFill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404040"/>
                        </a:solidFill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9000 EGP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404040"/>
                        </a:solidFill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11500</a:t>
                      </a:r>
                      <a:r>
                        <a:rPr lang="en-US" sz="2400" baseline="0" dirty="0">
                          <a:solidFill>
                            <a:srgbClr val="404040"/>
                          </a:solidFill>
                        </a:rPr>
                        <a:t> EGP</a:t>
                      </a:r>
                      <a:endParaRPr lang="en-US" sz="2400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404040"/>
                        </a:solidFill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15000 EGP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620166"/>
                  </a:ext>
                </a:extLst>
              </a:tr>
              <a:tr h="12275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404040"/>
                        </a:solidFill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silver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404040"/>
                        </a:solidFill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9500</a:t>
                      </a:r>
                      <a:r>
                        <a:rPr lang="en-US" sz="2400" baseline="0" dirty="0">
                          <a:solidFill>
                            <a:srgbClr val="404040"/>
                          </a:solidFill>
                        </a:rPr>
                        <a:t> EGP</a:t>
                      </a:r>
                      <a:endParaRPr lang="en-US" sz="2400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404040"/>
                        </a:solidFill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12000</a:t>
                      </a:r>
                      <a:r>
                        <a:rPr lang="en-US" sz="2400" baseline="0" dirty="0">
                          <a:solidFill>
                            <a:srgbClr val="404040"/>
                          </a:solidFill>
                        </a:rPr>
                        <a:t> EGP</a:t>
                      </a:r>
                      <a:endParaRPr lang="en-US" sz="2400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404040"/>
                        </a:solidFill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15500</a:t>
                      </a:r>
                      <a:r>
                        <a:rPr lang="en-US" sz="2400" baseline="0" dirty="0">
                          <a:solidFill>
                            <a:srgbClr val="404040"/>
                          </a:solidFill>
                        </a:rPr>
                        <a:t> EGP</a:t>
                      </a:r>
                      <a:endParaRPr lang="en-US" sz="2400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586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35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85461" y="1191115"/>
                <a:ext cx="10540874" cy="5512905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z="4500" dirty="0">
                    <a:solidFill>
                      <a:srgbClr val="404040"/>
                    </a:solidFill>
                  </a:rPr>
                  <a:t>Discount: </a:t>
                </a:r>
              </a:p>
              <a:p>
                <a:pPr marL="0" indent="0">
                  <a:buNone/>
                </a:pPr>
                <a:r>
                  <a:rPr lang="en-US" sz="4500" dirty="0">
                    <a:solidFill>
                      <a:srgbClr val="404040"/>
                    </a:solidFill>
                  </a:rPr>
                  <a:t>1) From 6 to 15 units the costumer will save 3% of the total amount</a:t>
                </a:r>
              </a:p>
              <a:p>
                <a:pPr marL="0" indent="0">
                  <a:buNone/>
                </a:pPr>
                <a:r>
                  <a:rPr lang="en-US" sz="4500" dirty="0">
                    <a:solidFill>
                      <a:srgbClr val="404040"/>
                    </a:solidFill>
                  </a:rPr>
                  <a:t>2) More than 15 units the costumer will save 5% of the total amount</a:t>
                </a:r>
              </a:p>
              <a:p>
                <a:pPr marL="0" indent="0">
                  <a:buNone/>
                </a:pPr>
                <a:endParaRPr lang="en-US" sz="4500" dirty="0">
                  <a:solidFill>
                    <a:srgbClr val="404040"/>
                  </a:solidFill>
                </a:endParaRPr>
              </a:p>
              <a:p>
                <a:r>
                  <a:rPr lang="en-US" sz="4500" dirty="0">
                    <a:solidFill>
                      <a:srgbClr val="404040"/>
                    </a:solidFill>
                  </a:rPr>
                  <a:t>Payment methods: </a:t>
                </a:r>
              </a:p>
              <a:p>
                <a:pPr marL="0" indent="0">
                  <a:buNone/>
                </a:pPr>
                <a:r>
                  <a:rPr lang="en-US" sz="4500" dirty="0">
                    <a:solidFill>
                      <a:srgbClr val="404040"/>
                    </a:solidFill>
                  </a:rPr>
                  <a:t>1)Cash</a:t>
                </a:r>
              </a:p>
              <a:p>
                <a:pPr marL="0" indent="0">
                  <a:buNone/>
                </a:pPr>
                <a:r>
                  <a:rPr lang="en-US" sz="4500" dirty="0">
                    <a:solidFill>
                      <a:srgbClr val="404040"/>
                    </a:solidFill>
                  </a:rPr>
                  <a:t>2)Credit or debit card</a:t>
                </a:r>
              </a:p>
              <a:p>
                <a:pPr marL="0" indent="0">
                  <a:buNone/>
                </a:pPr>
                <a:endParaRPr lang="en-US" sz="4500" dirty="0">
                  <a:solidFill>
                    <a:srgbClr val="404040"/>
                  </a:solidFill>
                </a:endParaRPr>
              </a:p>
              <a:p>
                <a:r>
                  <a:rPr lang="en-US" sz="4500" dirty="0">
                    <a:solidFill>
                      <a:srgbClr val="404040"/>
                    </a:solidFill>
                  </a:rPr>
                  <a:t>Payment period:</a:t>
                </a:r>
              </a:p>
              <a:p>
                <a:pPr marL="0" indent="0">
                  <a:buNone/>
                </a:pPr>
                <a:r>
                  <a:rPr lang="en-US" sz="4500" dirty="0">
                    <a:solidFill>
                      <a:srgbClr val="404040"/>
                    </a:solidFill>
                  </a:rPr>
                  <a:t>1) Less than 4 units </a:t>
                </a:r>
                <a14:m>
                  <m:oMath xmlns:m="http://schemas.openxmlformats.org/officeDocument/2006/math">
                    <m:r>
                      <a:rPr lang="en-US" sz="45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4500" dirty="0">
                    <a:solidFill>
                      <a:srgbClr val="404040"/>
                    </a:solidFill>
                  </a:rPr>
                  <a:t>cash</a:t>
                </a:r>
              </a:p>
              <a:p>
                <a:pPr marL="0" indent="0">
                  <a:buNone/>
                </a:pPr>
                <a:r>
                  <a:rPr lang="en-US" sz="4500" dirty="0">
                    <a:solidFill>
                      <a:srgbClr val="404040"/>
                    </a:solidFill>
                  </a:rPr>
                  <a:t>2) 4 units or more </a:t>
                </a:r>
                <a14:m>
                  <m:oMath xmlns:m="http://schemas.openxmlformats.org/officeDocument/2006/math">
                    <m:r>
                      <a:rPr lang="en-US" sz="45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4500" dirty="0">
                    <a:solidFill>
                      <a:srgbClr val="404040"/>
                    </a:solidFill>
                  </a:rPr>
                  <a:t> down payment 50% cash and </a:t>
                </a:r>
              </a:p>
              <a:p>
                <a:pPr marL="0" indent="0">
                  <a:buNone/>
                </a:pPr>
                <a:r>
                  <a:rPr lang="en-US" sz="4500" dirty="0">
                    <a:solidFill>
                      <a:srgbClr val="404040"/>
                    </a:solidFill>
                  </a:rPr>
                  <a:t>Installment the other 50% on 3 months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5461" y="1191115"/>
                <a:ext cx="10540874" cy="5512905"/>
              </a:xfrm>
              <a:blipFill>
                <a:blip r:embed="rId2"/>
                <a:stretch>
                  <a:fillRect l="-1619" t="-14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2246405"/>
            <a:ext cx="2524125" cy="15069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3947568"/>
            <a:ext cx="2524125" cy="158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3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518183"/>
          </a:xfrm>
        </p:spPr>
        <p:txBody>
          <a:bodyPr>
            <a:normAutofit/>
          </a:bodyPr>
          <a:lstStyle/>
          <a:p>
            <a:r>
              <a:rPr lang="en-US" sz="4500" dirty="0">
                <a:solidFill>
                  <a:srgbClr val="30ACEC"/>
                </a:solidFill>
              </a:rPr>
              <a:t>Places that need A/C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8470" y="1825625"/>
            <a:ext cx="10164553" cy="3965575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404040"/>
                </a:solidFill>
              </a:rPr>
              <a:t>Mosque: for the comfort of the 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404040"/>
                </a:solidFill>
              </a:rPr>
              <a:t>worshipers in the morning</a:t>
            </a:r>
          </a:p>
          <a:p>
            <a:pPr marL="0" indent="0">
              <a:buNone/>
            </a:pPr>
            <a:endParaRPr lang="en-US" sz="2500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sz="2500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sz="2500" dirty="0">
              <a:solidFill>
                <a:srgbClr val="404040"/>
              </a:solidFill>
            </a:endParaRPr>
          </a:p>
          <a:p>
            <a:r>
              <a:rPr lang="en-US" sz="2500" dirty="0">
                <a:solidFill>
                  <a:srgbClr val="404040"/>
                </a:solidFill>
              </a:rPr>
              <a:t>Houses: it can be used at any time of the year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8" t="535" r="286" b="13484"/>
          <a:stretch/>
        </p:blipFill>
        <p:spPr>
          <a:xfrm>
            <a:off x="7407965" y="1825626"/>
            <a:ext cx="3806499" cy="1607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639" y="3740446"/>
            <a:ext cx="27908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8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478" y="374469"/>
            <a:ext cx="9962322" cy="5802494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404040"/>
                </a:solidFill>
              </a:rPr>
              <a:t>Companies: to give a nice atmosphere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404040"/>
                </a:solidFill>
              </a:rPr>
              <a:t>for the staff to work with full power </a:t>
            </a:r>
            <a:endParaRPr lang="ar-EG" sz="2500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ar-EG" sz="2500" dirty="0">
              <a:solidFill>
                <a:srgbClr val="404040"/>
              </a:solidFill>
            </a:endParaRPr>
          </a:p>
          <a:p>
            <a:r>
              <a:rPr lang="en-US" sz="2500" dirty="0">
                <a:solidFill>
                  <a:srgbClr val="404040"/>
                </a:solidFill>
              </a:rPr>
              <a:t>Schools: to help the students to concentrate 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404040"/>
                </a:solidFill>
              </a:rPr>
              <a:t>in a great weather </a:t>
            </a:r>
          </a:p>
          <a:p>
            <a:pPr marL="0" indent="0">
              <a:buNone/>
            </a:pPr>
            <a:endParaRPr lang="en-US" sz="2500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sz="2500" dirty="0">
              <a:solidFill>
                <a:srgbClr val="404040"/>
              </a:solidFill>
            </a:endParaRPr>
          </a:p>
          <a:p>
            <a:r>
              <a:rPr lang="en-US" sz="2500" dirty="0">
                <a:solidFill>
                  <a:srgbClr val="404040"/>
                </a:solidFill>
              </a:rPr>
              <a:t>Newly built compounds</a:t>
            </a:r>
            <a:r>
              <a:rPr lang="en-US" sz="2500" dirty="0"/>
              <a:t>.</a:t>
            </a:r>
            <a:endParaRPr lang="ar-EG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983" y="374469"/>
            <a:ext cx="2836817" cy="1846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56" y="2464730"/>
            <a:ext cx="3243944" cy="1621972"/>
          </a:xfrm>
          <a:prstGeom prst="rect">
            <a:avLst/>
          </a:prstGeom>
        </p:spPr>
      </p:pic>
      <p:pic>
        <p:nvPicPr>
          <p:cNvPr id="5" name="Picture 4" descr="A person and person standing next to boxes and boxes&#10;&#10;Description automatically generated with low confidence">
            <a:extLst>
              <a:ext uri="{FF2B5EF4-FFF2-40B4-BE49-F238E27FC236}">
                <a16:creationId xmlns:a16="http://schemas.microsoft.com/office/drawing/2014/main" id="{F64308A1-86B2-4613-83C9-DD5487309F6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1" t="1596" r="16427" b="13794"/>
          <a:stretch/>
        </p:blipFill>
        <p:spPr>
          <a:xfrm>
            <a:off x="8947051" y="4298125"/>
            <a:ext cx="1976679" cy="250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67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827</TotalTime>
  <Words>434</Words>
  <Application>Microsoft Office PowerPoint</Application>
  <PresentationFormat>Widescreen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Corbel</vt:lpstr>
      <vt:lpstr>Times New Roman</vt:lpstr>
      <vt:lpstr>Parallax</vt:lpstr>
      <vt:lpstr>Marketing plan  </vt:lpstr>
      <vt:lpstr>Marketing Project  Team Number: 18 Submitted to Dr./ Amr Ezzat Safwat </vt:lpstr>
      <vt:lpstr>Air Cool company for air conditioning systems</vt:lpstr>
      <vt:lpstr>Product</vt:lpstr>
      <vt:lpstr>PowerPoint Presentation</vt:lpstr>
      <vt:lpstr>Price </vt:lpstr>
      <vt:lpstr>PowerPoint Presentation</vt:lpstr>
      <vt:lpstr>Places that need A/C</vt:lpstr>
      <vt:lpstr>PowerPoint Presentation</vt:lpstr>
      <vt:lpstr>Why would you buy from us not anyone else?</vt:lpstr>
      <vt:lpstr>How to Contact Us?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plan</dc:title>
  <dc:creator>UNIversal ADV</dc:creator>
  <cp:lastModifiedBy>Salma Tariq Al Alfi Mohamed Abdo 1700620</cp:lastModifiedBy>
  <cp:revision>39</cp:revision>
  <dcterms:created xsi:type="dcterms:W3CDTF">2021-02-11T00:25:22Z</dcterms:created>
  <dcterms:modified xsi:type="dcterms:W3CDTF">2021-02-13T13:58:10Z</dcterms:modified>
</cp:coreProperties>
</file>