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3" r:id="rId3"/>
    <p:sldId id="258" r:id="rId4"/>
    <p:sldId id="259" r:id="rId5"/>
    <p:sldId id="262" r:id="rId6"/>
    <p:sldId id="264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4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8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AF61AA-5A98-4049-A93E-477E5505141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8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">
              <a:srgbClr val="646464">
                <a:alpha val="29000"/>
              </a:srgbClr>
            </a:gs>
            <a:gs pos="76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B87460CC-6387-4BF1-94AA-9B1D7C993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015" r="-1" b="571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CAE7B9-CE15-44EF-B4C9-BAE07EB9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518085"/>
            <a:ext cx="8637073" cy="9025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Air Cool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38E0-0E5B-4D06-943A-84474608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091543"/>
            <a:ext cx="8637072" cy="2794907"/>
          </a:xfrm>
        </p:spPr>
        <p:txBody>
          <a:bodyPr>
            <a:normAutofit fontScale="92500"/>
          </a:bodyPr>
          <a:lstStyle/>
          <a:p>
            <a:r>
              <a:rPr lang="en-US" dirty="0"/>
              <a:t>Presented by                                           </a:t>
            </a:r>
            <a:r>
              <a:rPr lang="en-US" dirty="0" smtClean="0"/>
              <a:t>                       submitted to              group </a:t>
            </a:r>
            <a:endParaRPr lang="en-US" dirty="0"/>
          </a:p>
          <a:p>
            <a:r>
              <a:rPr lang="en-US" dirty="0"/>
              <a:t>Ahmed Ayman </a:t>
            </a:r>
            <a:r>
              <a:rPr lang="en-US" dirty="0" err="1"/>
              <a:t>ahmed</a:t>
            </a:r>
            <a:r>
              <a:rPr lang="en-US" dirty="0"/>
              <a:t>                                    </a:t>
            </a:r>
            <a:r>
              <a:rPr lang="en-US" dirty="0" smtClean="0"/>
              <a:t>              </a:t>
            </a:r>
            <a:r>
              <a:rPr lang="en-US" sz="1900" dirty="0" smtClean="0"/>
              <a:t>prof</a:t>
            </a:r>
            <a:r>
              <a:rPr lang="en-US" sz="1900" dirty="0"/>
              <a:t>.  </a:t>
            </a:r>
            <a:r>
              <a:rPr lang="en-US" sz="1900" dirty="0" err="1"/>
              <a:t>amr</a:t>
            </a:r>
            <a:r>
              <a:rPr lang="en-US" sz="1900" dirty="0"/>
              <a:t> </a:t>
            </a:r>
            <a:r>
              <a:rPr lang="en-US" sz="1900" dirty="0" err="1" smtClean="0"/>
              <a:t>safwat</a:t>
            </a:r>
            <a:r>
              <a:rPr lang="en-US" dirty="0" smtClean="0"/>
              <a:t>            30</a:t>
            </a:r>
            <a:endParaRPr lang="en-US" dirty="0"/>
          </a:p>
          <a:p>
            <a:r>
              <a:rPr lang="en-US" dirty="0"/>
              <a:t>Salma tarek el </a:t>
            </a:r>
            <a:r>
              <a:rPr lang="en-US" dirty="0" err="1" smtClean="0"/>
              <a:t>alfy</a:t>
            </a:r>
            <a:endParaRPr lang="en-US" dirty="0"/>
          </a:p>
          <a:p>
            <a:r>
              <a:rPr lang="en-US" dirty="0"/>
              <a:t>Abdelrahman Mohamed </a:t>
            </a:r>
            <a:r>
              <a:rPr lang="en-US" dirty="0" smtClean="0"/>
              <a:t>anwar                    </a:t>
            </a:r>
            <a:endParaRPr lang="en-US" dirty="0"/>
          </a:p>
          <a:p>
            <a:r>
              <a:rPr lang="en-US" dirty="0"/>
              <a:t>Farid Mohamed </a:t>
            </a:r>
            <a:r>
              <a:rPr lang="en-US" dirty="0" err="1"/>
              <a:t>farid</a:t>
            </a:r>
            <a:r>
              <a:rPr lang="en-US" dirty="0"/>
              <a:t> </a:t>
            </a:r>
            <a:r>
              <a:rPr lang="en-US" dirty="0" err="1" smtClean="0"/>
              <a:t>Temraz</a:t>
            </a:r>
            <a:endParaRPr lang="en-US" dirty="0"/>
          </a:p>
          <a:p>
            <a:r>
              <a:rPr lang="en-US" dirty="0"/>
              <a:t>Yumna ahmed Mohamed </a:t>
            </a:r>
            <a:r>
              <a:rPr lang="en-US" dirty="0" err="1" smtClean="0"/>
              <a:t>ghoneim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1BD1-7673-4F73-A7A7-98A7A293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4015"/>
            <a:ext cx="9603275" cy="615908"/>
          </a:xfrm>
        </p:spPr>
        <p:txBody>
          <a:bodyPr>
            <a:normAutofit/>
          </a:bodyPr>
          <a:lstStyle/>
          <a:p>
            <a:r>
              <a:rPr lang="en-US" sz="2800" b="1" dirty="0"/>
              <a:t>Net Present Value </a:t>
            </a:r>
            <a:r>
              <a:rPr lang="en-US" sz="3600" b="1" dirty="0"/>
              <a:t>(NPV)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A100-2790-414B-8634-FFEB9BC0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5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Interest </a:t>
            </a:r>
            <a:r>
              <a:rPr lang="en-US" dirty="0"/>
              <a:t>rate: 10%</a:t>
            </a:r>
          </a:p>
          <a:p>
            <a:r>
              <a:rPr lang="en-US" dirty="0"/>
              <a:t>NPV = </a:t>
            </a:r>
            <a:r>
              <a:rPr lang="en-US" dirty="0" smtClean="0"/>
              <a:t>637,236 </a:t>
            </a:r>
            <a:r>
              <a:rPr lang="en-US" dirty="0"/>
              <a:t>L.E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39773"/>
                  </p:ext>
                </p:extLst>
              </p:nvPr>
            </p:nvGraphicFramePr>
            <p:xfrm>
              <a:off x="2394855" y="1942010"/>
              <a:ext cx="7323913" cy="25516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9212">
                      <a:extLst>
                        <a:ext uri="{9D8B030D-6E8A-4147-A177-3AD203B41FA5}">
                          <a16:colId xmlns:a16="http://schemas.microsoft.com/office/drawing/2014/main" val="3548049419"/>
                        </a:ext>
                      </a:extLst>
                    </a:gridCol>
                    <a:gridCol w="732996">
                      <a:extLst>
                        <a:ext uri="{9D8B030D-6E8A-4147-A177-3AD203B41FA5}">
                          <a16:colId xmlns:a16="http://schemas.microsoft.com/office/drawing/2014/main" val="1400822314"/>
                        </a:ext>
                      </a:extLst>
                    </a:gridCol>
                    <a:gridCol w="812108">
                      <a:extLst>
                        <a:ext uri="{9D8B030D-6E8A-4147-A177-3AD203B41FA5}">
                          <a16:colId xmlns:a16="http://schemas.microsoft.com/office/drawing/2014/main" val="1059779056"/>
                        </a:ext>
                      </a:extLst>
                    </a:gridCol>
                    <a:gridCol w="809882">
                      <a:extLst>
                        <a:ext uri="{9D8B030D-6E8A-4147-A177-3AD203B41FA5}">
                          <a16:colId xmlns:a16="http://schemas.microsoft.com/office/drawing/2014/main" val="3604499036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636360370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4050906927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2049210619"/>
                        </a:ext>
                      </a:extLst>
                    </a:gridCol>
                    <a:gridCol w="745735">
                      <a:extLst>
                        <a:ext uri="{9D8B030D-6E8A-4147-A177-3AD203B41FA5}">
                          <a16:colId xmlns:a16="http://schemas.microsoft.com/office/drawing/2014/main" val="4137574725"/>
                        </a:ext>
                      </a:extLst>
                    </a:gridCol>
                    <a:gridCol w="862151">
                      <a:extLst>
                        <a:ext uri="{9D8B030D-6E8A-4147-A177-3AD203B41FA5}">
                          <a16:colId xmlns:a16="http://schemas.microsoft.com/office/drawing/2014/main" val="3478734744"/>
                        </a:ext>
                      </a:extLst>
                    </a:gridCol>
                  </a:tblGrid>
                  <a:tr h="5084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0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 Light" panose="020F0302020204030204" pitchFamily="34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 Light" panose="020F0302020204030204" pitchFamily="34" charset="0"/>
                                      </a:rPr>
                                      <m:t>𝒔𝒕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 Light" panose="020F0302020204030204" pitchFamily="34" charset="0"/>
                                  </a:rPr>
                                  <m:t>𝒚𝒆𝒂𝒓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4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total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1838121"/>
                      </a:ext>
                    </a:extLst>
                  </a:tr>
                  <a:tr h="294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rate 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10%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339878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Outflows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-750.000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0975497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</a:t>
                          </a:r>
                          <a:r>
                            <a:rPr lang="en-US" sz="1200" dirty="0" smtClean="0">
                              <a:effectLst/>
                            </a:rPr>
                            <a:t>nflows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1.750.000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8261801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Net 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1.500.000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428591"/>
                      </a:ext>
                    </a:extLst>
                  </a:tr>
                  <a:tr h="2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NPV </a:t>
                          </a: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637.236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339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39773"/>
                  </p:ext>
                </p:extLst>
              </p:nvPr>
            </p:nvGraphicFramePr>
            <p:xfrm>
              <a:off x="2394855" y="1942010"/>
              <a:ext cx="7323913" cy="25516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9212">
                      <a:extLst>
                        <a:ext uri="{9D8B030D-6E8A-4147-A177-3AD203B41FA5}">
                          <a16:colId xmlns:a16="http://schemas.microsoft.com/office/drawing/2014/main" val="3548049419"/>
                        </a:ext>
                      </a:extLst>
                    </a:gridCol>
                    <a:gridCol w="732996">
                      <a:extLst>
                        <a:ext uri="{9D8B030D-6E8A-4147-A177-3AD203B41FA5}">
                          <a16:colId xmlns:a16="http://schemas.microsoft.com/office/drawing/2014/main" val="1400822314"/>
                        </a:ext>
                      </a:extLst>
                    </a:gridCol>
                    <a:gridCol w="812108">
                      <a:extLst>
                        <a:ext uri="{9D8B030D-6E8A-4147-A177-3AD203B41FA5}">
                          <a16:colId xmlns:a16="http://schemas.microsoft.com/office/drawing/2014/main" val="1059779056"/>
                        </a:ext>
                      </a:extLst>
                    </a:gridCol>
                    <a:gridCol w="809882">
                      <a:extLst>
                        <a:ext uri="{9D8B030D-6E8A-4147-A177-3AD203B41FA5}">
                          <a16:colId xmlns:a16="http://schemas.microsoft.com/office/drawing/2014/main" val="3604499036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636360370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4050906927"/>
                        </a:ext>
                      </a:extLst>
                    </a:gridCol>
                    <a:gridCol w="803943">
                      <a:extLst>
                        <a:ext uri="{9D8B030D-6E8A-4147-A177-3AD203B41FA5}">
                          <a16:colId xmlns:a16="http://schemas.microsoft.com/office/drawing/2014/main" val="2049210619"/>
                        </a:ext>
                      </a:extLst>
                    </a:gridCol>
                    <a:gridCol w="745735">
                      <a:extLst>
                        <a:ext uri="{9D8B030D-6E8A-4147-A177-3AD203B41FA5}">
                          <a16:colId xmlns:a16="http://schemas.microsoft.com/office/drawing/2014/main" val="4137574725"/>
                        </a:ext>
                      </a:extLst>
                    </a:gridCol>
                    <a:gridCol w="862151">
                      <a:extLst>
                        <a:ext uri="{9D8B030D-6E8A-4147-A177-3AD203B41FA5}">
                          <a16:colId xmlns:a16="http://schemas.microsoft.com/office/drawing/2014/main" val="3478734744"/>
                        </a:ext>
                      </a:extLst>
                    </a:gridCol>
                  </a:tblGrid>
                  <a:tr h="5084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6716" t="-9524" r="-594776" b="-4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4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Year 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total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1838121"/>
                      </a:ext>
                    </a:extLst>
                  </a:tr>
                  <a:tr h="294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rate 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10%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339878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Outflows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-750.000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0975497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</a:t>
                          </a:r>
                          <a:r>
                            <a:rPr lang="en-US" sz="1200" dirty="0" smtClean="0">
                              <a:effectLst/>
                            </a:rPr>
                            <a:t>nflows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1.750.000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8261801"/>
                      </a:ext>
                    </a:extLst>
                  </a:tr>
                  <a:tr h="488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Net flows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300.000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1.500.000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428591"/>
                      </a:ext>
                    </a:extLst>
                  </a:tr>
                  <a:tr h="2847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NPV </a:t>
                          </a:r>
                          <a:r>
                            <a:rPr lang="en-US" sz="1200" dirty="0">
                              <a:effectLst/>
                            </a:rPr>
                            <a:t>total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637.236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 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PMingLiU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339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16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54" y="1315059"/>
            <a:ext cx="9603275" cy="589941"/>
          </a:xfrm>
        </p:spPr>
        <p:txBody>
          <a:bodyPr/>
          <a:lstStyle/>
          <a:p>
            <a:r>
              <a:rPr lang="en-US" sz="2600" dirty="0" smtClean="0"/>
              <a:t>Return on investment </a:t>
            </a:r>
            <a:r>
              <a:rPr lang="en-US" dirty="0" smtClean="0"/>
              <a:t>(ROI)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47609"/>
              </p:ext>
            </p:extLst>
          </p:nvPr>
        </p:nvGraphicFramePr>
        <p:xfrm>
          <a:off x="1416654" y="2282822"/>
          <a:ext cx="9604376" cy="305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893031598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397913112"/>
                    </a:ext>
                  </a:extLst>
                </a:gridCol>
              </a:tblGrid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(ROI) 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89749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18806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-36.36%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56841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90493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98625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6027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 ROI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391259"/>
            <a:ext cx="9603275" cy="4985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Payback period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326523"/>
              </p:ext>
            </p:extLst>
          </p:nvPr>
        </p:nvGraphicFramePr>
        <p:xfrm>
          <a:off x="1549754" y="2056448"/>
          <a:ext cx="9406922" cy="2202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414">
                  <a:extLst>
                    <a:ext uri="{9D8B030D-6E8A-4147-A177-3AD203B41FA5}">
                      <a16:colId xmlns:a16="http://schemas.microsoft.com/office/drawing/2014/main" val="1551150914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326030126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6160056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8346968"/>
                    </a:ext>
                  </a:extLst>
                </a:gridCol>
              </a:tblGrid>
              <a:tr h="64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Cumulative cost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Cumulative revenue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Cumulative revenue – cumulative cost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63711"/>
                  </a:ext>
                </a:extLst>
              </a:tr>
              <a:tr h="519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0336608"/>
                  </a:ext>
                </a:extLst>
              </a:tr>
              <a:tr h="519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550,000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-200,000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4274979"/>
                  </a:ext>
                </a:extLst>
              </a:tr>
              <a:tr h="519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600,000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350,000*2=700,000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4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1380" y="4502333"/>
            <a:ext cx="44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Payback period = </a:t>
            </a:r>
            <a:r>
              <a:rPr lang="en-US" b="1" dirty="0" smtClean="0"/>
              <a:t>1.2 years = 14 months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53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252-7FE2-4B23-8DBC-A94FECDA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8301"/>
            <a:ext cx="9603275" cy="491621"/>
          </a:xfrm>
        </p:spPr>
        <p:txBody>
          <a:bodyPr>
            <a:no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F0AA-25EB-4561-B17F-34DCAAA5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88595"/>
            <a:ext cx="9603275" cy="2494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project is to found and establish air conditioning company that sells and installs air conditioners of various types.</a:t>
            </a:r>
          </a:p>
          <a:p>
            <a:pPr marL="0" indent="0">
              <a:buNone/>
            </a:pPr>
            <a:r>
              <a:rPr lang="en-US" dirty="0"/>
              <a:t>After planning the project we start at 7-March and we expect to end </a:t>
            </a:r>
            <a:r>
              <a:rPr lang="en-US"/>
              <a:t>at </a:t>
            </a:r>
            <a:r>
              <a:rPr lang="en-US" smtClean="0"/>
              <a:t>26-April </a:t>
            </a:r>
            <a:r>
              <a:rPr lang="en-US" dirty="0"/>
              <a:t>according to our project network.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42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0D2A-400F-430E-A0EA-A8AA3343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99" y="1319661"/>
            <a:ext cx="9603275" cy="6780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problems</a:t>
            </a:r>
            <a:endParaRPr lang="en-US" sz="3600" b="1" dirty="0"/>
          </a:p>
        </p:txBody>
      </p:sp>
      <p:pic>
        <p:nvPicPr>
          <p:cNvPr id="3074" name="Picture 2" descr="Sweating Man Blank Template - Imgflip">
            <a:extLst>
              <a:ext uri="{FF2B5EF4-FFF2-40B4-BE49-F238E27FC236}">
                <a16:creationId xmlns:a16="http://schemas.microsoft.com/office/drawing/2014/main" id="{6EBC5CF9-B298-48EA-8813-C6420AB0B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9873" y="1997713"/>
            <a:ext cx="3663901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25D30-459B-43E5-9575-16740DC714A2}"/>
              </a:ext>
            </a:extLst>
          </p:cNvPr>
          <p:cNvSpPr txBox="1"/>
          <p:nvPr/>
        </p:nvSpPr>
        <p:spPr>
          <a:xfrm>
            <a:off x="1370499" y="2184800"/>
            <a:ext cx="5509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You suffer from high temperature and humidity.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Global warming can contribute to the intensity of heat waves by increasing the chances of very hot days and nights.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And increase body temperature can cause heavy sweating, clammy skin, dehydration, tiredness, headache.</a:t>
            </a:r>
          </a:p>
        </p:txBody>
      </p:sp>
    </p:spTree>
    <p:extLst>
      <p:ext uri="{BB962C8B-B14F-4D97-AF65-F5344CB8AC3E}">
        <p14:creationId xmlns:p14="http://schemas.microsoft.com/office/powerpoint/2010/main" val="2535174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038C-2D1A-4B6E-A3A2-B9B7F9B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5421"/>
            <a:ext cx="9603275" cy="576606"/>
          </a:xfrm>
        </p:spPr>
        <p:txBody>
          <a:bodyPr>
            <a:noAutofit/>
          </a:bodyPr>
          <a:lstStyle/>
          <a:p>
            <a:r>
              <a:rPr lang="en-US" sz="3600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5177-9A30-436D-A720-3DD0815C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9094"/>
            <a:ext cx="4568221" cy="3026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all love living in comfort, don’t we ?? </a:t>
            </a:r>
          </a:p>
          <a:p>
            <a:pPr marL="0" indent="0">
              <a:buNone/>
            </a:pPr>
            <a:r>
              <a:rPr lang="en-US" dirty="0"/>
              <a:t>Well did you know that there are more benefits of air conditioning than just comfort.</a:t>
            </a:r>
          </a:p>
          <a:p>
            <a:pPr marL="0" indent="0">
              <a:buNone/>
            </a:pPr>
            <a:r>
              <a:rPr lang="en-US" dirty="0"/>
              <a:t>Air conditioning can also provide us with safety and better quality of life in our own homes.</a:t>
            </a:r>
          </a:p>
        </p:txBody>
      </p:sp>
      <p:pic>
        <p:nvPicPr>
          <p:cNvPr id="7170" name="Picture 2" descr="12000 BTU 1+ TON DUCTLESS MINI SPLIT AIR CONDITIONER WALL UNIT &amp;amp; HEAT PUMP  EZ EUROPEAN PATENTED QUICK CONNECT : Amazon.ca: Home">
            <a:extLst>
              <a:ext uri="{FF2B5EF4-FFF2-40B4-BE49-F238E27FC236}">
                <a16:creationId xmlns:a16="http://schemas.microsoft.com/office/drawing/2014/main" id="{EC697436-3D40-4F6B-B10D-237B3120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406" y="2237327"/>
            <a:ext cx="5447285" cy="317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3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ACA3-897F-48A0-A4BF-6856B5FB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83" y="1230648"/>
            <a:ext cx="9603275" cy="587136"/>
          </a:xfrm>
        </p:spPr>
        <p:txBody>
          <a:bodyPr>
            <a:normAutofit/>
          </a:bodyPr>
          <a:lstStyle/>
          <a:p>
            <a:r>
              <a:rPr lang="en-US" sz="2800" b="1" dirty="0"/>
              <a:t>Work breakdown structure </a:t>
            </a:r>
            <a:r>
              <a:rPr lang="en-US" sz="3600" b="1" dirty="0"/>
              <a:t>(wbs)</a:t>
            </a:r>
          </a:p>
        </p:txBody>
      </p:sp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37D760B7-245E-4EA0-98BF-9A8C8D1A3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5" y="1907178"/>
            <a:ext cx="10394521" cy="39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69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8712-FF48-4ECD-9EE2-F95E9575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66159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A1EB-8616-429A-AD45-1F472311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5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Accountants </a:t>
            </a:r>
          </a:p>
          <a:p>
            <a:r>
              <a:rPr lang="en-US" dirty="0" smtClean="0"/>
              <a:t>Recruiters</a:t>
            </a:r>
          </a:p>
          <a:p>
            <a:r>
              <a:rPr lang="en-US" dirty="0" smtClean="0"/>
              <a:t>Engineers </a:t>
            </a:r>
            <a:endParaRPr lang="en-US" dirty="0"/>
          </a:p>
          <a:p>
            <a:r>
              <a:rPr lang="en-US" dirty="0" smtClean="0"/>
              <a:t>Marketers</a:t>
            </a:r>
            <a:endParaRPr lang="en-US" dirty="0"/>
          </a:p>
          <a:p>
            <a:r>
              <a:rPr lang="en-US" dirty="0"/>
              <a:t>Technicians</a:t>
            </a:r>
          </a:p>
          <a:p>
            <a:r>
              <a:rPr lang="en-US" dirty="0"/>
              <a:t>Sales Team</a:t>
            </a:r>
          </a:p>
          <a:p>
            <a:r>
              <a:rPr lang="en-US" dirty="0"/>
              <a:t>Call Center </a:t>
            </a:r>
          </a:p>
          <a:p>
            <a:r>
              <a:rPr lang="en-US" dirty="0" smtClean="0"/>
              <a:t>Trucks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3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55F0-B830-42D3-ADA6-747335B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3914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network </a:t>
            </a:r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31CEB229-921C-46DB-86F0-6D61F2E89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78632" y="2016125"/>
            <a:ext cx="894906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46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92BB-9419-4232-B0FF-73C6CDAE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159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/>
              <a:t>Gantt chart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AF1516CB-169D-4361-B667-86F8BAD09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06" y="1962859"/>
            <a:ext cx="9629248" cy="395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B3AD-84B8-4330-AA6E-9B79A5DF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2792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6350-64DB-44C0-B3FD-D5AFA6EA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818"/>
          </a:xfrm>
        </p:spPr>
        <p:txBody>
          <a:bodyPr/>
          <a:lstStyle/>
          <a:p>
            <a:r>
              <a:rPr lang="en-US" dirty="0"/>
              <a:t>Collecting capitals         Starts: 7-March</a:t>
            </a:r>
          </a:p>
          <a:p>
            <a:r>
              <a:rPr lang="en-US" dirty="0"/>
              <a:t>Warehouse / Office         Starts: 10-March</a:t>
            </a:r>
          </a:p>
          <a:p>
            <a:r>
              <a:rPr lang="en-US" dirty="0"/>
              <a:t>Office Utilities         Starts: 17-March</a:t>
            </a:r>
          </a:p>
          <a:p>
            <a:r>
              <a:rPr lang="en-US" dirty="0"/>
              <a:t>Licenses         Starts: 19-March</a:t>
            </a:r>
          </a:p>
          <a:p>
            <a:r>
              <a:rPr lang="en-US" dirty="0"/>
              <a:t>Recruitment          Starts: 23-March</a:t>
            </a:r>
          </a:p>
          <a:p>
            <a:r>
              <a:rPr lang="en-US" dirty="0"/>
              <a:t>Mobile Application / Trucks          Starts: 12-April</a:t>
            </a:r>
          </a:p>
          <a:p>
            <a:r>
              <a:rPr lang="en-US" dirty="0"/>
              <a:t>Buying A/C Units From Factory          Starts: 17-April</a:t>
            </a:r>
          </a:p>
          <a:p>
            <a:r>
              <a:rPr lang="en-US" dirty="0"/>
              <a:t>Marketing           Starts: 20-April        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CF162DD-4B34-41F0-92BA-ECBCDE94FA96}"/>
              </a:ext>
            </a:extLst>
          </p:cNvPr>
          <p:cNvSpPr/>
          <p:nvPr/>
        </p:nvSpPr>
        <p:spPr>
          <a:xfrm>
            <a:off x="3693111" y="2192784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462BE5-D43C-461C-95E1-5516E474CDA5}"/>
              </a:ext>
            </a:extLst>
          </p:cNvPr>
          <p:cNvSpPr/>
          <p:nvPr/>
        </p:nvSpPr>
        <p:spPr>
          <a:xfrm>
            <a:off x="3863266" y="2666260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E8CD77-5AB5-43CB-B195-89925325EB78}"/>
              </a:ext>
            </a:extLst>
          </p:cNvPr>
          <p:cNvSpPr/>
          <p:nvPr/>
        </p:nvSpPr>
        <p:spPr>
          <a:xfrm>
            <a:off x="3357239" y="3179356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C70711-D7DC-4D95-8E5A-825B6FF7BB16}"/>
              </a:ext>
            </a:extLst>
          </p:cNvPr>
          <p:cNvSpPr/>
          <p:nvPr/>
        </p:nvSpPr>
        <p:spPr>
          <a:xfrm>
            <a:off x="2701771" y="3656700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2AE076-65EF-41E4-86DF-8AF147C7AD18}"/>
              </a:ext>
            </a:extLst>
          </p:cNvPr>
          <p:cNvSpPr/>
          <p:nvPr/>
        </p:nvSpPr>
        <p:spPr>
          <a:xfrm>
            <a:off x="3145655" y="4154174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62B238-8655-4D13-AA17-831219182503}"/>
              </a:ext>
            </a:extLst>
          </p:cNvPr>
          <p:cNvSpPr/>
          <p:nvPr/>
        </p:nvSpPr>
        <p:spPr>
          <a:xfrm>
            <a:off x="4645982" y="4636773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54D548-4177-4431-AB65-0C4AEC388994}"/>
              </a:ext>
            </a:extLst>
          </p:cNvPr>
          <p:cNvSpPr/>
          <p:nvPr/>
        </p:nvSpPr>
        <p:spPr>
          <a:xfrm>
            <a:off x="5107621" y="5152582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065DE4-095B-490F-A61F-4DD7F20078A6}"/>
              </a:ext>
            </a:extLst>
          </p:cNvPr>
          <p:cNvSpPr/>
          <p:nvPr/>
        </p:nvSpPr>
        <p:spPr>
          <a:xfrm>
            <a:off x="2954784" y="5631072"/>
            <a:ext cx="50602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1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342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PMingLiU</vt:lpstr>
      <vt:lpstr>Arial</vt:lpstr>
      <vt:lpstr>Arial</vt:lpstr>
      <vt:lpstr>Calibri</vt:lpstr>
      <vt:lpstr>Calibri Light</vt:lpstr>
      <vt:lpstr>Cambria Math</vt:lpstr>
      <vt:lpstr>Gill Sans MT</vt:lpstr>
      <vt:lpstr>Times New Roman</vt:lpstr>
      <vt:lpstr>Gallery</vt:lpstr>
      <vt:lpstr>Air Cool Company</vt:lpstr>
      <vt:lpstr>overview</vt:lpstr>
      <vt:lpstr>problems</vt:lpstr>
      <vt:lpstr>solution</vt:lpstr>
      <vt:lpstr>Work breakdown structure (wbs)</vt:lpstr>
      <vt:lpstr>Project resources </vt:lpstr>
      <vt:lpstr>Project network </vt:lpstr>
      <vt:lpstr>Gantt chart</vt:lpstr>
      <vt:lpstr>milestones</vt:lpstr>
      <vt:lpstr>Net Present Value (NPV)</vt:lpstr>
      <vt:lpstr>Return on investment (ROI) </vt:lpstr>
      <vt:lpstr>Payback period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Cool Company</dc:title>
  <dc:creator>Farid Muhammad Farid Ibrahim Temraz 1700985</dc:creator>
  <cp:lastModifiedBy>UNIversal ADV</cp:lastModifiedBy>
  <cp:revision>36</cp:revision>
  <dcterms:created xsi:type="dcterms:W3CDTF">2021-07-13T14:39:27Z</dcterms:created>
  <dcterms:modified xsi:type="dcterms:W3CDTF">2021-07-16T16:38:01Z</dcterms:modified>
</cp:coreProperties>
</file>