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DD766-F274-4A02-8A67-46194DB89734}" v="5" dt="2021-03-16T18:29:46.974"/>
    <p1510:client id="{B92FB59F-10F7-0000-7F33-7463A0A5C0B7}" v="2" dt="2021-03-17T16:06:2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Kousshik Raj" userId="S::kousshikraj.raj@iitkgp.ac.in::c66f7ff5-32c8-4632-9689-014eef125eaf" providerId="AD" clId="Web-{971DD766-F274-4A02-8A67-46194DB89734}"/>
    <pc:docChg chg="modSld">
      <pc:chgData name="M Kousshik Raj" userId="S::kousshikraj.raj@iitkgp.ac.in::c66f7ff5-32c8-4632-9689-014eef125eaf" providerId="AD" clId="Web-{971DD766-F274-4A02-8A67-46194DB89734}" dt="2021-03-16T18:28:24.890" v="1" actId="20577"/>
      <pc:docMkLst>
        <pc:docMk/>
      </pc:docMkLst>
      <pc:sldChg chg="modSp">
        <pc:chgData name="M Kousshik Raj" userId="S::kousshikraj.raj@iitkgp.ac.in::c66f7ff5-32c8-4632-9689-014eef125eaf" providerId="AD" clId="Web-{971DD766-F274-4A02-8A67-46194DB89734}" dt="2021-03-16T18:28:24.890" v="1" actId="20577"/>
        <pc:sldMkLst>
          <pc:docMk/>
          <pc:sldMk cId="0" sldId="261"/>
        </pc:sldMkLst>
        <pc:spChg chg="mod">
          <ac:chgData name="M Kousshik Raj" userId="S::kousshikraj.raj@iitkgp.ac.in::c66f7ff5-32c8-4632-9689-014eef125eaf" providerId="AD" clId="Web-{971DD766-F274-4A02-8A67-46194DB89734}" dt="2021-03-16T18:28:24.890" v="1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Kethireddy Rishith Reddy" userId="S::rreddy189@iitkgp.ac.in::df17e1b8-87d4-452b-897d-881520ad28cb" providerId="AD" clId="Web-{B92FB59F-10F7-0000-7F33-7463A0A5C0B7}"/>
    <pc:docChg chg="modSld">
      <pc:chgData name="Kethireddy Rishith Reddy" userId="S::rreddy189@iitkgp.ac.in::df17e1b8-87d4-452b-897d-881520ad28cb" providerId="AD" clId="Web-{B92FB59F-10F7-0000-7F33-7463A0A5C0B7}" dt="2021-03-17T16:06:21.761" v="0" actId="20577"/>
      <pc:docMkLst>
        <pc:docMk/>
      </pc:docMkLst>
      <pc:sldChg chg="modSp">
        <pc:chgData name="Kethireddy Rishith Reddy" userId="S::rreddy189@iitkgp.ac.in::df17e1b8-87d4-452b-897d-881520ad28cb" providerId="AD" clId="Web-{B92FB59F-10F7-0000-7F33-7463A0A5C0B7}" dt="2021-03-17T16:06:21.761" v="0" actId="20577"/>
        <pc:sldMkLst>
          <pc:docMk/>
          <pc:sldMk cId="0" sldId="261"/>
        </pc:sldMkLst>
        <pc:spChg chg="mod">
          <ac:chgData name="Kethireddy Rishith Reddy" userId="S::rreddy189@iitkgp.ac.in::df17e1b8-87d4-452b-897d-881520ad28cb" providerId="AD" clId="Web-{B92FB59F-10F7-0000-7F33-7463A0A5C0B7}" dt="2021-03-17T16:06:21.761" v="0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30-01-2020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Indian Institute of Technology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179F-3E4C-4F5B-9EB9-1F85D309A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IN"/>
              <a:t>30-01-2020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E140E0CD-D786-4289-BAD5-1E7D502072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Nimbus Roman No9 L" charset="0"/>
        <a:cs typeface="Nimbus Roman No9 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470"/>
            <a:ext cx="10515600" cy="75948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1103586"/>
            <a:ext cx="10515600" cy="21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470"/>
            <a:ext cx="10515600" cy="75948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1103586"/>
            <a:ext cx="10515600" cy="21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783" y="6356350"/>
            <a:ext cx="4632434" cy="365125"/>
          </a:xfrm>
        </p:spPr>
        <p:txBody>
          <a:bodyPr/>
          <a:lstStyle/>
          <a:p>
            <a:r>
              <a:rPr lang="en-US" dirty="0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783" y="6356350"/>
            <a:ext cx="4632434" cy="365125"/>
          </a:xfrm>
        </p:spPr>
        <p:txBody>
          <a:bodyPr/>
          <a:lstStyle/>
          <a:p>
            <a:r>
              <a:rPr lang="en-US" dirty="0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gem5 Simulator - Tutorial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Nimbus Roman No9 L" charset="0"/>
                <a:cs typeface="Nimbus Roman No9 L" charset="0"/>
              </a:defRPr>
            </a:lvl1pPr>
          </a:lstStyle>
          <a:p>
            <a:fld id="{44FD45D2-EE09-477E-8B57-117F8749906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Nimbus Roman No9 L" charset="0"/>
          <a:cs typeface="Nimbus Roman No9 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irban.chakraborty@iitkgp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.gem5.org/book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1087"/>
            <a:ext cx="9144000" cy="1978875"/>
          </a:xfrm>
        </p:spPr>
        <p:txBody>
          <a:bodyPr>
            <a:normAutofit/>
          </a:bodyPr>
          <a:lstStyle/>
          <a:p>
            <a:r>
              <a:rPr lang="en-IN" sz="6600" dirty="0"/>
              <a:t>gem5 Simulator -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7330"/>
            <a:ext cx="9144000" cy="1100470"/>
          </a:xfrm>
        </p:spPr>
        <p:txBody>
          <a:bodyPr/>
          <a:lstStyle/>
          <a:p>
            <a:r>
              <a:rPr lang="en-IN" dirty="0"/>
              <a:t>Anirban Chakraborty</a:t>
            </a:r>
          </a:p>
          <a:p>
            <a:r>
              <a:rPr lang="en-IN" dirty="0"/>
              <a:t>Teaching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3702" y="476032"/>
            <a:ext cx="646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Noto Serif Khmer" panose="02020502060506020304" charset="0"/>
                <a:ea typeface="Nimbus Roman No9 L" charset="0"/>
                <a:cs typeface="Nimbus Roman No9 L" charset="0"/>
              </a:rPr>
              <a:t>Indian Institute of Technology, Kharagpur</a:t>
            </a:r>
          </a:p>
          <a:p>
            <a:pPr algn="ctr"/>
            <a:r>
              <a:rPr lang="en-IN" sz="2000" dirty="0">
                <a:latin typeface="Noto Serif Khmer" panose="02020502060506020304" charset="0"/>
                <a:ea typeface="Nimbus Roman No9 L" charset="0"/>
                <a:cs typeface="Nimbus Roman No9 L" charset="0"/>
              </a:rPr>
              <a:t>High Performance Computer Architecture (CS60003)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9483" y="5668644"/>
            <a:ext cx="41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ea typeface="Nimbus Roman No9 L" charset="0"/>
                <a:cs typeface="Nimbus Roman No9 L" charset="0"/>
                <a:hlinkClick r:id="rId2"/>
              </a:rPr>
              <a:t>anirban.chakraborty@iitkgp.ac.in</a:t>
            </a:r>
            <a:endParaRPr lang="en-IN" dirty="0">
              <a:ea typeface="Nimbus Roman No9 L" charset="0"/>
              <a:cs typeface="Nimbus Roman No9 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 Performance Computer Architecture (60003) – IIT Kharagpur</a:t>
            </a:r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gem5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38200" y="1490133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gem5 consists of “</a:t>
            </a:r>
            <a:r>
              <a:rPr lang="en-IN" sz="2800" dirty="0" err="1">
                <a:ea typeface="Nimbus Roman No9 L" charset="0"/>
                <a:cs typeface="Nimbus Roman No9 L" charset="0"/>
              </a:rPr>
              <a:t>SimObjects</a:t>
            </a:r>
            <a:r>
              <a:rPr lang="en-IN" sz="2800" dirty="0">
                <a:ea typeface="Nimbus Roman No9 L" charset="0"/>
                <a:cs typeface="Nimbus Roman No9 L" charset="0"/>
              </a:rPr>
              <a:t>”</a:t>
            </a:r>
          </a:p>
          <a:p>
            <a:endParaRPr lang="en-IN" sz="2800" dirty="0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most C++ objects in gem5 inherit from </a:t>
            </a:r>
            <a:r>
              <a:rPr lang="en-IN" sz="2400" b="1" dirty="0">
                <a:latin typeface="DejaVu Sans Mono" panose="020B0609030804020204" charset="0"/>
                <a:ea typeface="Nimbus Roman No9 L" charset="0"/>
                <a:cs typeface="Nimbus Roman No9 L" charset="0"/>
              </a:rPr>
              <a:t>class </a:t>
            </a:r>
            <a:r>
              <a:rPr lang="en-IN" sz="2400" b="1" dirty="0" err="1">
                <a:latin typeface="DejaVu Sans Mono" panose="020B0609030804020204" charset="0"/>
                <a:ea typeface="Nimbus Roman No9 L" charset="0"/>
                <a:cs typeface="Nimbus Roman No9 L" charset="0"/>
              </a:rPr>
              <a:t>SimObjects</a:t>
            </a:r>
            <a:endParaRPr lang="en-IN" sz="2400" b="1" dirty="0">
              <a:latin typeface="DejaVu Sans Mono" panose="020B0609030804020204" charset="0"/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400" b="1" dirty="0">
              <a:latin typeface="DejaVu Sans Mono" panose="020B0609030804020204" charset="0"/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represent physical system components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800" dirty="0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gem5 completely controlled by </a:t>
            </a:r>
            <a:r>
              <a:rPr lang="en-IN" sz="2800" b="1" dirty="0">
                <a:ea typeface="Nimbus Roman No9 L" charset="0"/>
                <a:cs typeface="Nimbus Roman No9 L" charset="0"/>
              </a:rPr>
              <a:t>Python scripts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sz="2800" b="1" dirty="0">
              <a:ea typeface="Nimbus Roman No9 L" charset="0"/>
              <a:cs typeface="Nimbus Roman No9 L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All (C++) </a:t>
            </a:r>
            <a:r>
              <a:rPr lang="en-IN" sz="2800" dirty="0" err="1">
                <a:ea typeface="Nimbus Roman No9 L" charset="0"/>
                <a:cs typeface="Nimbus Roman No9 L" charset="0"/>
              </a:rPr>
              <a:t>SimObjects</a:t>
            </a:r>
            <a:r>
              <a:rPr lang="en-IN" sz="2800" dirty="0">
                <a:ea typeface="Nimbus Roman No9 L" charset="0"/>
                <a:cs typeface="Nimbus Roman No9 L" charset="0"/>
              </a:rPr>
              <a:t> are exposed to 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First </a:t>
            </a:r>
            <a:r>
              <a:rPr lang="en-IN" dirty="0" err="1"/>
              <a:t>Config</a:t>
            </a:r>
            <a:r>
              <a:rPr lang="en-IN" dirty="0"/>
              <a:t>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502"/>
            <a:ext cx="5689823" cy="4144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1956" y="2485790"/>
            <a:ext cx="3891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Simple CPU connected to a memory bus (without cache)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</a:t>
            </a:r>
            <a:r>
              <a:rPr lang="en-IN" dirty="0" err="1"/>
              <a:t>config</a:t>
            </a:r>
            <a:r>
              <a:rPr lang="en-IN" dirty="0"/>
              <a:t> 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12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264356" y="1569156"/>
            <a:ext cx="10089444" cy="160302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DejaVu Sans Mono" panose="020B0609030804020204" charset="0"/>
                <a:ea typeface="Nimbus Roman No9 L" charset="0"/>
                <a:cs typeface="Nimbus Roman No9 L" charset="0"/>
              </a:rPr>
              <a:t> &gt; </a:t>
            </a:r>
            <a:r>
              <a:rPr lang="en-IN" sz="3200" dirty="0">
                <a:solidFill>
                  <a:schemeClr val="bg1"/>
                </a:solidFill>
                <a:latin typeface="DejaVu Sans Mono" panose="020B0609030804020204" charset="0"/>
                <a:ea typeface="Nimbus Roman No9 L" charset="0"/>
                <a:cs typeface="Nimbus Roman No9 L" charset="0"/>
              </a:rPr>
              <a:t>build/X86/gem5.opt   						configs/tutorial/simple.py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64356" y="4007556"/>
            <a:ext cx="4436533" cy="135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build/X86/gem5.opt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gem5 binary to run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4007556"/>
            <a:ext cx="4436533" cy="135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configs</a:t>
            </a:r>
            <a:r>
              <a:rPr lang="en-IN" sz="24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/[…]/simple.py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configuration script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Caches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6778"/>
            <a:ext cx="5731933" cy="47876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473245" y="2777067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IN" sz="2800" dirty="0">
                <a:ea typeface="Nimbus Roman No9 L" charset="0"/>
                <a:cs typeface="Nimbus Roman No9 L" charset="0"/>
              </a:rPr>
              <a:t>Adding two levels of cache memories into our simple 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gem5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1234381"/>
          </a:xfrm>
        </p:spPr>
        <p:txBody>
          <a:bodyPr/>
          <a:lstStyle/>
          <a:p>
            <a:pPr>
              <a:buFontTx/>
              <a:buChar char="&gt;"/>
            </a:pPr>
            <a:r>
              <a:rPr lang="en-IN" dirty="0">
                <a:latin typeface="Noto Serif Khmer" panose="02020502060506020304" charset="0"/>
              </a:rPr>
              <a:t>  </a:t>
            </a:r>
            <a:r>
              <a:rPr lang="en-IN" sz="3200" dirty="0">
                <a:latin typeface="Noto Serif Khmer" panose="02020502060506020304" charset="0"/>
              </a:rPr>
              <a:t>m5out</a:t>
            </a:r>
            <a:endParaRPr lang="en-IN" dirty="0">
              <a:latin typeface="Noto Serif Khmer" panose="02020502060506020304" charset="0"/>
            </a:endParaRPr>
          </a:p>
          <a:p>
            <a:pPr marL="457200" lvl="1" indent="0">
              <a:buNone/>
            </a:pPr>
            <a:r>
              <a:rPr lang="en-IN" sz="2800" dirty="0"/>
              <a:t> </a:t>
            </a:r>
            <a:r>
              <a:rPr lang="en-IN" sz="2000" dirty="0"/>
              <a:t> </a:t>
            </a:r>
            <a:r>
              <a:rPr lang="en-IN" dirty="0"/>
              <a:t>config.ini </a:t>
            </a:r>
            <a:r>
              <a:rPr lang="en-IN" sz="2800" dirty="0"/>
              <a:t> 		    </a:t>
            </a:r>
            <a:r>
              <a:rPr lang="en-IN" dirty="0" err="1"/>
              <a:t>config.json</a:t>
            </a:r>
            <a:r>
              <a:rPr lang="en-IN" sz="2800" dirty="0"/>
              <a:t>		       </a:t>
            </a:r>
            <a:r>
              <a:rPr lang="en-IN" dirty="0"/>
              <a:t>stats.txt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14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93422" y="2698045"/>
            <a:ext cx="3172178" cy="318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config.ini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dumps all the parameters of all </a:t>
            </a:r>
            <a:r>
              <a:rPr lang="en-IN" sz="2400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SimObjects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used. This shows exactly what you simulated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40955" y="2698044"/>
            <a:ext cx="2729089" cy="318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config.json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same as config.ini, but in </a:t>
            </a:r>
            <a:r>
              <a:rPr lang="en-IN" sz="2400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json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format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45399" y="2698044"/>
            <a:ext cx="3708401" cy="318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stats.txt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detailed statistics output. Each </a:t>
            </a:r>
            <a:r>
              <a:rPr lang="en-IN" sz="2400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SimObject</a:t>
            </a:r>
            <a:r>
              <a:rPr lang="en-IN" sz="24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defines and update statistics. They are printed here at the end of the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the default configuration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1234381"/>
          </a:xfrm>
        </p:spPr>
        <p:txBody>
          <a:bodyPr/>
          <a:lstStyle/>
          <a:p>
            <a:pPr>
              <a:buFontTx/>
              <a:buChar char="&gt;"/>
            </a:pPr>
            <a:r>
              <a:rPr lang="en-IN" dirty="0">
                <a:latin typeface="Noto Serif Khmer" panose="02020502060506020304" charset="0"/>
              </a:rPr>
              <a:t>  </a:t>
            </a:r>
            <a:r>
              <a:rPr lang="x-none" altLang="en-IN" dirty="0">
                <a:latin typeface="Noto Serif Khmer" panose="02020502060506020304" charset="0"/>
              </a:rPr>
              <a:t>configs/examples</a:t>
            </a:r>
          </a:p>
          <a:p>
            <a:pPr>
              <a:buFontTx/>
              <a:buChar char="&gt;"/>
            </a:pPr>
            <a:r>
              <a:rPr lang="x-none" altLang="en-IN" dirty="0">
                <a:latin typeface="Noto Serif Khmer" panose="02020502060506020304" charset="0"/>
              </a:rPr>
              <a:t>  </a:t>
            </a:r>
            <a:r>
              <a:rPr lang="x-none" altLang="en-IN" dirty="0">
                <a:latin typeface="MathJax_Typewriter" charset="0"/>
                <a:cs typeface="MathJax_Typewriter" charset="0"/>
              </a:rPr>
              <a:t>se.py</a:t>
            </a:r>
            <a:r>
              <a:rPr lang="x-none" altLang="en-IN" dirty="0">
                <a:latin typeface="Noto Serif Khmer" panose="02020502060506020304" charset="0"/>
              </a:rPr>
              <a:t> and </a:t>
            </a:r>
            <a:r>
              <a:rPr lang="x-none" altLang="en-IN" dirty="0">
                <a:latin typeface="MathJax_Typewriter" charset="0"/>
                <a:cs typeface="MathJax_Typewriter" charset="0"/>
              </a:rPr>
              <a:t>fs.py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15</a:t>
            </a:fld>
            <a:endParaRPr lang="en-IN"/>
          </a:p>
        </p:txBody>
      </p:sp>
      <p:sp>
        <p:nvSpPr>
          <p:cNvPr id="10" name="Text Box 9"/>
          <p:cNvSpPr txBox="1"/>
          <p:nvPr/>
        </p:nvSpPr>
        <p:spPr>
          <a:xfrm>
            <a:off x="493395" y="2506345"/>
            <a:ext cx="11421745" cy="3784600"/>
          </a:xfrm>
          <a:prstGeom prst="rect">
            <a:avLst/>
          </a:prstGeom>
          <a:solidFill>
            <a:schemeClr val="accent6"/>
          </a:solidFill>
          <a:ln w="12700" cmpd="sng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</a:t>
            </a:r>
          </a:p>
          <a:p>
            <a:pPr marL="285750" indent="-285750">
              <a:buFont typeface="Wingdings" charset="0"/>
              <a:buChar char="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--cmd=tests/test-progs/hello/bin/x86/linux/hello</a:t>
            </a:r>
          </a:p>
          <a:p>
            <a:pPr marL="285750" indent="-285750">
              <a:buFont typeface="Wingdings" charset="0"/>
              <a:buChar char=""/>
            </a:pPr>
            <a:endParaRPr lang="en-US" sz="2400" b="1">
              <a:solidFill>
                <a:schemeClr val="bg1"/>
              </a:solidFill>
              <a:latin typeface="Courier 10 Pitch" charset="0"/>
              <a:ea typeface="Nimbus Roman No9 L" charset="0"/>
              <a:cs typeface="Courier 10 Pitch" charset="0"/>
            </a:endParaRPr>
          </a:p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--cmd=tests/test-progs/hello/bin/x86/linux/hello --cpu-type=TimingSimpleCPU --l1d_size=64kB --l1i_size=16kB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400" b="1">
              <a:solidFill>
                <a:schemeClr val="bg1"/>
              </a:solidFill>
              <a:latin typeface="Courier 10 Pitch" charset="0"/>
              <a:ea typeface="Nimbus Roman No9 L" charset="0"/>
              <a:cs typeface="Courier 10 Pitch" charset="0"/>
            </a:endParaRPr>
          </a:p>
          <a:p>
            <a:pPr marL="342900" indent="-342900"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urier 10 Pitch" charset="0"/>
                <a:ea typeface="Nimbus Roman No9 L" charset="0"/>
                <a:cs typeface="Courier 10 Pitch" charset="0"/>
              </a:rPr>
              <a:t>build/X86/gem5.opt configs/example/se.py --cmd=tests/test-progs/hello/bin/x86/linux/hello --cpu-type=TimingSimpleCPU --l1d_size=64kB --l1i_size=16kB --caches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12" y="2449689"/>
            <a:ext cx="10515600" cy="1275644"/>
          </a:xfrm>
        </p:spPr>
        <p:txBody>
          <a:bodyPr/>
          <a:lstStyle/>
          <a:p>
            <a:r>
              <a:rPr lang="en-IN" dirty="0"/>
              <a:t>Additional material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http://learning.gem5.org/book/index.html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gem5?</a:t>
            </a:r>
          </a:p>
          <a:p>
            <a:r>
              <a:rPr lang="en-IN" dirty="0"/>
              <a:t>Key Features</a:t>
            </a:r>
          </a:p>
          <a:p>
            <a:r>
              <a:rPr lang="x-none" altLang="en-IN" dirty="0"/>
              <a:t>System Requirements</a:t>
            </a:r>
            <a:endParaRPr lang="en-IN" dirty="0"/>
          </a:p>
          <a:p>
            <a:r>
              <a:rPr lang="en-IN" dirty="0"/>
              <a:t>Build</a:t>
            </a:r>
            <a:r>
              <a:rPr lang="x-none" altLang="en-IN" dirty="0"/>
              <a:t>ing gem5</a:t>
            </a:r>
          </a:p>
          <a:p>
            <a:r>
              <a:rPr lang="x-none" altLang="en-IN" dirty="0"/>
              <a:t>Understanding the architecture</a:t>
            </a:r>
          </a:p>
          <a:p>
            <a:r>
              <a:rPr lang="x-none" altLang="en-IN" dirty="0"/>
              <a:t>Simple config - without cache</a:t>
            </a:r>
          </a:p>
          <a:p>
            <a:r>
              <a:rPr lang="x-none" altLang="en-IN" dirty="0"/>
              <a:t>Config with two-level caches</a:t>
            </a:r>
          </a:p>
          <a:p>
            <a:r>
              <a:rPr lang="x-none" altLang="en-IN" dirty="0"/>
              <a:t>Understanding the output files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29566" y="6356349"/>
            <a:ext cx="4732867" cy="365125"/>
          </a:xfrm>
        </p:spPr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gem5?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7"/>
            <a:ext cx="10515600" cy="3432740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/>
              <a:t>Michigan m5 + Wisconsin GEMS = gem5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“</a:t>
            </a:r>
            <a:r>
              <a:rPr lang="en-IN" sz="3200" dirty="0"/>
              <a:t>The gem5 simulator is a modular platform for computer-system architecture research, encompassing system-level architecture as well as processor microarchitecture.”</a:t>
            </a:r>
          </a:p>
          <a:p>
            <a:pPr marL="0" indent="0" algn="ctr">
              <a:buNone/>
            </a:pP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91066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a typeface="Nimbus Roman No9 L" charset="0"/>
                <a:cs typeface="Nimbus Roman No9 L" charset="0"/>
              </a:rPr>
              <a:t>Nathan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Binkert</a:t>
            </a:r>
            <a:r>
              <a:rPr lang="en-IN" sz="1600" dirty="0">
                <a:ea typeface="Nimbus Roman No9 L" charset="0"/>
                <a:cs typeface="Nimbus Roman No9 L" charset="0"/>
              </a:rPr>
              <a:t>, Bradford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Bechmann</a:t>
            </a:r>
            <a:r>
              <a:rPr lang="en-IN" sz="1600" dirty="0">
                <a:ea typeface="Nimbus Roman No9 L" charset="0"/>
                <a:cs typeface="Nimbus Roman No9 L" charset="0"/>
              </a:rPr>
              <a:t>, Gabriel Black, Steven K. Reinhardt, Ali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Saidi</a:t>
            </a:r>
            <a:r>
              <a:rPr lang="en-IN" sz="1600" dirty="0">
                <a:ea typeface="Nimbus Roman No9 L" charset="0"/>
                <a:cs typeface="Nimbus Roman No9 L" charset="0"/>
              </a:rPr>
              <a:t>,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Arkaprava</a:t>
            </a:r>
            <a:r>
              <a:rPr lang="en-IN" sz="1600" dirty="0">
                <a:ea typeface="Nimbus Roman No9 L" charset="0"/>
                <a:cs typeface="Nimbus Roman No9 L" charset="0"/>
              </a:rPr>
              <a:t>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Basu</a:t>
            </a:r>
            <a:r>
              <a:rPr lang="en-IN" sz="1600" dirty="0">
                <a:ea typeface="Nimbus Roman No9 L" charset="0"/>
                <a:cs typeface="Nimbus Roman No9 L" charset="0"/>
              </a:rPr>
              <a:t>, Joel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Hestness</a:t>
            </a:r>
            <a:r>
              <a:rPr lang="en-IN" sz="1600" dirty="0">
                <a:ea typeface="Nimbus Roman No9 L" charset="0"/>
                <a:cs typeface="Nimbus Roman No9 L" charset="0"/>
              </a:rPr>
              <a:t>, Derek R.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Hower</a:t>
            </a:r>
            <a:r>
              <a:rPr lang="en-IN" sz="1600" dirty="0">
                <a:ea typeface="Nimbus Roman No9 L" charset="0"/>
                <a:cs typeface="Nimbus Roman No9 L" charset="0"/>
              </a:rPr>
              <a:t>,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Tushar</a:t>
            </a:r>
            <a:r>
              <a:rPr lang="en-IN" sz="1600" dirty="0">
                <a:ea typeface="Nimbus Roman No9 L" charset="0"/>
                <a:cs typeface="Nimbus Roman No9 L" charset="0"/>
              </a:rPr>
              <a:t> Krishna,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Somayeh</a:t>
            </a:r>
            <a:r>
              <a:rPr lang="en-IN" sz="1600" dirty="0">
                <a:ea typeface="Nimbus Roman No9 L" charset="0"/>
                <a:cs typeface="Nimbus Roman No9 L" charset="0"/>
              </a:rPr>
              <a:t>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Sardashti</a:t>
            </a:r>
            <a:r>
              <a:rPr lang="en-IN" sz="1600" dirty="0">
                <a:ea typeface="Nimbus Roman No9 L" charset="0"/>
                <a:cs typeface="Nimbus Roman No9 L" charset="0"/>
              </a:rPr>
              <a:t>,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Rathijit</a:t>
            </a:r>
            <a:r>
              <a:rPr lang="en-IN" sz="1600" dirty="0">
                <a:ea typeface="Nimbus Roman No9 L" charset="0"/>
                <a:cs typeface="Nimbus Roman No9 L" charset="0"/>
              </a:rPr>
              <a:t> Sen, Korey Sewell, Muhammad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Shoaib</a:t>
            </a:r>
            <a:r>
              <a:rPr lang="en-IN" sz="1600" dirty="0">
                <a:ea typeface="Nimbus Roman No9 L" charset="0"/>
                <a:cs typeface="Nimbus Roman No9 L" charset="0"/>
              </a:rPr>
              <a:t>,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Nilay</a:t>
            </a:r>
            <a:r>
              <a:rPr lang="en-IN" sz="1600" dirty="0">
                <a:ea typeface="Nimbus Roman No9 L" charset="0"/>
                <a:cs typeface="Nimbus Roman No9 L" charset="0"/>
              </a:rPr>
              <a:t> </a:t>
            </a:r>
            <a:r>
              <a:rPr lang="en-IN" sz="1600" dirty="0" err="1">
                <a:ea typeface="Nimbus Roman No9 L" charset="0"/>
                <a:cs typeface="Nimbus Roman No9 L" charset="0"/>
              </a:rPr>
              <a:t>Vaish</a:t>
            </a:r>
            <a:r>
              <a:rPr lang="en-IN" sz="1600" dirty="0">
                <a:ea typeface="Nimbus Roman No9 L" charset="0"/>
                <a:cs typeface="Nimbus Roman No9 L" charset="0"/>
              </a:rPr>
              <a:t>, Mark D. Hill and David A. Wood. 2011. </a:t>
            </a:r>
            <a:r>
              <a:rPr lang="en-IN" sz="1600" b="1" dirty="0">
                <a:ea typeface="Nimbus Roman No9 L" charset="0"/>
                <a:cs typeface="Nimbus Roman No9 L" charset="0"/>
              </a:rPr>
              <a:t>The gem5 simulator</a:t>
            </a:r>
            <a:r>
              <a:rPr lang="en-IN" sz="1600" dirty="0">
                <a:ea typeface="Nimbus Roman No9 L" charset="0"/>
                <a:cs typeface="Nimbus Roman No9 L" charset="0"/>
              </a:rPr>
              <a:t>. </a:t>
            </a:r>
            <a:r>
              <a:rPr lang="en-IN" sz="1600" i="1" dirty="0">
                <a:ea typeface="Nimbus Roman No9 L" charset="0"/>
                <a:cs typeface="Nimbus Roman No9 L" charset="0"/>
              </a:rPr>
              <a:t>SIGARCH Computer Architecture News 39, 2 (August 2011), 1-7</a:t>
            </a:r>
            <a:r>
              <a:rPr lang="en-IN" sz="1600" dirty="0">
                <a:ea typeface="Nimbus Roman No9 L" charset="0"/>
                <a:cs typeface="Nimbus Roman No9 L" charset="0"/>
              </a:rPr>
              <a:t>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10000" y="6368344"/>
            <a:ext cx="4572000" cy="365125"/>
          </a:xfrm>
        </p:spPr>
        <p:txBody>
          <a:bodyPr/>
          <a:lstStyle/>
          <a:p>
            <a:r>
              <a:rPr lang="en-IN" dirty="0"/>
              <a:t>High Performance Computer Architecture (60003) – IIT Kharagpur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Noto Serif Khmer" panose="02020502060506020304" charset="0"/>
              </a:rPr>
              <a:t>Execution modes</a:t>
            </a:r>
            <a:r>
              <a:rPr lang="en-IN" dirty="0"/>
              <a:t>: System-call Emulation (SE), Full System (FS)</a:t>
            </a:r>
          </a:p>
          <a:p>
            <a:r>
              <a:rPr lang="en-IN" dirty="0">
                <a:latin typeface="Noto Serif Khmer" panose="02020502060506020304" charset="0"/>
              </a:rPr>
              <a:t>Available binaries</a:t>
            </a:r>
            <a:r>
              <a:rPr lang="en-IN" dirty="0"/>
              <a:t>: gem5.debug, </a:t>
            </a:r>
            <a:r>
              <a:rPr lang="en-IN" b="1" dirty="0">
                <a:solidFill>
                  <a:srgbClr val="0070C0"/>
                </a:solidFill>
              </a:rPr>
              <a:t>gem5.opt</a:t>
            </a:r>
            <a:r>
              <a:rPr lang="en-IN" dirty="0"/>
              <a:t>, gem5.prof, gem5.perf, gem5.fast</a:t>
            </a:r>
          </a:p>
          <a:p>
            <a:r>
              <a:rPr lang="en-IN" dirty="0">
                <a:latin typeface="Noto Serif Khmer" panose="02020502060506020304" charset="0"/>
              </a:rPr>
              <a:t>ISAs</a:t>
            </a:r>
            <a:r>
              <a:rPr lang="en-IN" dirty="0"/>
              <a:t>: ALPHA, ARM, MIPS, POWER, RISC-V, SPARC, </a:t>
            </a:r>
            <a:r>
              <a:rPr lang="en-IN" b="1" dirty="0">
                <a:solidFill>
                  <a:srgbClr val="0070C0"/>
                </a:solidFill>
              </a:rPr>
              <a:t>x86</a:t>
            </a:r>
            <a:r>
              <a:rPr lang="en-IN" dirty="0"/>
              <a:t> and NULL</a:t>
            </a:r>
          </a:p>
          <a:p>
            <a:r>
              <a:rPr lang="en-IN" dirty="0">
                <a:latin typeface="Noto Serif Khmer" panose="02020502060506020304" charset="0"/>
              </a:rPr>
              <a:t>CPU models</a:t>
            </a:r>
            <a:r>
              <a:rPr lang="en-IN" dirty="0"/>
              <a:t>: </a:t>
            </a:r>
            <a:r>
              <a:rPr lang="en-IN" dirty="0" err="1"/>
              <a:t>AtomicSimple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TimingSimple</a:t>
            </a:r>
            <a:r>
              <a:rPr lang="en-IN" dirty="0"/>
              <a:t>, </a:t>
            </a:r>
            <a:r>
              <a:rPr lang="en-IN" dirty="0" err="1"/>
              <a:t>InOrder</a:t>
            </a:r>
            <a:r>
              <a:rPr lang="en-IN" dirty="0"/>
              <a:t>, O3</a:t>
            </a:r>
          </a:p>
          <a:p>
            <a:r>
              <a:rPr lang="en-IN" dirty="0">
                <a:latin typeface="Noto Serif Khmer" panose="02020502060506020304" charset="0"/>
              </a:rPr>
              <a:t>Memory models</a:t>
            </a:r>
            <a:r>
              <a:rPr lang="en-IN" dirty="0"/>
              <a:t>: </a:t>
            </a:r>
            <a:r>
              <a:rPr lang="en-IN" b="1" dirty="0">
                <a:solidFill>
                  <a:srgbClr val="0070C0"/>
                </a:solidFill>
              </a:rPr>
              <a:t>Classic</a:t>
            </a:r>
            <a:r>
              <a:rPr lang="en-IN" dirty="0"/>
              <a:t>, Ruby</a:t>
            </a:r>
          </a:p>
          <a:p>
            <a:r>
              <a:rPr lang="en-IN" dirty="0">
                <a:latin typeface="Noto Serif Khmer" panose="02020502060506020304" charset="0"/>
              </a:rPr>
              <a:t>Interconnection Networks</a:t>
            </a:r>
            <a:r>
              <a:rPr lang="en-IN" dirty="0"/>
              <a:t>: </a:t>
            </a:r>
            <a:r>
              <a:rPr lang="en-IN" b="1" dirty="0">
                <a:solidFill>
                  <a:srgbClr val="0070C0"/>
                </a:solidFill>
              </a:rPr>
              <a:t>Simple</a:t>
            </a:r>
            <a:r>
              <a:rPr lang="en-IN" dirty="0"/>
              <a:t>, Garnet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4655" y="6368344"/>
            <a:ext cx="4862689" cy="365125"/>
          </a:xfrm>
        </p:spPr>
        <p:txBody>
          <a:bodyPr/>
          <a:lstStyle/>
          <a:p>
            <a:r>
              <a:rPr lang="en-IN" dirty="0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Noto Serif Khmer" panose="02020502060506020304" charset="0"/>
              </a:rPr>
              <a:t>Platforms</a:t>
            </a:r>
          </a:p>
          <a:p>
            <a:pPr lvl="1"/>
            <a:r>
              <a:rPr lang="en-IN" dirty="0"/>
              <a:t>Linux, BSD, </a:t>
            </a:r>
            <a:r>
              <a:rPr lang="en-IN" dirty="0" err="1"/>
              <a:t>MacOS</a:t>
            </a:r>
            <a:r>
              <a:rPr lang="en-IN" dirty="0"/>
              <a:t>, Solaris</a:t>
            </a:r>
          </a:p>
          <a:p>
            <a:pPr lvl="1"/>
            <a:r>
              <a:rPr lang="en-IN" dirty="0"/>
              <a:t>64 bit machine is an advantage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>
                <a:latin typeface="Noto Serif Khmer" panose="02020502060506020304" charset="0"/>
              </a:rPr>
              <a:t>Dependencies</a:t>
            </a:r>
          </a:p>
          <a:p>
            <a:pPr lvl="1"/>
            <a:r>
              <a:rPr lang="en-IN" dirty="0"/>
              <a:t>Git / Mercurial</a:t>
            </a:r>
          </a:p>
          <a:p>
            <a:pPr lvl="1"/>
            <a:r>
              <a:rPr lang="en-IN" dirty="0" err="1"/>
              <a:t>Gcc</a:t>
            </a:r>
            <a:r>
              <a:rPr lang="en-IN" dirty="0"/>
              <a:t>/ g++ 4.8+</a:t>
            </a:r>
          </a:p>
          <a:p>
            <a:pPr lvl="1"/>
            <a:r>
              <a:rPr lang="en-IN" dirty="0"/>
              <a:t>Python 2.7+</a:t>
            </a:r>
          </a:p>
          <a:p>
            <a:pPr lvl="1"/>
            <a:r>
              <a:rPr lang="en-IN" dirty="0" err="1"/>
              <a:t>Scons</a:t>
            </a:r>
            <a:r>
              <a:rPr lang="en-IN" dirty="0"/>
              <a:t> 0.98.1+</a:t>
            </a:r>
          </a:p>
          <a:p>
            <a:pPr lvl="1"/>
            <a:r>
              <a:rPr lang="en-IN" dirty="0"/>
              <a:t>SWIG 2.0.4+</a:t>
            </a:r>
          </a:p>
          <a:p>
            <a:pPr lvl="1"/>
            <a:r>
              <a:rPr lang="en-IN" dirty="0"/>
              <a:t>M4</a:t>
            </a:r>
          </a:p>
          <a:p>
            <a:pPr lvl="1"/>
            <a:r>
              <a:rPr lang="en-IN" dirty="0" err="1"/>
              <a:t>Zlib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336822" cy="365125"/>
          </a:xfrm>
        </p:spPr>
        <p:txBody>
          <a:bodyPr/>
          <a:lstStyle/>
          <a:p>
            <a:r>
              <a:rPr lang="en-IN" dirty="0"/>
              <a:t>High Performance Computer Architecture (60003) –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Noto Serif Khmer" panose="02020502060506020304" charset="0"/>
              </a:rPr>
              <a:t>Install Dependencies (Ubuntu)</a:t>
            </a:r>
          </a:p>
          <a:p>
            <a:pPr marL="0" indent="0">
              <a:buNone/>
            </a:pPr>
            <a:r>
              <a:rPr lang="en-IN" sz="1800">
                <a:latin typeface="DejaVu Sans"/>
              </a:rPr>
              <a:t>sudo apt install build-essential git m4 scons zlib1g zlib1g-dev libprotobuf-dev protobuf-compiler libprotoc-dev libgoogle-perftools-dev python-dev python</a:t>
            </a:r>
            <a:endParaRPr lang="en-IN">
              <a:latin typeface="DejaVu Sans"/>
            </a:endParaRPr>
          </a:p>
          <a:p>
            <a:pPr marL="0" indent="0">
              <a:buNone/>
            </a:pPr>
            <a:endParaRPr lang="en-IN" sz="1800" dirty="0">
              <a:latin typeface="DejaVu Sans Mono" panose="020B0609030804020204" charset="0"/>
            </a:endParaRPr>
          </a:p>
          <a:p>
            <a:pPr lvl="0"/>
            <a:r>
              <a:rPr lang="en-IN" dirty="0">
                <a:solidFill>
                  <a:prstClr val="black"/>
                </a:solidFill>
                <a:latin typeface="Noto Serif Khmer" panose="02020502060506020304" charset="0"/>
              </a:rPr>
              <a:t>Get gem5</a:t>
            </a:r>
          </a:p>
          <a:p>
            <a:pPr marL="0" lvl="0" indent="0">
              <a:buNone/>
            </a:pPr>
            <a:r>
              <a:rPr lang="en-IN" sz="1800" dirty="0">
                <a:latin typeface="DejaVu Sans Mono" panose="020B0609030804020204" charset="0"/>
              </a:rPr>
              <a:t>git clone </a:t>
            </a:r>
            <a:r>
              <a:rPr lang="en-IN" sz="1800" dirty="0">
                <a:latin typeface="DejaVu Sans Mono" panose="020B0609030804020204" charset="0"/>
                <a:hlinkClick r:id="rId2"/>
              </a:rPr>
              <a:t>https://gem5.googlesource.com/public/gem5</a:t>
            </a:r>
            <a:endParaRPr lang="en-IN" sz="1800" dirty="0">
              <a:latin typeface="DejaVu Sans Mono" panose="020B0609030804020204" charset="0"/>
            </a:endParaRPr>
          </a:p>
          <a:p>
            <a:pPr marL="0" lvl="0" indent="0">
              <a:buNone/>
            </a:pPr>
            <a:endParaRPr lang="en-IN" sz="1800" dirty="0">
              <a:latin typeface="DejaVu Sans Mono" panose="020B0609030804020204" charset="0"/>
            </a:endParaRPr>
          </a:p>
          <a:p>
            <a:pPr lvl="0"/>
            <a:r>
              <a:rPr lang="en-IN" dirty="0">
                <a:solidFill>
                  <a:prstClr val="black"/>
                </a:solidFill>
                <a:latin typeface="Noto Serif Khmer" panose="02020502060506020304" charset="0"/>
              </a:rPr>
              <a:t>Build gem5</a:t>
            </a:r>
          </a:p>
          <a:p>
            <a:pPr marL="0" indent="0">
              <a:buNone/>
            </a:pPr>
            <a:r>
              <a:rPr lang="en-IN" sz="1800" dirty="0" err="1">
                <a:latin typeface="DejaVu Sans Mono"/>
              </a:rPr>
              <a:t>scons</a:t>
            </a:r>
            <a:r>
              <a:rPr lang="en-IN" sz="1800" dirty="0">
                <a:latin typeface="DejaVu Sans Mono"/>
              </a:rPr>
              <a:t> build/X86/gem5.opt -j9</a:t>
            </a:r>
            <a:endParaRPr lang="en-IN" sz="1800" dirty="0">
              <a:latin typeface="DejaVu Sans Mono" panose="020B060903080402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 (contd.)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1351551"/>
            <a:ext cx="6991350" cy="4648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55" y="1289167"/>
            <a:ext cx="7910689" cy="84666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DejaVu Sans Mono" panose="020B0609030804020204" charset="0"/>
              </a:rPr>
              <a:t>&gt;	</a:t>
            </a:r>
            <a:r>
              <a:rPr lang="en-IN" dirty="0" err="1">
                <a:solidFill>
                  <a:schemeClr val="bg1"/>
                </a:solidFill>
                <a:latin typeface="DejaVu Sans Mono" panose="020B0609030804020204" charset="0"/>
              </a:rPr>
              <a:t>scons</a:t>
            </a:r>
            <a:r>
              <a:rPr lang="en-IN" dirty="0">
                <a:solidFill>
                  <a:schemeClr val="bg1"/>
                </a:solidFill>
                <a:latin typeface="DejaVu Sans Mono" panose="020B0609030804020204" charset="0"/>
              </a:rPr>
              <a:t> build/X86/gem5.opt –j9</a:t>
            </a:r>
          </a:p>
          <a:p>
            <a:pPr algn="ctr"/>
            <a:endParaRPr lang="en-IN" dirty="0">
              <a:latin typeface="DejaVu Sans Mono" panose="020B0609030804020204" charset="0"/>
            </a:endParaRPr>
          </a:p>
          <a:p>
            <a:pPr algn="ctr"/>
            <a:endParaRPr lang="en-IN" dirty="0">
              <a:latin typeface="DejaVu Sans Mono" panose="020B060903080402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8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38200" y="2430050"/>
            <a:ext cx="4445000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the build system that gem5 uses (similar to make)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73422" y="2430049"/>
            <a:ext cx="5280377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build/X86/gem5.opt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“parameter” passed to </a:t>
            </a:r>
            <a:r>
              <a:rPr lang="en-IN" sz="2800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. Gem5’s </a:t>
            </a:r>
            <a:r>
              <a:rPr lang="en-IN" sz="2800" dirty="0" err="1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Sconscript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 interprets this.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4117737"/>
            <a:ext cx="4445000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X86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specifies the default build options for x86 ISA.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73422" y="4117738"/>
            <a:ext cx="5280377" cy="151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opt</a:t>
            </a:r>
            <a:r>
              <a:rPr lang="en-IN" sz="2800" dirty="0">
                <a:solidFill>
                  <a:schemeClr val="tx1"/>
                </a:solidFill>
                <a:ea typeface="Nimbus Roman No9 L" charset="0"/>
                <a:cs typeface="Nimbus Roman No9 L" charset="0"/>
              </a:rPr>
              <a:t>: version of executable to compile (other types are debug, perf, fast, etc.)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Run (contd.)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gem5 Simulator - Tutorial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High Performance Computer Architecture (60003) – IIT 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45D2-EE09-477E-8B57-117F8749906B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104900"/>
            <a:ext cx="6991350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jaVu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Nimbus Roman No9 L"/>
        <a:font script="Hebr" typeface="Nimbus Roman No9 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imbus Roman No9 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B498AEFFE54E8D2CBC933D973986" ma:contentTypeVersion="7" ma:contentTypeDescription="Create a new document." ma:contentTypeScope="" ma:versionID="083035f43769c9f0232ed3155299e653">
  <xsd:schema xmlns:xsd="http://www.w3.org/2001/XMLSchema" xmlns:xs="http://www.w3.org/2001/XMLSchema" xmlns:p="http://schemas.microsoft.com/office/2006/metadata/properties" xmlns:ns2="8993d2bb-2dfc-4150-8235-f22baef139ed" targetNamespace="http://schemas.microsoft.com/office/2006/metadata/properties" ma:root="true" ma:fieldsID="34313d586690fde47590d907e770f818" ns2:_="">
    <xsd:import namespace="8993d2bb-2dfc-4150-8235-f22baef139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3d2bb-2dfc-4150-8235-f22baef139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07E2AC-1C8F-452E-903C-F4948E1CB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A93B45-2711-48CB-8414-87B894EF16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0884DF-7C3B-4533-BB25-5C307F450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3d2bb-2dfc-4150-8235-f22baef13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4921</Words>
  <Application>Microsoft Office PowerPoint</Application>
  <PresentationFormat>Widescreen</PresentationFormat>
  <Paragraphs>237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gem5 Simulator - Tutorial</vt:lpstr>
      <vt:lpstr>Outline</vt:lpstr>
      <vt:lpstr>What is gem5?</vt:lpstr>
      <vt:lpstr>Key Features</vt:lpstr>
      <vt:lpstr>System Requirements</vt:lpstr>
      <vt:lpstr>Build and Run</vt:lpstr>
      <vt:lpstr>Build and Run (contd.)</vt:lpstr>
      <vt:lpstr>The Build Process</vt:lpstr>
      <vt:lpstr>Build and Run (contd.)</vt:lpstr>
      <vt:lpstr>gem5 architecture</vt:lpstr>
      <vt:lpstr>Our First Config script</vt:lpstr>
      <vt:lpstr>Running config script</vt:lpstr>
      <vt:lpstr>Adding Caches</vt:lpstr>
      <vt:lpstr>Understanding gem5 output</vt:lpstr>
      <vt:lpstr>Using the default configuration scripts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gem5 Simulator - Tutorial</dc:title>
  <dc:creator>Anirban Chakraborty</dc:creator>
  <cp:lastModifiedBy>anirban727</cp:lastModifiedBy>
  <cp:revision>25</cp:revision>
  <dcterms:created xsi:type="dcterms:W3CDTF">2021-02-25T04:15:56Z</dcterms:created>
  <dcterms:modified xsi:type="dcterms:W3CDTF">2021-03-17T16:06:22Z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  <property fmtid="{D5CDD505-2E9C-101B-9397-08002B2CF9AE}" pid="3" name="ContentTypeId">
    <vt:lpwstr>0x01010025A6B498AEFFE54E8D2CBC933D973986</vt:lpwstr>
  </property>
</Properties>
</file>