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64" r:id="rId8"/>
    <p:sldId id="265" r:id="rId9"/>
    <p:sldId id="266" r:id="rId10"/>
    <p:sldId id="267" r:id="rId11"/>
    <p:sldId id="262" r:id="rId12"/>
    <p:sldId id="260" r:id="rId13"/>
    <p:sldId id="261" r:id="rId14"/>
    <p:sldId id="270" r:id="rId15"/>
    <p:sldId id="271" r:id="rId16"/>
    <p:sldId id="276" r:id="rId17"/>
    <p:sldId id="272" r:id="rId18"/>
    <p:sldId id="273" r:id="rId19"/>
    <p:sldId id="263" r:id="rId20"/>
    <p:sldId id="274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4D07-B5F9-E393-4353-26E072AD6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35D0-A5A5-E499-F75A-ADCA5594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279766"/>
            <a:ext cx="6815669" cy="1320802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02060"/>
                </a:solidFill>
              </a:rPr>
              <a:t>BY AAYUSH MENDIRATTA</a:t>
            </a:r>
          </a:p>
        </p:txBody>
      </p:sp>
    </p:spTree>
    <p:extLst>
      <p:ext uri="{BB962C8B-B14F-4D97-AF65-F5344CB8AC3E}">
        <p14:creationId xmlns:p14="http://schemas.microsoft.com/office/powerpoint/2010/main" val="285075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5170-2584-4830-135E-89ED7C2A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92" y="1388531"/>
            <a:ext cx="3718455" cy="1371600"/>
          </a:xfrm>
        </p:spPr>
        <p:txBody>
          <a:bodyPr>
            <a:noAutofit/>
          </a:bodyPr>
          <a:lstStyle/>
          <a:p>
            <a:r>
              <a:rPr lang="en-US" sz="3200" dirty="0"/>
              <a:t>INCOME AMOUNT VS EDUCATION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13C8A-C92A-1315-386B-6E49BC63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347" y="1858"/>
            <a:ext cx="7843653" cy="68561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6CA9-4A95-2782-CBDE-AAAB2270D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91" y="2927602"/>
            <a:ext cx="3718455" cy="243840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education have mostly equally income for different family status except Separated and have highest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Widow in Lower education have lowest income bracket.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Secondary\ secondary special also have mostly income for different family status except Separated and Widow and have almost same outliers as Higher education.</a:t>
            </a:r>
          </a:p>
        </p:txBody>
      </p:sp>
    </p:spTree>
    <p:extLst>
      <p:ext uri="{BB962C8B-B14F-4D97-AF65-F5344CB8AC3E}">
        <p14:creationId xmlns:p14="http://schemas.microsoft.com/office/powerpoint/2010/main" val="324291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F5AC-F0D2-B574-FC00-8DA9892CB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42092"/>
            <a:ext cx="6815669" cy="1515533"/>
          </a:xfrm>
        </p:spPr>
        <p:txBody>
          <a:bodyPr/>
          <a:lstStyle/>
          <a:p>
            <a:r>
              <a:rPr lang="en-US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80EBA-EE3D-41BC-6B68-8C1478E3486C}"/>
              </a:ext>
            </a:extLst>
          </p:cNvPr>
          <p:cNvSpPr txBox="1"/>
          <p:nvPr/>
        </p:nvSpPr>
        <p:spPr>
          <a:xfrm>
            <a:off x="4366181" y="4487159"/>
            <a:ext cx="345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FOR NEW MERGE DATASET</a:t>
            </a:r>
          </a:p>
        </p:txBody>
      </p:sp>
    </p:spTree>
    <p:extLst>
      <p:ext uri="{BB962C8B-B14F-4D97-AF65-F5344CB8AC3E}">
        <p14:creationId xmlns:p14="http://schemas.microsoft.com/office/powerpoint/2010/main" val="74388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FD18-933D-1ED9-50CB-270BDB09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702731"/>
            <a:ext cx="3718455" cy="13716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PURPOSE OF LOAN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9BC335-675D-BD40-2517-98FD1F049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760" y="487681"/>
            <a:ext cx="6959600" cy="57238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3D9CB-C376-6D7C-902C-BBD8FCDD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305" y="3173305"/>
            <a:ext cx="3718455" cy="24384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Most of the loan that are rejected were from 'repairs'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6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A8AA-9607-F07F-D3C0-7ADF4CA0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571" y="1146384"/>
            <a:ext cx="3718455" cy="13716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PURPOSE OF LOAN WITH TARGET COLUMN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54BF9-D2D1-355D-5C41-9BC68CE11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66" y="619760"/>
            <a:ext cx="6529494" cy="58205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C4403-7E83-528B-B915-2B222CA6C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Most of the loan that are rejected were from 'repairs'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8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07D5-F5FB-7B93-2E0B-A008666C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DISTRIBUTION  CONTRACT STATUS WITH PURPOSES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96674-97C6-8660-DA7C-A1E7BF8AC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122" y="-3756"/>
            <a:ext cx="5014017" cy="68617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B74E1-50DC-ADBB-DAA7-D529FC87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rejection of loans came are from purpose 'repairs'.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education purposes we have equal number of approves and rejection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Paying other loans and buying a new car is having significant higher rejection than approves.</a:t>
            </a:r>
          </a:p>
        </p:txBody>
      </p:sp>
    </p:spTree>
    <p:extLst>
      <p:ext uri="{BB962C8B-B14F-4D97-AF65-F5344CB8AC3E}">
        <p14:creationId xmlns:p14="http://schemas.microsoft.com/office/powerpoint/2010/main" val="67832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260-6C4E-AB38-1A5E-8695C31D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DISTRIBUTION  PUPOSES WITH TARGET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A83ABD-4867-7F59-E6CC-625042D05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751" y="0"/>
            <a:ext cx="4820804" cy="68639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FB5FA-CD50-BC87-4DCD-8B4F8B0F2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purposes with 'Repairs' are facing more </a:t>
            </a:r>
            <a:r>
              <a:rPr lang="en-US" dirty="0" err="1"/>
              <a:t>difficulites</a:t>
            </a:r>
            <a:r>
              <a:rPr lang="en-US" dirty="0"/>
              <a:t> in payment on time.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'Buying a garage', 'Business </a:t>
            </a:r>
            <a:r>
              <a:rPr lang="en-US" dirty="0" err="1"/>
              <a:t>developemt</a:t>
            </a:r>
            <a:r>
              <a:rPr lang="en-US" dirty="0"/>
              <a:t>', 'Buying </a:t>
            </a:r>
            <a:r>
              <a:rPr lang="en-US" dirty="0" err="1"/>
              <a:t>land','Buying</a:t>
            </a:r>
            <a:r>
              <a:rPr lang="en-US" dirty="0"/>
              <a:t> a new car' and 'Education' are facing higher difficulties in making loan payment.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6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6E6D-617F-E6BF-7B5E-5DB18F6F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3" y="2842091"/>
            <a:ext cx="6815669" cy="1515533"/>
          </a:xfrm>
        </p:spPr>
        <p:txBody>
          <a:bodyPr/>
          <a:lstStyle/>
          <a:p>
            <a:r>
              <a:rPr lang="en-US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E0295-E63C-91DE-163C-0C25483BD922}"/>
              </a:ext>
            </a:extLst>
          </p:cNvPr>
          <p:cNvSpPr txBox="1"/>
          <p:nvPr/>
        </p:nvSpPr>
        <p:spPr>
          <a:xfrm>
            <a:off x="4366180" y="4515440"/>
            <a:ext cx="345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FOR NEW MERGE DATASET</a:t>
            </a:r>
          </a:p>
        </p:txBody>
      </p:sp>
    </p:spTree>
    <p:extLst>
      <p:ext uri="{BB962C8B-B14F-4D97-AF65-F5344CB8AC3E}">
        <p14:creationId xmlns:p14="http://schemas.microsoft.com/office/powerpoint/2010/main" val="79037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79E0-869B-EE82-C8EA-17F73B28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PREV CREDIT AMOUNT vs LOAN PURPOSE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46ED18-13A9-8CB9-687F-45948C3A7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731" y="1"/>
            <a:ext cx="6957269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9A81-A7ED-2602-75C8-1C60D1A3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credit amount of Loan purposes like 'Buying a </a:t>
            </a:r>
            <a:r>
              <a:rPr lang="en-US" dirty="0" err="1"/>
              <a:t>home','Buying</a:t>
            </a:r>
            <a:r>
              <a:rPr lang="en-US" dirty="0"/>
              <a:t> a </a:t>
            </a:r>
            <a:r>
              <a:rPr lang="en-US" dirty="0" err="1"/>
              <a:t>land','Buying</a:t>
            </a:r>
            <a:r>
              <a:rPr lang="en-US" dirty="0"/>
              <a:t> a new car' </a:t>
            </a:r>
            <a:r>
              <a:rPr lang="en-US" dirty="0" err="1"/>
              <a:t>and'Building</a:t>
            </a:r>
            <a:r>
              <a:rPr lang="en-US" dirty="0"/>
              <a:t> a house' is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type of state servants have a significant higher amount of credit applied.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Money for third person or a Hobby are having less credits applied for.</a:t>
            </a:r>
          </a:p>
        </p:txBody>
      </p:sp>
    </p:spTree>
    <p:extLst>
      <p:ext uri="{BB962C8B-B14F-4D97-AF65-F5344CB8AC3E}">
        <p14:creationId xmlns:p14="http://schemas.microsoft.com/office/powerpoint/2010/main" val="182766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FA01-F730-0AA6-44FC-0C35DF4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22" y="1391322"/>
            <a:ext cx="3718455" cy="1371600"/>
          </a:xfrm>
        </p:spPr>
        <p:txBody>
          <a:bodyPr>
            <a:noAutofit/>
          </a:bodyPr>
          <a:lstStyle/>
          <a:p>
            <a:r>
              <a:rPr lang="en-US" sz="3200" dirty="0"/>
              <a:t>PREV CREDIT AMOUNT vs HOUSING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256733-E6A2-E7B9-363F-D0A1FA90E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6" y="0"/>
            <a:ext cx="7483124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878D-51C8-9DFC-C5EA-00D8FDA1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910" y="3028274"/>
            <a:ext cx="3718455" cy="24384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</a:t>
            </a:r>
            <a:r>
              <a:rPr lang="en-US" dirty="0" err="1"/>
              <a:t>appartment</a:t>
            </a:r>
            <a:r>
              <a:rPr lang="en-US" dirty="0"/>
              <a:t> are having higher credit of target 0 than target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Co-op apartment is having higher credit of target 1 than target 0 and bank should not give loan to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can focus mostly on housing type With parents or House\</a:t>
            </a:r>
            <a:r>
              <a:rPr lang="en-US" dirty="0" err="1"/>
              <a:t>appartment</a:t>
            </a:r>
            <a:r>
              <a:rPr lang="en-US" dirty="0"/>
              <a:t> or </a:t>
            </a:r>
            <a:r>
              <a:rPr lang="en-US" dirty="0" err="1"/>
              <a:t>miuncipal</a:t>
            </a:r>
            <a:r>
              <a:rPr lang="en-US" dirty="0"/>
              <a:t> </a:t>
            </a:r>
            <a:r>
              <a:rPr lang="en-US" dirty="0" err="1"/>
              <a:t>appartment</a:t>
            </a:r>
            <a:r>
              <a:rPr lang="en-US" dirty="0"/>
              <a:t> for 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408499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6E6D-617F-E6BF-7B5E-5DB18F6F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3" y="2842091"/>
            <a:ext cx="6815669" cy="1515533"/>
          </a:xfrm>
        </p:spPr>
        <p:txBody>
          <a:bodyPr/>
          <a:lstStyle/>
          <a:p>
            <a:r>
              <a:rPr lang="en-US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CORRELATION FOR TARGET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E0295-E63C-91DE-163C-0C25483BD922}"/>
              </a:ext>
            </a:extLst>
          </p:cNvPr>
          <p:cNvSpPr txBox="1"/>
          <p:nvPr/>
        </p:nvSpPr>
        <p:spPr>
          <a:xfrm>
            <a:off x="4366180" y="4515440"/>
            <a:ext cx="345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HEATMAP</a:t>
            </a:r>
          </a:p>
        </p:txBody>
      </p:sp>
    </p:spTree>
    <p:extLst>
      <p:ext uri="{BB962C8B-B14F-4D97-AF65-F5344CB8AC3E}">
        <p14:creationId xmlns:p14="http://schemas.microsoft.com/office/powerpoint/2010/main" val="43358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F5AC-F0D2-B574-FC00-8DA9892CB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42092"/>
            <a:ext cx="6815669" cy="1515533"/>
          </a:xfrm>
        </p:spPr>
        <p:txBody>
          <a:bodyPr/>
          <a:lstStyle/>
          <a:p>
            <a:r>
              <a:rPr lang="en-US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80EBA-EE3D-41BC-6B68-8C1478E3486C}"/>
              </a:ext>
            </a:extLst>
          </p:cNvPr>
          <p:cNvSpPr txBox="1"/>
          <p:nvPr/>
        </p:nvSpPr>
        <p:spPr>
          <a:xfrm>
            <a:off x="4366180" y="4449452"/>
            <a:ext cx="345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FOR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4200234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2D686A-237F-FCBB-3300-2D1E0F6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599" y="543506"/>
            <a:ext cx="7231330" cy="57709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E9AB4-A6C7-F920-D493-BED17D20C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2144" y="729965"/>
            <a:ext cx="3718455" cy="539806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Credit amount is inversely proportional to the date of birth, which means Credit amount is higher for low age and vice-versa.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Credit amount is inversely proportional to the number of children client have, means Credit amount is higher for less children count client have and vice-versa.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Income amount is inversely proportional to the number of children client have, means more income for less children client have and vice-versa.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Less children client have in densely populated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Credit amount is higher to densely populated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The income is also higher in densely populated area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15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6E6D-617F-E6BF-7B5E-5DB18F6F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3" y="2842091"/>
            <a:ext cx="6815669" cy="1515533"/>
          </a:xfrm>
        </p:spPr>
        <p:txBody>
          <a:bodyPr/>
          <a:lstStyle/>
          <a:p>
            <a:r>
              <a:rPr lang="en-US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CORRELATION FOR TARGET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E0295-E63C-91DE-163C-0C25483BD922}"/>
              </a:ext>
            </a:extLst>
          </p:cNvPr>
          <p:cNvSpPr txBox="1"/>
          <p:nvPr/>
        </p:nvSpPr>
        <p:spPr>
          <a:xfrm>
            <a:off x="4366180" y="4515440"/>
            <a:ext cx="345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    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EF038C-1F95-BB84-4E92-918AAFD65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292" y="516118"/>
            <a:ext cx="7288898" cy="58257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CD451-E89B-C66D-730F-5B3B69F9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837" y="1720739"/>
            <a:ext cx="3718455" cy="24384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client's permanent address does not match contact address are having less children and vice-versa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client's permanent address does not match work address are having less children 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64310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F8B3-EC21-AC6D-42CA-B6B34B6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1223740"/>
          </a:xfrm>
        </p:spPr>
        <p:txBody>
          <a:bodyPr>
            <a:normAutofit/>
          </a:bodyPr>
          <a:lstStyle/>
          <a:p>
            <a:r>
              <a:rPr lang="en-US" sz="6000" b="1" i="1" u="sng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B6707-D62D-9D9B-A6FB-55DFC8DB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4594" y="2300141"/>
            <a:ext cx="9492006" cy="357572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Banks must target more on contract type ‘Student’ ,’Pensioner’ and ‘Businessman’ for profitable business.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Banks must focus less on income type ‘Working’ as it is has most number of unsuccessful payments. 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Loan purpose ‘Repair’ are having higher number of unsuccessful payments on time.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Clients should be get from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309755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DB86-AB1A-1F7B-D582-39FEC5AA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961814"/>
            <a:ext cx="3718455" cy="13716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DISTRIBUTION FOR CONTRACT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B77350-6640-8ED1-47F8-88F33C650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455783"/>
            <a:ext cx="5470525" cy="39464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F898C-B1A1-3149-F3DA-80FFF1057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‘Cash loans’ are high in number than ‘Revolving loans’.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latin typeface="+mj-lt"/>
              </a:rPr>
              <a:t>By this graph 'Revolving loans' is small  in amount compared to ‘Cash loans’ </a:t>
            </a:r>
          </a:p>
        </p:txBody>
      </p:sp>
    </p:spTree>
    <p:extLst>
      <p:ext uri="{BB962C8B-B14F-4D97-AF65-F5344CB8AC3E}">
        <p14:creationId xmlns:p14="http://schemas.microsoft.com/office/powerpoint/2010/main" val="224475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7758-A51C-3EB2-72DC-3393F29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012614"/>
            <a:ext cx="3718455" cy="13716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DISTRIBUTION FOR GENDER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6BD904-6287-2645-DF12-654C4A200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215" y="1564641"/>
            <a:ext cx="5323222" cy="37490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E3B4-CB1E-5ABF-B213-C0B86E64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percentage of male defaulters are more than the female defaulters.</a:t>
            </a:r>
          </a:p>
        </p:txBody>
      </p:sp>
    </p:spTree>
    <p:extLst>
      <p:ext uri="{BB962C8B-B14F-4D97-AF65-F5344CB8AC3E}">
        <p14:creationId xmlns:p14="http://schemas.microsoft.com/office/powerpoint/2010/main" val="291114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D8C4-0FDF-1E1E-8FBD-AD577855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1007787"/>
            <a:ext cx="3718455" cy="1371600"/>
          </a:xfrm>
        </p:spPr>
        <p:txBody>
          <a:bodyPr/>
          <a:lstStyle/>
          <a:p>
            <a:r>
              <a:rPr lang="en-US" sz="2400" b="1" u="sng" dirty="0">
                <a:solidFill>
                  <a:srgbClr val="002060"/>
                </a:solidFill>
              </a:rPr>
              <a:t>DISTRIBUTION OF INCOME TYPE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8A1EF-A61F-7455-318C-80C30ACC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007787"/>
            <a:ext cx="5470525" cy="48424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D9BED-70D1-9BCE-9143-A07892BAD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 Student and business have higher percentage of loan repayment.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 Working, State servant and Commercial associates are higher in default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Maternity category is significantly higher problem in repayment.</a:t>
            </a:r>
          </a:p>
        </p:txBody>
      </p:sp>
    </p:spTree>
    <p:extLst>
      <p:ext uri="{BB962C8B-B14F-4D97-AF65-F5344CB8AC3E}">
        <p14:creationId xmlns:p14="http://schemas.microsoft.com/office/powerpoint/2010/main" val="151770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6E6D-617F-E6BF-7B5E-5DB18F6F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3" y="2842091"/>
            <a:ext cx="6815669" cy="1515533"/>
          </a:xfrm>
        </p:spPr>
        <p:txBody>
          <a:bodyPr/>
          <a:lstStyle/>
          <a:p>
            <a:r>
              <a:rPr lang="en-US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E0295-E63C-91DE-163C-0C25483BD922}"/>
              </a:ext>
            </a:extLst>
          </p:cNvPr>
          <p:cNvSpPr txBox="1"/>
          <p:nvPr/>
        </p:nvSpPr>
        <p:spPr>
          <a:xfrm>
            <a:off x="4366180" y="4515440"/>
            <a:ext cx="345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FOR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1098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E81023-1652-FFE4-F119-666E6909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195" y="0"/>
            <a:ext cx="7996805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9B23A-F694-6546-2DD6-24133F5A917D}"/>
              </a:ext>
            </a:extLst>
          </p:cNvPr>
          <p:cNvSpPr txBox="1"/>
          <p:nvPr/>
        </p:nvSpPr>
        <p:spPr>
          <a:xfrm>
            <a:off x="1348033" y="857839"/>
            <a:ext cx="274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CREDIT AMOUNT vs EDUCATION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67EBB-FD6F-DD92-5D21-8059A885145C}"/>
              </a:ext>
            </a:extLst>
          </p:cNvPr>
          <p:cNvSpPr txBox="1"/>
          <p:nvPr/>
        </p:nvSpPr>
        <p:spPr>
          <a:xfrm>
            <a:off x="867266" y="3073138"/>
            <a:ext cx="3327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The Family status of 'Civil marriage', 'Married' and 'Separated' of Academic degree education are having higher number of credits than others.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 Also, higher education of family status of 'Married', 'Single / not married' and 'Civil marriage' are having more outliers.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Civil marriage for Academic degree is having most of the credits in the third quartile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31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B02B-335C-BAA9-7EC9-2FA3F220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31" y="1284839"/>
            <a:ext cx="3718455" cy="1371600"/>
          </a:xfrm>
        </p:spPr>
        <p:txBody>
          <a:bodyPr>
            <a:noAutofit/>
          </a:bodyPr>
          <a:lstStyle/>
          <a:p>
            <a:r>
              <a:rPr lang="en-US" sz="3200" dirty="0"/>
              <a:t>INCOME AMOUNT vs EDUCATION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BCC4E0-2E81-0D3E-4C28-9B9A21AE1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586" y="0"/>
            <a:ext cx="7840414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61A15-B877-D385-C0AC-A5CB88DBC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130" y="3134757"/>
            <a:ext cx="3718455" cy="24384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type 'Higher education' have mostly equally income amount but have lots of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Academic degree have higher income amount than Higher education but they have less outliers.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Civil marriage in Lower secondary have less income than others.</a:t>
            </a:r>
          </a:p>
        </p:txBody>
      </p:sp>
    </p:spTree>
    <p:extLst>
      <p:ext uri="{BB962C8B-B14F-4D97-AF65-F5344CB8AC3E}">
        <p14:creationId xmlns:p14="http://schemas.microsoft.com/office/powerpoint/2010/main" val="129304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F337-2285-7CA8-535A-1A2CD9B4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62" y="1388531"/>
            <a:ext cx="3718455" cy="1371600"/>
          </a:xfrm>
        </p:spPr>
        <p:txBody>
          <a:bodyPr>
            <a:noAutofit/>
          </a:bodyPr>
          <a:lstStyle/>
          <a:p>
            <a:r>
              <a:rPr lang="en-US" sz="3200" dirty="0"/>
              <a:t>CREDIT AMOUNT vs EDUCATION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BB321A-1BF2-181F-6064-75C8F68CE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317" y="0"/>
            <a:ext cx="7862683" cy="68587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CA609-8CFA-04EA-A030-5DA198398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861" y="3031065"/>
            <a:ext cx="3718455" cy="24384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Married in Academic degree have highest income than others and don't have outliers and other status in Academic degree have almost nil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Secondary\ secondary special have lots of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education have higher income than Secondary\ secondary special and also have less outliers.</a:t>
            </a:r>
          </a:p>
        </p:txBody>
      </p:sp>
    </p:spTree>
    <p:extLst>
      <p:ext uri="{BB962C8B-B14F-4D97-AF65-F5344CB8AC3E}">
        <p14:creationId xmlns:p14="http://schemas.microsoft.com/office/powerpoint/2010/main" val="397777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810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Aharoni</vt:lpstr>
      <vt:lpstr>Arial</vt:lpstr>
      <vt:lpstr>Garamond</vt:lpstr>
      <vt:lpstr>Organic</vt:lpstr>
      <vt:lpstr>CREDIT EDA CASE STUDY</vt:lpstr>
      <vt:lpstr>UNIVARIATE ANALYSIS</vt:lpstr>
      <vt:lpstr>DISTRIBUTION FOR CONTRACT TYPE</vt:lpstr>
      <vt:lpstr>DISTRIBUTION FOR GENDER</vt:lpstr>
      <vt:lpstr>DISTRIBUTION OF INCOME TYPE</vt:lpstr>
      <vt:lpstr>BIVARIATE ANALYSIS</vt:lpstr>
      <vt:lpstr>PowerPoint Presentation</vt:lpstr>
      <vt:lpstr>INCOME AMOUNT vs EDUCATION STATUS</vt:lpstr>
      <vt:lpstr>CREDIT AMOUNT vs EDUCATION STATUS</vt:lpstr>
      <vt:lpstr>INCOME AMOUNT VS EDUCATION STATUS</vt:lpstr>
      <vt:lpstr>UNIVARIATE ANALYSIS</vt:lpstr>
      <vt:lpstr>PURPOSE OF LOAN</vt:lpstr>
      <vt:lpstr>PURPOSE OF LOAN WITH TARGET COLUMN</vt:lpstr>
      <vt:lpstr>DISTRIBUTION  CONTRACT STATUS WITH PURPOSES</vt:lpstr>
      <vt:lpstr>DISTRIBUTION  PUPOSES WITH TARGET</vt:lpstr>
      <vt:lpstr>BIVARIATE ANALYSIS</vt:lpstr>
      <vt:lpstr>PREV CREDIT AMOUNT vs LOAN PURPOSE</vt:lpstr>
      <vt:lpstr>PREV CREDIT AMOUNT vs HOUSING TYPE</vt:lpstr>
      <vt:lpstr>CORRELATION FOR TARGET 0</vt:lpstr>
      <vt:lpstr>PowerPoint Presentation</vt:lpstr>
      <vt:lpstr>CORRELATION FOR TARGET 1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Aayush Mendiratta</dc:creator>
  <cp:lastModifiedBy>Aayush Mendiratta</cp:lastModifiedBy>
  <cp:revision>2</cp:revision>
  <dcterms:created xsi:type="dcterms:W3CDTF">2023-08-21T17:02:14Z</dcterms:created>
  <dcterms:modified xsi:type="dcterms:W3CDTF">2023-08-28T17:40:10Z</dcterms:modified>
</cp:coreProperties>
</file>