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13716000" cx="24387175"/>
  <p:notesSz cx="6858000" cy="9144000"/>
  <p:embeddedFontLs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AKASH DASW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10T19:14:26.451">
    <p:pos x="6000" y="0"/>
    <p:text>Posterior Probability and RBF ki defination dekhke jani hai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25" name="Google Shape;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7bb0f8391_2_6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7bb0f8391_2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5f26733d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5f26733d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5f26733d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5f26733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5f26733d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5f26733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f26733d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f26733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7bb0f8391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7bb0f839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7bb0f839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7bb0f83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bb0f839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bb0f83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bb0f839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bb0f83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100ccd7a2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100ccd7a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34" name="Google Shape;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630f5c3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630f5c3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630f5c32d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630f5c3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30f5c32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30f5c3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7bb0f8391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7bb0f839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7bb0f8391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7bb0f839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30f5c32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30f5c3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630f5c32d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630f5c3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5f26733d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5f26733d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f26733db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f26733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55d34e5e2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55d34e5e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5d34e5e2e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5d34e5e2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d34e5e2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d34e5e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5f26733d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5f26733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5f26733d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5f26733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7bb0f8391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7bb0f839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100ccd7a2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100ccd7a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laceholder">
  <p:cSld name="Slide with Placeholder">
    <p:spTree>
      <p:nvGrpSpPr>
        <p:cNvPr id="9" name="Shape 9"/>
        <p:cNvGrpSpPr/>
        <p:nvPr/>
      </p:nvGrpSpPr>
      <p:grpSpPr>
        <a:xfrm>
          <a:off x="0" y="0"/>
          <a:ext cx="0" cy="0"/>
          <a:chOff x="0" y="0"/>
          <a:chExt cx="0" cy="0"/>
        </a:xfrm>
      </p:grpSpPr>
      <p:sp>
        <p:nvSpPr>
          <p:cNvPr id="10" name="Google Shape;10;p3"/>
          <p:cNvSpPr/>
          <p:nvPr>
            <p:ph idx="2" type="pic"/>
          </p:nvPr>
        </p:nvSpPr>
        <p:spPr>
          <a:xfrm>
            <a:off x="0" y="0"/>
            <a:ext cx="7737487" cy="137160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lide with Placeholder">
  <p:cSld name="1_Slide with Placeholder">
    <p:spTree>
      <p:nvGrpSpPr>
        <p:cNvPr id="11" name="Shape 11"/>
        <p:cNvGrpSpPr/>
        <p:nvPr/>
      </p:nvGrpSpPr>
      <p:grpSpPr>
        <a:xfrm>
          <a:off x="0" y="0"/>
          <a:ext cx="0" cy="0"/>
          <a:chOff x="0" y="0"/>
          <a:chExt cx="0" cy="0"/>
        </a:xfrm>
      </p:grpSpPr>
      <p:sp>
        <p:nvSpPr>
          <p:cNvPr id="12" name="Google Shape;12;p4"/>
          <p:cNvSpPr/>
          <p:nvPr>
            <p:ph idx="2" type="pic"/>
          </p:nvPr>
        </p:nvSpPr>
        <p:spPr>
          <a:xfrm>
            <a:off x="16649688" y="0"/>
            <a:ext cx="7737487" cy="137160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ortfolio Three">
  <p:cSld name="2_Portfolio Three">
    <p:spTree>
      <p:nvGrpSpPr>
        <p:cNvPr id="13" name="Shape 13"/>
        <p:cNvGrpSpPr/>
        <p:nvPr/>
      </p:nvGrpSpPr>
      <p:grpSpPr>
        <a:xfrm>
          <a:off x="0" y="0"/>
          <a:ext cx="0" cy="0"/>
          <a:chOff x="0" y="0"/>
          <a:chExt cx="0" cy="0"/>
        </a:xfrm>
      </p:grpSpPr>
      <p:sp>
        <p:nvSpPr>
          <p:cNvPr id="14" name="Google Shape;14;p5"/>
          <p:cNvSpPr/>
          <p:nvPr>
            <p:ph idx="2" type="pic"/>
          </p:nvPr>
        </p:nvSpPr>
        <p:spPr>
          <a:xfrm>
            <a:off x="16332202" y="0"/>
            <a:ext cx="8054974" cy="137160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5" name="Google Shape;15;p5"/>
          <p:cNvSpPr/>
          <p:nvPr>
            <p:ph idx="3" type="pic"/>
          </p:nvPr>
        </p:nvSpPr>
        <p:spPr>
          <a:xfrm>
            <a:off x="0" y="0"/>
            <a:ext cx="8054974" cy="137160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6" name="Google Shape;16;p5"/>
          <p:cNvSpPr/>
          <p:nvPr>
            <p:ph idx="4" type="pic"/>
          </p:nvPr>
        </p:nvSpPr>
        <p:spPr>
          <a:xfrm>
            <a:off x="8166100" y="0"/>
            <a:ext cx="8054974" cy="137160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Placeholder">
  <p:cSld name="3_Placeholder">
    <p:spTree>
      <p:nvGrpSpPr>
        <p:cNvPr id="17" name="Shape 17"/>
        <p:cNvGrpSpPr/>
        <p:nvPr/>
      </p:nvGrpSpPr>
      <p:grpSpPr>
        <a:xfrm>
          <a:off x="0" y="0"/>
          <a:ext cx="0" cy="0"/>
          <a:chOff x="0" y="0"/>
          <a:chExt cx="0" cy="0"/>
        </a:xfrm>
      </p:grpSpPr>
      <p:sp>
        <p:nvSpPr>
          <p:cNvPr id="18" name="Google Shape;18;p6"/>
          <p:cNvSpPr/>
          <p:nvPr>
            <p:ph idx="2" type="pic"/>
          </p:nvPr>
        </p:nvSpPr>
        <p:spPr>
          <a:xfrm>
            <a:off x="1755553" y="6068412"/>
            <a:ext cx="6308379" cy="6332182"/>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9" name="Google Shape;19;p6"/>
          <p:cNvSpPr/>
          <p:nvPr>
            <p:ph idx="3" type="pic"/>
          </p:nvPr>
        </p:nvSpPr>
        <p:spPr>
          <a:xfrm>
            <a:off x="9080235" y="6068412"/>
            <a:ext cx="6308379" cy="6332182"/>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20" name="Google Shape;20;p6"/>
          <p:cNvSpPr/>
          <p:nvPr>
            <p:ph idx="4" type="pic"/>
          </p:nvPr>
        </p:nvSpPr>
        <p:spPr>
          <a:xfrm>
            <a:off x="16404916" y="6068412"/>
            <a:ext cx="6308379" cy="6332182"/>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laceholder">
  <p:cSld name="1_Placeholder">
    <p:spTree>
      <p:nvGrpSpPr>
        <p:cNvPr id="21" name="Shape 21"/>
        <p:cNvGrpSpPr/>
        <p:nvPr/>
      </p:nvGrpSpPr>
      <p:grpSpPr>
        <a:xfrm>
          <a:off x="0" y="0"/>
          <a:ext cx="0" cy="0"/>
          <a:chOff x="0" y="0"/>
          <a:chExt cx="0" cy="0"/>
        </a:xfrm>
      </p:grpSpPr>
      <p:sp>
        <p:nvSpPr>
          <p:cNvPr id="22" name="Google Shape;22;p7"/>
          <p:cNvSpPr/>
          <p:nvPr>
            <p:ph idx="2" type="pic"/>
          </p:nvPr>
        </p:nvSpPr>
        <p:spPr>
          <a:xfrm>
            <a:off x="0" y="8255000"/>
            <a:ext cx="24387177" cy="54610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lvl="2"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lvl="3"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lvl="4"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76618" y="730250"/>
            <a:ext cx="21033937" cy="2651125"/>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6600"/>
              <a:buFont typeface="Montserrat"/>
              <a:buNone/>
              <a:defRPr b="0" i="0" sz="6600" u="none" cap="none" strike="noStrike">
                <a:solidFill>
                  <a:schemeClr val="dk1"/>
                </a:solidFill>
                <a:latin typeface="Montserrat"/>
                <a:ea typeface="Montserrat"/>
                <a:cs typeface="Montserrat"/>
                <a:sym typeface="Montserrat"/>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 name="Google Shape;7;p1"/>
          <p:cNvSpPr txBox="1"/>
          <p:nvPr>
            <p:ph idx="1" type="body"/>
          </p:nvPr>
        </p:nvSpPr>
        <p:spPr>
          <a:xfrm>
            <a:off x="1676618" y="3651250"/>
            <a:ext cx="21033937" cy="8702676"/>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2000"/>
              </a:spcBef>
              <a:spcAft>
                <a:spcPts val="0"/>
              </a:spcAft>
              <a:buClr>
                <a:schemeClr val="dk1"/>
              </a:buClr>
              <a:buSzPts val="4400"/>
              <a:buFont typeface="Arial"/>
              <a:buNone/>
              <a:defRPr b="0" i="0" sz="44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2pPr>
            <a:lvl3pPr indent="-228600" lvl="2" marL="13716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4pPr>
            <a:lvl5pPr indent="-228600" lvl="4" marL="22860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comments" Target="../comments/commen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 name="Shape 26"/>
        <p:cNvGrpSpPr/>
        <p:nvPr/>
      </p:nvGrpSpPr>
      <p:grpSpPr>
        <a:xfrm>
          <a:off x="0" y="0"/>
          <a:ext cx="0" cy="0"/>
          <a:chOff x="0" y="0"/>
          <a:chExt cx="0" cy="0"/>
        </a:xfrm>
      </p:grpSpPr>
      <p:cxnSp>
        <p:nvCxnSpPr>
          <p:cNvPr id="27" name="Google Shape;27;p8"/>
          <p:cNvCxnSpPr/>
          <p:nvPr/>
        </p:nvCxnSpPr>
        <p:spPr>
          <a:xfrm>
            <a:off x="1498741" y="-1748367"/>
            <a:ext cx="0" cy="0"/>
          </a:xfrm>
          <a:prstGeom prst="straightConnector1">
            <a:avLst/>
          </a:prstGeom>
          <a:noFill/>
          <a:ln>
            <a:noFill/>
          </a:ln>
        </p:spPr>
      </p:cxnSp>
      <p:cxnSp>
        <p:nvCxnSpPr>
          <p:cNvPr id="28" name="Google Shape;28;p8"/>
          <p:cNvCxnSpPr/>
          <p:nvPr/>
        </p:nvCxnSpPr>
        <p:spPr>
          <a:xfrm>
            <a:off x="1498741" y="-1748367"/>
            <a:ext cx="0" cy="0"/>
          </a:xfrm>
          <a:prstGeom prst="straightConnector1">
            <a:avLst/>
          </a:prstGeom>
          <a:noFill/>
          <a:ln>
            <a:noFill/>
          </a:ln>
        </p:spPr>
      </p:cxnSp>
      <p:sp>
        <p:nvSpPr>
          <p:cNvPr id="29" name="Google Shape;29;p8"/>
          <p:cNvSpPr/>
          <p:nvPr/>
        </p:nvSpPr>
        <p:spPr>
          <a:xfrm>
            <a:off x="889702" y="1818125"/>
            <a:ext cx="22860000" cy="3308400"/>
          </a:xfrm>
          <a:prstGeom prst="rect">
            <a:avLst/>
          </a:prstGeom>
          <a:noFill/>
          <a:ln>
            <a:noFill/>
          </a:ln>
        </p:spPr>
        <p:txBody>
          <a:bodyPr anchorCtr="0" anchor="ctr" bIns="121900" lIns="243775" spcFirstLastPara="1" rIns="243775" wrap="square" tIns="121900">
            <a:noAutofit/>
          </a:bodyPr>
          <a:lstStyle/>
          <a:p>
            <a:pPr indent="0" lvl="0" marL="0" marR="0" rtl="0" algn="ctr">
              <a:lnSpc>
                <a:spcPct val="100000"/>
              </a:lnSpc>
              <a:spcBef>
                <a:spcPts val="0"/>
              </a:spcBef>
              <a:spcAft>
                <a:spcPts val="0"/>
              </a:spcAft>
              <a:buClr>
                <a:schemeClr val="dk1"/>
              </a:buClr>
              <a:buSzPts val="4975"/>
              <a:buFont typeface="Montserrat"/>
              <a:buNone/>
            </a:pPr>
            <a:r>
              <a:rPr b="1" lang="en-US" sz="7200">
                <a:solidFill>
                  <a:schemeClr val="dk1"/>
                </a:solidFill>
                <a:latin typeface="Montserrat"/>
                <a:ea typeface="Montserrat"/>
                <a:cs typeface="Montserrat"/>
                <a:sym typeface="Montserrat"/>
              </a:rPr>
              <a:t>An Improved WiFi Indoor Localization Method Combining Channel State Information and </a:t>
            </a:r>
            <a:endParaRPr b="1" sz="72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b="1" lang="en-US" sz="7200">
                <a:solidFill>
                  <a:schemeClr val="dk1"/>
                </a:solidFill>
                <a:latin typeface="Montserrat"/>
                <a:ea typeface="Montserrat"/>
                <a:cs typeface="Montserrat"/>
                <a:sym typeface="Montserrat"/>
              </a:rPr>
              <a:t>Received Signal Strength</a:t>
            </a:r>
            <a:endParaRPr b="1" sz="7200">
              <a:solidFill>
                <a:schemeClr val="dk1"/>
              </a:solidFill>
              <a:latin typeface="Montserrat"/>
              <a:ea typeface="Montserrat"/>
              <a:cs typeface="Montserrat"/>
              <a:sym typeface="Montserrat"/>
            </a:endParaRPr>
          </a:p>
        </p:txBody>
      </p:sp>
      <p:sp>
        <p:nvSpPr>
          <p:cNvPr id="30" name="Google Shape;30;p8"/>
          <p:cNvSpPr/>
          <p:nvPr/>
        </p:nvSpPr>
        <p:spPr>
          <a:xfrm>
            <a:off x="6580899" y="6427200"/>
            <a:ext cx="11985000" cy="861600"/>
          </a:xfrm>
          <a:prstGeom prst="rect">
            <a:avLst/>
          </a:prstGeom>
          <a:noFill/>
          <a:ln>
            <a:noFill/>
          </a:ln>
        </p:spPr>
        <p:txBody>
          <a:bodyPr anchorCtr="0" anchor="ctr" bIns="121900" lIns="243775" spcFirstLastPara="1" rIns="243775" wrap="square" tIns="121900">
            <a:noAutofit/>
          </a:bodyPr>
          <a:lstStyle/>
          <a:p>
            <a:pPr indent="0" lvl="0" marL="0" marR="0" rtl="0" algn="l">
              <a:lnSpc>
                <a:spcPct val="100000"/>
              </a:lnSpc>
              <a:spcBef>
                <a:spcPts val="0"/>
              </a:spcBef>
              <a:spcAft>
                <a:spcPts val="0"/>
              </a:spcAft>
              <a:buClr>
                <a:schemeClr val="dk1"/>
              </a:buClr>
              <a:buSzPts val="750"/>
              <a:buFont typeface="Montserrat"/>
              <a:buNone/>
            </a:pPr>
            <a:r>
              <a:rPr b="0" i="0" lang="en-US" sz="3600" u="none" cap="none" strike="noStrike">
                <a:solidFill>
                  <a:schemeClr val="dk1"/>
                </a:solidFill>
                <a:latin typeface="Montserrat"/>
                <a:ea typeface="Montserrat"/>
                <a:cs typeface="Montserrat"/>
                <a:sym typeface="Montserrat"/>
              </a:rPr>
              <a:t>Designed and presented by: </a:t>
            </a:r>
            <a:r>
              <a:rPr lang="en-US" sz="3600">
                <a:solidFill>
                  <a:schemeClr val="dk1"/>
                </a:solidFill>
                <a:latin typeface="Montserrat"/>
                <a:ea typeface="Montserrat"/>
                <a:cs typeface="Montserrat"/>
                <a:sym typeface="Montserrat"/>
              </a:rPr>
              <a:t>Aakash </a:t>
            </a:r>
            <a:r>
              <a:rPr lang="en-US" sz="3600">
                <a:solidFill>
                  <a:schemeClr val="dk1"/>
                </a:solidFill>
                <a:latin typeface="Montserrat"/>
                <a:ea typeface="Montserrat"/>
                <a:cs typeface="Montserrat"/>
                <a:sym typeface="Montserrat"/>
              </a:rPr>
              <a:t>and</a:t>
            </a:r>
            <a:r>
              <a:rPr lang="en-US" sz="3600">
                <a:solidFill>
                  <a:schemeClr val="dk1"/>
                </a:solidFill>
                <a:latin typeface="Montserrat"/>
                <a:ea typeface="Montserrat"/>
                <a:cs typeface="Montserrat"/>
                <a:sym typeface="Montserrat"/>
              </a:rPr>
              <a:t> Aayush</a:t>
            </a:r>
            <a:endParaRPr sz="3600"/>
          </a:p>
        </p:txBody>
      </p:sp>
      <p:pic>
        <p:nvPicPr>
          <p:cNvPr id="31" name="Google Shape;31;p8"/>
          <p:cNvPicPr preferRelativeResize="0"/>
          <p:nvPr/>
        </p:nvPicPr>
        <p:blipFill>
          <a:blip r:embed="rId3">
            <a:alphaModFix/>
          </a:blip>
          <a:stretch>
            <a:fillRect/>
          </a:stretch>
        </p:blipFill>
        <p:spPr>
          <a:xfrm>
            <a:off x="8763400" y="8162750"/>
            <a:ext cx="7620000" cy="476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06000" y="469100"/>
            <a:ext cx="13082575" cy="9629100"/>
          </a:xfrm>
          <a:prstGeom prst="rect">
            <a:avLst/>
          </a:prstGeom>
          <a:noFill/>
          <a:ln>
            <a:noFill/>
          </a:ln>
        </p:spPr>
      </p:pic>
      <p:sp>
        <p:nvSpPr>
          <p:cNvPr id="95" name="Google Shape;95;p17"/>
          <p:cNvSpPr txBox="1"/>
          <p:nvPr/>
        </p:nvSpPr>
        <p:spPr>
          <a:xfrm>
            <a:off x="1319625" y="10414900"/>
            <a:ext cx="22121100" cy="25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Montserrat"/>
                <a:ea typeface="Montserrat"/>
                <a:cs typeface="Montserrat"/>
                <a:sym typeface="Montserrat"/>
              </a:rPr>
              <a:t>Amplitudes of channel frequency response measured at two positions for 50 received packets (each link is plotted in a different color).</a:t>
            </a:r>
            <a:endParaRPr sz="48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nvSpPr>
        <p:spPr>
          <a:xfrm>
            <a:off x="1598975" y="737950"/>
            <a:ext cx="4823700" cy="11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latin typeface="Montserrat"/>
                <a:ea typeface="Montserrat"/>
                <a:cs typeface="Montserrat"/>
                <a:sym typeface="Montserrat"/>
              </a:rPr>
              <a:t>Overview :</a:t>
            </a:r>
            <a:endParaRPr b="1" sz="6000">
              <a:latin typeface="Montserrat"/>
              <a:ea typeface="Montserrat"/>
              <a:cs typeface="Montserrat"/>
              <a:sym typeface="Montserrat"/>
            </a:endParaRPr>
          </a:p>
        </p:txBody>
      </p:sp>
      <p:sp>
        <p:nvSpPr>
          <p:cNvPr id="101" name="Google Shape;101;p18"/>
          <p:cNvSpPr txBox="1"/>
          <p:nvPr/>
        </p:nvSpPr>
        <p:spPr>
          <a:xfrm>
            <a:off x="1436925" y="2457325"/>
            <a:ext cx="21843000" cy="108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Montserrat"/>
                <a:ea typeface="Montserrat"/>
                <a:cs typeface="Montserrat"/>
                <a:sym typeface="Montserrat"/>
              </a:rPr>
              <a:t>CSI raw data and RSS of all the reference location points are collected, whose precise location is known as a label. This is a challenging task in indoors due to radio interference, multipath effects, shadowing, and non-line-of-sight(NLOS) caused by complex environment. After data pre-processing, it is trained on a machine learning algorithm, here Multi Layer Perceptron.</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CSI raw data and RSS collected by mobile devices are processed using the same algorithm. Moreover, the trained model is used to estimate the location.</a:t>
            </a:r>
            <a:endParaRPr sz="48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1099" l="560" r="-559" t="1100"/>
          <a:stretch/>
        </p:blipFill>
        <p:spPr>
          <a:xfrm>
            <a:off x="-1313925" y="-210800"/>
            <a:ext cx="26919252" cy="13850600"/>
          </a:xfrm>
          <a:prstGeom prst="rect">
            <a:avLst/>
          </a:prstGeom>
          <a:noFill/>
          <a:ln>
            <a:noFill/>
          </a:ln>
        </p:spPr>
      </p:pic>
      <p:sp>
        <p:nvSpPr>
          <p:cNvPr id="107" name="Google Shape;107;p19"/>
          <p:cNvSpPr txBox="1"/>
          <p:nvPr/>
        </p:nvSpPr>
        <p:spPr>
          <a:xfrm>
            <a:off x="17293200" y="1741900"/>
            <a:ext cx="2631000" cy="1266900"/>
          </a:xfrm>
          <a:prstGeom prst="rect">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Montserrat"/>
                <a:ea typeface="Montserrat"/>
                <a:cs typeface="Montserrat"/>
                <a:sym typeface="Montserrat"/>
              </a:rPr>
              <a:t>Multi Layer       Perceptron</a:t>
            </a:r>
            <a:endParaRPr b="1" sz="24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nvSpPr>
        <p:spPr>
          <a:xfrm>
            <a:off x="7532025" y="596875"/>
            <a:ext cx="9845100" cy="14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latin typeface="Montserrat"/>
                <a:ea typeface="Montserrat"/>
                <a:cs typeface="Montserrat"/>
                <a:sym typeface="Montserrat"/>
              </a:rPr>
              <a:t>Data Pre-Processing</a:t>
            </a:r>
            <a:endParaRPr b="1" sz="6000">
              <a:latin typeface="Montserrat"/>
              <a:ea typeface="Montserrat"/>
              <a:cs typeface="Montserrat"/>
              <a:sym typeface="Montserrat"/>
            </a:endParaRPr>
          </a:p>
        </p:txBody>
      </p:sp>
      <p:sp>
        <p:nvSpPr>
          <p:cNvPr id="113" name="Google Shape;113;p20"/>
          <p:cNvSpPr txBox="1"/>
          <p:nvPr/>
        </p:nvSpPr>
        <p:spPr>
          <a:xfrm>
            <a:off x="1685075" y="2765125"/>
            <a:ext cx="21755700" cy="103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latin typeface="Montserrat"/>
                <a:ea typeface="Montserrat"/>
                <a:cs typeface="Montserrat"/>
                <a:sym typeface="Montserrat"/>
              </a:rPr>
              <a:t>Indoor environment is often complex, characterized by NLOS of objects, presence of obstacles, environmental changes, wireless signal noise.</a:t>
            </a:r>
            <a:endParaRPr sz="4000">
              <a:latin typeface="Montserrat"/>
              <a:ea typeface="Montserrat"/>
              <a:cs typeface="Montserrat"/>
              <a:sym typeface="Montserrat"/>
            </a:endParaRPr>
          </a:p>
          <a:p>
            <a:pPr indent="0" lvl="0" marL="0" rtl="0" algn="l">
              <a:spcBef>
                <a:spcPts val="0"/>
              </a:spcBef>
              <a:spcAft>
                <a:spcPts val="0"/>
              </a:spcAft>
              <a:buNone/>
            </a:pPr>
            <a:r>
              <a:t/>
            </a:r>
            <a:endParaRPr sz="4000">
              <a:latin typeface="Montserrat"/>
              <a:ea typeface="Montserrat"/>
              <a:cs typeface="Montserrat"/>
              <a:sym typeface="Montserrat"/>
            </a:endParaRPr>
          </a:p>
          <a:p>
            <a:pPr indent="0" lvl="0" marL="0" rtl="0" algn="l">
              <a:spcBef>
                <a:spcPts val="0"/>
              </a:spcBef>
              <a:spcAft>
                <a:spcPts val="0"/>
              </a:spcAft>
              <a:buNone/>
            </a:pPr>
            <a:r>
              <a:rPr lang="en-US" sz="4000">
                <a:latin typeface="Montserrat"/>
                <a:ea typeface="Montserrat"/>
                <a:cs typeface="Montserrat"/>
                <a:sym typeface="Montserrat"/>
              </a:rPr>
              <a:t>The CSI raw value is the dynamic range due to channel interference, noise, and multipath</a:t>
            </a:r>
            <a:endParaRPr sz="4000">
              <a:latin typeface="Montserrat"/>
              <a:ea typeface="Montserrat"/>
              <a:cs typeface="Montserrat"/>
              <a:sym typeface="Montserrat"/>
            </a:endParaRPr>
          </a:p>
          <a:p>
            <a:pPr indent="0" lvl="0" marL="0" rtl="0" algn="l">
              <a:spcBef>
                <a:spcPts val="0"/>
              </a:spcBef>
              <a:spcAft>
                <a:spcPts val="0"/>
              </a:spcAft>
              <a:buNone/>
            </a:pPr>
            <a:r>
              <a:rPr lang="en-US" sz="4000">
                <a:latin typeface="Montserrat"/>
                <a:ea typeface="Montserrat"/>
                <a:cs typeface="Montserrat"/>
                <a:sym typeface="Montserrat"/>
              </a:rPr>
              <a:t>effects. Additionally, not all the features contribute equally to the system performance, and the high dimension of fingerprint vectors can result in a redundant computational cost</a:t>
            </a:r>
            <a:endParaRPr sz="4000">
              <a:latin typeface="Montserrat"/>
              <a:ea typeface="Montserrat"/>
              <a:cs typeface="Montserrat"/>
              <a:sym typeface="Montserrat"/>
            </a:endParaRPr>
          </a:p>
          <a:p>
            <a:pPr indent="0" lvl="0" marL="0" rtl="0" algn="l">
              <a:spcBef>
                <a:spcPts val="0"/>
              </a:spcBef>
              <a:spcAft>
                <a:spcPts val="0"/>
              </a:spcAft>
              <a:buNone/>
            </a:pPr>
            <a:r>
              <a:t/>
            </a:r>
            <a:endParaRPr sz="4000">
              <a:latin typeface="Montserrat"/>
              <a:ea typeface="Montserrat"/>
              <a:cs typeface="Montserrat"/>
              <a:sym typeface="Montserrat"/>
            </a:endParaRPr>
          </a:p>
          <a:p>
            <a:pPr indent="0" lvl="0" marL="0" rtl="0" algn="l">
              <a:spcBef>
                <a:spcPts val="0"/>
              </a:spcBef>
              <a:spcAft>
                <a:spcPts val="0"/>
              </a:spcAft>
              <a:buNone/>
            </a:pPr>
            <a:r>
              <a:rPr lang="en-US" sz="4000">
                <a:solidFill>
                  <a:schemeClr val="dk1"/>
                </a:solidFill>
              </a:rPr>
              <a:t>The first st</a:t>
            </a:r>
            <a:r>
              <a:rPr lang="en-US" sz="4000">
                <a:solidFill>
                  <a:schemeClr val="dk1"/>
                </a:solidFill>
                <a:latin typeface="Montserrat"/>
                <a:ea typeface="Montserrat"/>
                <a:cs typeface="Montserrat"/>
                <a:sym typeface="Montserrat"/>
              </a:rPr>
              <a:t>ep , the system has to normalise the recorded raw CSI data and also design an exponential filter to remove the noise.</a:t>
            </a:r>
            <a:endParaRPr sz="4000">
              <a:latin typeface="Montserrat"/>
              <a:ea typeface="Montserrat"/>
              <a:cs typeface="Montserrat"/>
              <a:sym typeface="Montserrat"/>
            </a:endParaRPr>
          </a:p>
          <a:p>
            <a:pPr indent="0" lvl="0" marL="0" rtl="0" algn="l">
              <a:spcBef>
                <a:spcPts val="0"/>
              </a:spcBef>
              <a:spcAft>
                <a:spcPts val="0"/>
              </a:spcAft>
              <a:buNone/>
            </a:pPr>
            <a:r>
              <a:rPr lang="en-US" sz="4000">
                <a:latin typeface="Montserrat"/>
                <a:ea typeface="Montserrat"/>
                <a:cs typeface="Montserrat"/>
                <a:sym typeface="Montserrat"/>
              </a:rPr>
              <a:t>Therefore, before generating fingerprint, we need to extract the robust positioning feature by a time domain filtering method, and reduce the dimension of CSI feature.</a:t>
            </a:r>
            <a:endParaRPr sz="4000">
              <a:latin typeface="Montserrat"/>
              <a:ea typeface="Montserrat"/>
              <a:cs typeface="Montserrat"/>
              <a:sym typeface="Montserrat"/>
            </a:endParaRPr>
          </a:p>
          <a:p>
            <a:pPr indent="0" lvl="0" marL="0" rtl="0" algn="l">
              <a:spcBef>
                <a:spcPts val="0"/>
              </a:spcBef>
              <a:spcAft>
                <a:spcPts val="0"/>
              </a:spcAft>
              <a:buNone/>
            </a:pPr>
            <a:r>
              <a:t/>
            </a:r>
            <a:endParaRPr sz="4000">
              <a:latin typeface="Montserrat"/>
              <a:ea typeface="Montserrat"/>
              <a:cs typeface="Montserrat"/>
              <a:sym typeface="Montserrat"/>
            </a:endParaRPr>
          </a:p>
          <a:p>
            <a:pPr indent="0" lvl="0" marL="0" rtl="0" algn="l">
              <a:spcBef>
                <a:spcPts val="0"/>
              </a:spcBef>
              <a:spcAft>
                <a:spcPts val="0"/>
              </a:spcAft>
              <a:buNone/>
            </a:pPr>
            <a:r>
              <a:rPr lang="en-US" sz="4000">
                <a:latin typeface="Montserrat"/>
                <a:ea typeface="Montserrat"/>
                <a:cs typeface="Montserrat"/>
                <a:sym typeface="Montserrat"/>
              </a:rPr>
              <a:t>The RSS value varies significantly over different times. We collect lots of RSS at fix location. Take the average of the RSS, and then the average RSS is utilizing to generate fingerprint.</a:t>
            </a:r>
            <a:endParaRPr sz="40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nvSpPr>
        <p:spPr>
          <a:xfrm>
            <a:off x="932950" y="1693325"/>
            <a:ext cx="22521300" cy="115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Filtering in the time domain is done by a convolution operation. Convolution uses a </a:t>
            </a:r>
            <a:r>
              <a:rPr b="1" lang="en-US" sz="4800">
                <a:solidFill>
                  <a:schemeClr val="dk1"/>
                </a:solidFill>
              </a:rPr>
              <a:t>convolution filter</a:t>
            </a:r>
            <a:r>
              <a:rPr lang="en-US" sz="4800">
                <a:solidFill>
                  <a:schemeClr val="dk1"/>
                </a:solidFill>
              </a:rPr>
              <a:t> also referred to as a </a:t>
            </a:r>
            <a:r>
              <a:rPr b="1" lang="en-US" sz="4800">
                <a:solidFill>
                  <a:schemeClr val="dk1"/>
                </a:solidFill>
              </a:rPr>
              <a:t>convolution mask</a:t>
            </a:r>
            <a:r>
              <a:rPr lang="en-US" sz="4800">
                <a:solidFill>
                  <a:schemeClr val="dk1"/>
                </a:solidFill>
              </a:rPr>
              <a:t>, an </a:t>
            </a:r>
            <a:r>
              <a:rPr b="1" lang="en-US" sz="4800">
                <a:solidFill>
                  <a:schemeClr val="dk1"/>
                </a:solidFill>
              </a:rPr>
              <a:t>impulse response </a:t>
            </a:r>
            <a:r>
              <a:rPr lang="en-US" sz="4800">
                <a:solidFill>
                  <a:schemeClr val="dk1"/>
                </a:solidFill>
              </a:rPr>
              <a:t>(</a:t>
            </a:r>
            <a:r>
              <a:rPr b="1" lang="en-US" sz="4800">
                <a:solidFill>
                  <a:schemeClr val="dk1"/>
                </a:solidFill>
              </a:rPr>
              <a:t>IR</a:t>
            </a:r>
            <a:r>
              <a:rPr lang="en-US" sz="4800">
                <a:solidFill>
                  <a:schemeClr val="dk1"/>
                </a:solidFill>
              </a:rPr>
              <a:t>), or a </a:t>
            </a:r>
            <a:r>
              <a:rPr b="1" lang="en-US" sz="4800">
                <a:solidFill>
                  <a:schemeClr val="dk1"/>
                </a:solidFill>
              </a:rPr>
              <a:t>convolution kernel</a:t>
            </a:r>
            <a:r>
              <a:rPr lang="en-US" sz="4800">
                <a:solidFill>
                  <a:schemeClr val="dk1"/>
                </a:solidFill>
              </a:rPr>
              <a:t>. There are two commonly-used time-domain convolution filters i.e. </a:t>
            </a:r>
            <a:r>
              <a:rPr b="1" lang="en-US" sz="4800">
                <a:solidFill>
                  <a:schemeClr val="dk1"/>
                </a:solidFill>
              </a:rPr>
              <a:t>FIR</a:t>
            </a:r>
            <a:r>
              <a:rPr lang="en-US" sz="4800">
                <a:solidFill>
                  <a:schemeClr val="dk1"/>
                </a:solidFill>
              </a:rPr>
              <a:t> </a:t>
            </a:r>
            <a:r>
              <a:rPr b="1" lang="en-US" sz="4800">
                <a:solidFill>
                  <a:schemeClr val="dk1"/>
                </a:solidFill>
              </a:rPr>
              <a:t>filters</a:t>
            </a:r>
            <a:r>
              <a:rPr lang="en-US" sz="4800">
                <a:solidFill>
                  <a:schemeClr val="dk1"/>
                </a:solidFill>
              </a:rPr>
              <a:t> (</a:t>
            </a:r>
            <a:r>
              <a:rPr b="1" lang="en-US" sz="4800">
                <a:solidFill>
                  <a:schemeClr val="dk1"/>
                </a:solidFill>
              </a:rPr>
              <a:t>finite impulse response</a:t>
            </a:r>
            <a:r>
              <a:rPr lang="en-US" sz="4800">
                <a:solidFill>
                  <a:schemeClr val="dk1"/>
                </a:solidFill>
              </a:rPr>
              <a:t>) and </a:t>
            </a:r>
            <a:r>
              <a:rPr b="1" lang="en-US" sz="4800">
                <a:solidFill>
                  <a:schemeClr val="dk1"/>
                </a:solidFill>
              </a:rPr>
              <a:t>IIR filters</a:t>
            </a:r>
            <a:r>
              <a:rPr lang="en-US" sz="4800">
                <a:solidFill>
                  <a:schemeClr val="dk1"/>
                </a:solidFill>
              </a:rPr>
              <a:t> (</a:t>
            </a:r>
            <a:r>
              <a:rPr b="1" lang="en-US" sz="4800">
                <a:solidFill>
                  <a:schemeClr val="dk1"/>
                </a:solidFill>
              </a:rPr>
              <a:t>infinite impulse response</a:t>
            </a:r>
            <a:r>
              <a:rPr lang="en-US" sz="4800">
                <a:solidFill>
                  <a:schemeClr val="dk1"/>
                </a:solidFill>
              </a:rPr>
              <a:t>).</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Clr>
                <a:schemeClr val="dk1"/>
              </a:buClr>
              <a:buSzPts val="1100"/>
              <a:buFont typeface="Arial"/>
              <a:buNone/>
            </a:pPr>
            <a:r>
              <a:rPr lang="en-US" sz="4800">
                <a:solidFill>
                  <a:schemeClr val="dk1"/>
                </a:solidFill>
              </a:rPr>
              <a:t>In general, the longer path of signal propagation is more likely to be interfered. To fully characterize the individual paths, the wireless propagation channel is modeled</a:t>
            </a:r>
            <a:endParaRPr sz="4800">
              <a:solidFill>
                <a:schemeClr val="dk1"/>
              </a:solidFill>
            </a:endParaRPr>
          </a:p>
          <a:p>
            <a:pPr indent="0" lvl="0" marL="0" rtl="0" algn="l">
              <a:spcBef>
                <a:spcPts val="0"/>
              </a:spcBef>
              <a:spcAft>
                <a:spcPts val="0"/>
              </a:spcAft>
              <a:buNone/>
            </a:pPr>
            <a:r>
              <a:rPr lang="en-US" sz="4800">
                <a:solidFill>
                  <a:schemeClr val="dk1"/>
                </a:solidFill>
              </a:rPr>
              <a:t>as a temporal linear filter, known as Channel Impulse Response which can be described as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Clr>
                <a:schemeClr val="dk1"/>
              </a:buClr>
              <a:buSzPts val="1100"/>
              <a:buFont typeface="Arial"/>
              <a:buNone/>
            </a:pPr>
            <a:r>
              <a:rPr lang="en-US" sz="4800">
                <a:solidFill>
                  <a:schemeClr val="dk1"/>
                </a:solidFill>
                <a:latin typeface="Montserrat"/>
                <a:ea typeface="Montserrat"/>
                <a:cs typeface="Montserrat"/>
                <a:sym typeface="Montserrat"/>
              </a:rPr>
              <a:t>where a</a:t>
            </a:r>
            <a:r>
              <a:rPr baseline="-25000" lang="en-US" sz="4800">
                <a:solidFill>
                  <a:schemeClr val="dk1"/>
                </a:solidFill>
                <a:latin typeface="Montserrat"/>
                <a:ea typeface="Montserrat"/>
                <a:cs typeface="Montserrat"/>
                <a:sym typeface="Montserrat"/>
              </a:rPr>
              <a:t>i</a:t>
            </a:r>
            <a:r>
              <a:rPr lang="en-US" sz="4800">
                <a:solidFill>
                  <a:schemeClr val="dk1"/>
                </a:solidFill>
                <a:latin typeface="Montserrat"/>
                <a:ea typeface="Montserrat"/>
                <a:cs typeface="Montserrat"/>
                <a:sym typeface="Montserrat"/>
              </a:rPr>
              <a:t>, θ</a:t>
            </a:r>
            <a:r>
              <a:rPr baseline="-25000" lang="en-US" sz="4800">
                <a:solidFill>
                  <a:schemeClr val="dk1"/>
                </a:solidFill>
                <a:latin typeface="Montserrat"/>
                <a:ea typeface="Montserrat"/>
                <a:cs typeface="Montserrat"/>
                <a:sym typeface="Montserrat"/>
              </a:rPr>
              <a:t>i</a:t>
            </a:r>
            <a:r>
              <a:rPr lang="en-US" sz="4800">
                <a:solidFill>
                  <a:schemeClr val="dk1"/>
                </a:solidFill>
                <a:latin typeface="Montserrat"/>
                <a:ea typeface="Montserrat"/>
                <a:cs typeface="Montserrat"/>
                <a:sym typeface="Montserrat"/>
              </a:rPr>
              <a:t>, and τ</a:t>
            </a:r>
            <a:r>
              <a:rPr baseline="-25000" lang="en-US" sz="4800">
                <a:solidFill>
                  <a:schemeClr val="dk1"/>
                </a:solidFill>
                <a:latin typeface="Montserrat"/>
                <a:ea typeface="Montserrat"/>
                <a:cs typeface="Montserrat"/>
                <a:sym typeface="Montserrat"/>
              </a:rPr>
              <a:t>i</a:t>
            </a:r>
            <a:r>
              <a:rPr lang="en-US" sz="4800">
                <a:solidFill>
                  <a:schemeClr val="dk1"/>
                </a:solidFill>
                <a:latin typeface="Montserrat"/>
                <a:ea typeface="Montserrat"/>
                <a:cs typeface="Montserrat"/>
                <a:sym typeface="Montserrat"/>
              </a:rPr>
              <a:t> are the amplitude, phase, and time delay of the i</a:t>
            </a:r>
            <a:r>
              <a:rPr baseline="30000" lang="en-US" sz="4800">
                <a:solidFill>
                  <a:schemeClr val="dk1"/>
                </a:solidFill>
                <a:latin typeface="Montserrat"/>
                <a:ea typeface="Montserrat"/>
                <a:cs typeface="Montserrat"/>
                <a:sym typeface="Montserrat"/>
              </a:rPr>
              <a:t>th</a:t>
            </a:r>
            <a:r>
              <a:rPr lang="en-US" sz="4800">
                <a:solidFill>
                  <a:schemeClr val="dk1"/>
                </a:solidFill>
                <a:latin typeface="Montserrat"/>
                <a:ea typeface="Montserrat"/>
                <a:cs typeface="Montserrat"/>
                <a:sym typeface="Montserrat"/>
              </a:rPr>
              <a:t> path, respectively. n is the total number of multi-path and δ (τ ) is the Dirac delta function.</a:t>
            </a:r>
            <a:endParaRPr sz="4800">
              <a:solidFill>
                <a:schemeClr val="dk1"/>
              </a:solidFill>
            </a:endParaRPr>
          </a:p>
          <a:p>
            <a:pPr indent="0" lvl="0" marL="0" rtl="0" algn="l">
              <a:spcBef>
                <a:spcPts val="0"/>
              </a:spcBef>
              <a:spcAft>
                <a:spcPts val="0"/>
              </a:spcAft>
              <a:buNone/>
            </a:pPr>
            <a:r>
              <a:rPr lang="en-US" sz="4800">
                <a:solidFill>
                  <a:schemeClr val="dk1"/>
                </a:solidFill>
              </a:rPr>
              <a:t>				</a:t>
            </a:r>
            <a:endParaRPr sz="4800">
              <a:solidFill>
                <a:schemeClr val="dk1"/>
              </a:solidFill>
            </a:endParaRPr>
          </a:p>
        </p:txBody>
      </p:sp>
      <p:sp>
        <p:nvSpPr>
          <p:cNvPr id="119" name="Google Shape;119;p21"/>
          <p:cNvSpPr txBox="1"/>
          <p:nvPr/>
        </p:nvSpPr>
        <p:spPr>
          <a:xfrm>
            <a:off x="7586125" y="621250"/>
            <a:ext cx="9685800" cy="15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latin typeface="Montserrat"/>
                <a:ea typeface="Montserrat"/>
                <a:cs typeface="Montserrat"/>
                <a:sym typeface="Montserrat"/>
              </a:rPr>
              <a:t>Time Domain Filtering</a:t>
            </a:r>
            <a:endParaRPr b="1" sz="6000">
              <a:latin typeface="Montserrat"/>
              <a:ea typeface="Montserrat"/>
              <a:cs typeface="Montserrat"/>
              <a:sym typeface="Montserrat"/>
            </a:endParaRPr>
          </a:p>
        </p:txBody>
      </p:sp>
      <p:pic>
        <p:nvPicPr>
          <p:cNvPr id="120" name="Google Shape;120;p21"/>
          <p:cNvPicPr preferRelativeResize="0"/>
          <p:nvPr/>
        </p:nvPicPr>
        <p:blipFill>
          <a:blip r:embed="rId3">
            <a:alphaModFix/>
          </a:blip>
          <a:stretch>
            <a:fillRect/>
          </a:stretch>
        </p:blipFill>
        <p:spPr>
          <a:xfrm>
            <a:off x="5266325" y="8534875"/>
            <a:ext cx="7772350" cy="228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3845875" y="169325"/>
            <a:ext cx="18438400" cy="1318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nvSpPr>
        <p:spPr>
          <a:xfrm>
            <a:off x="372525" y="609600"/>
            <a:ext cx="23266500" cy="126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The CSI raw data represent the channel response in frequency domain. We process frequency domain CSI into time domain CIR with inverse fast Fourier transform (IFFT), then an estimation of CIR.</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We can observe that the different paths come with different time delay. Generally, the LOS path signal contains higher energy, and arrives at the receiver more quickly than all other reflected paths. Since the first maximal amplitude, record the corresponding index of delay as t, is chosen for LOS path or shortest path NLOS reflection. Considering that there is an</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uncertain time lag at the start of measured CIR samples, then we extract the main components of multiple paths by keeping (|t − 2|)th, (|t − 1|)th, (t)th, (t + 1)th, (t + 2)th amplitude, and filter out the residual amplitude. After the time domain filtering, the frequency domain CSI is reacquired using fast Fourier transform (FFT)</a:t>
            </a:r>
            <a:endParaRPr sz="48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nvSpPr>
        <p:spPr>
          <a:xfrm>
            <a:off x="406400" y="508000"/>
            <a:ext cx="23097000" cy="1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Montserrat"/>
                <a:ea typeface="Montserrat"/>
                <a:cs typeface="Montserrat"/>
                <a:sym typeface="Montserrat"/>
              </a:rPr>
              <a:t>The CSI results after time domain filtering.</a:t>
            </a:r>
            <a:endParaRPr sz="4800">
              <a:latin typeface="Montserrat"/>
              <a:ea typeface="Montserrat"/>
              <a:cs typeface="Montserrat"/>
              <a:sym typeface="Montserrat"/>
            </a:endParaRPr>
          </a:p>
        </p:txBody>
      </p:sp>
      <p:pic>
        <p:nvPicPr>
          <p:cNvPr id="136" name="Google Shape;136;p24"/>
          <p:cNvPicPr preferRelativeResize="0"/>
          <p:nvPr/>
        </p:nvPicPr>
        <p:blipFill>
          <a:blip r:embed="rId3">
            <a:alphaModFix/>
          </a:blip>
          <a:stretch>
            <a:fillRect/>
          </a:stretch>
        </p:blipFill>
        <p:spPr>
          <a:xfrm>
            <a:off x="6048075" y="2027100"/>
            <a:ext cx="12081575" cy="10710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6695600" y="0"/>
            <a:ext cx="11462985" cy="1371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nvSpPr>
        <p:spPr>
          <a:xfrm>
            <a:off x="978550" y="913600"/>
            <a:ext cx="22121100" cy="13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latin typeface="Montserrat"/>
                <a:ea typeface="Montserrat"/>
                <a:cs typeface="Montserrat"/>
                <a:sym typeface="Montserrat"/>
              </a:rPr>
              <a:t>Several Methods can be used for Training phase :</a:t>
            </a:r>
            <a:endParaRPr b="1" sz="6000">
              <a:latin typeface="Montserrat"/>
              <a:ea typeface="Montserrat"/>
              <a:cs typeface="Montserrat"/>
              <a:sym typeface="Montserrat"/>
            </a:endParaRPr>
          </a:p>
        </p:txBody>
      </p:sp>
      <p:sp>
        <p:nvSpPr>
          <p:cNvPr id="147" name="Google Shape;147;p26"/>
          <p:cNvSpPr txBox="1"/>
          <p:nvPr/>
        </p:nvSpPr>
        <p:spPr>
          <a:xfrm>
            <a:off x="1270900" y="2180450"/>
            <a:ext cx="20878500" cy="41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latin typeface="Montserrat"/>
                <a:ea typeface="Montserrat"/>
                <a:cs typeface="Montserrat"/>
                <a:sym typeface="Montserrat"/>
              </a:rPr>
              <a:t>KNN : </a:t>
            </a:r>
            <a:r>
              <a:rPr lang="en-US" sz="4800">
                <a:latin typeface="Montserrat"/>
                <a:ea typeface="Montserrat"/>
                <a:cs typeface="Montserrat"/>
                <a:sym typeface="Montserrat"/>
              </a:rPr>
              <a:t>K-nearest neighbor uses the weighted average of K nearest locations to determine an unknown location.</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A limitation of K-nearest-neighbor is that it needs to store all the RSS training values.</a:t>
            </a:r>
            <a:endParaRPr sz="4800">
              <a:latin typeface="Montserrat"/>
              <a:ea typeface="Montserrat"/>
              <a:cs typeface="Montserrat"/>
              <a:sym typeface="Montserrat"/>
            </a:endParaRPr>
          </a:p>
        </p:txBody>
      </p:sp>
      <p:sp>
        <p:nvSpPr>
          <p:cNvPr id="148" name="Google Shape;148;p26"/>
          <p:cNvSpPr txBox="1"/>
          <p:nvPr/>
        </p:nvSpPr>
        <p:spPr>
          <a:xfrm>
            <a:off x="1368375" y="6175850"/>
            <a:ext cx="20878500" cy="27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latin typeface="Montserrat"/>
                <a:ea typeface="Montserrat"/>
                <a:cs typeface="Montserrat"/>
                <a:sym typeface="Montserrat"/>
              </a:rPr>
              <a:t>Neural Networks: </a:t>
            </a:r>
            <a:r>
              <a:rPr lang="en-US" sz="4800">
                <a:latin typeface="Montserrat"/>
                <a:ea typeface="Montserrat"/>
                <a:cs typeface="Montserrat"/>
                <a:sym typeface="Montserrat"/>
              </a:rPr>
              <a:t>Neural networks utilizes the back-propagation algorithm to train weights, with only considers one hidden layer and needs label data.</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p:txBody>
      </p:sp>
      <p:sp>
        <p:nvSpPr>
          <p:cNvPr id="149" name="Google Shape;149;p26"/>
          <p:cNvSpPr txBox="1"/>
          <p:nvPr/>
        </p:nvSpPr>
        <p:spPr>
          <a:xfrm>
            <a:off x="1368350" y="9245500"/>
            <a:ext cx="20781000" cy="27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latin typeface="Montserrat"/>
                <a:ea typeface="Montserrat"/>
                <a:cs typeface="Montserrat"/>
                <a:sym typeface="Montserrat"/>
              </a:rPr>
              <a:t>SVM : </a:t>
            </a:r>
            <a:r>
              <a:rPr lang="en-US" sz="4800">
                <a:latin typeface="Montserrat"/>
                <a:ea typeface="Montserrat"/>
                <a:cs typeface="Montserrat"/>
                <a:sym typeface="Montserrat"/>
              </a:rPr>
              <a:t>Support vector machine uses kernel functions to solve the</a:t>
            </a:r>
            <a:endParaRPr sz="48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4800">
                <a:latin typeface="Montserrat"/>
                <a:ea typeface="Montserrat"/>
                <a:cs typeface="Montserrat"/>
                <a:sym typeface="Montserrat"/>
              </a:rPr>
              <a:t>randomness and incompleteness of the RSS values, which has</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high computing complexity.</a:t>
            </a:r>
            <a:endParaRPr sz="4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9"/>
          <p:cNvSpPr/>
          <p:nvPr/>
        </p:nvSpPr>
        <p:spPr>
          <a:xfrm>
            <a:off x="4763" y="0"/>
            <a:ext cx="7734465" cy="13716000"/>
          </a:xfrm>
          <a:prstGeom prst="rect">
            <a:avLst/>
          </a:prstGeom>
          <a:solidFill>
            <a:srgbClr val="EFE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37" name="Google Shape;37;p9"/>
          <p:cNvSpPr txBox="1"/>
          <p:nvPr/>
        </p:nvSpPr>
        <p:spPr>
          <a:xfrm>
            <a:off x="7928050" y="1713600"/>
            <a:ext cx="16037100" cy="11238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lang="en-US" sz="3600"/>
              <a:t>WiFi indoor localization has attracted much attention owing to the pervasive penetration of wireless local area net-works (WLANs) and WiFi enabled mobile devices. Traditional WiFi indoor localization systems rely on received signal strength(RSS), which is instability and low space distinguish ability. Recently, channel state information (CSI) has been adopted instead of RSS and proven to be an efficient method. However, CSI raw data is sensitive to environment change. In this paper, we propose an improved WiFi indoor localization system combining CSI and RSS. Firstly, this study applies a time domain filtering method to reduce CSI data dynamic range. Then, we use the coherence bandwidth for CSI dimensional reduction. Afterwards, we extract a robust positioning feature from CSI and RSS. Finally, a Multilayer Perceptron is used to estimate the location. The experiments demonstrate the effectiveness of the proposed system.</a:t>
            </a:r>
            <a:endParaRPr sz="3600"/>
          </a:p>
        </p:txBody>
      </p:sp>
      <p:sp>
        <p:nvSpPr>
          <p:cNvPr id="38" name="Google Shape;38;p9"/>
          <p:cNvSpPr txBox="1"/>
          <p:nvPr/>
        </p:nvSpPr>
        <p:spPr>
          <a:xfrm>
            <a:off x="10433781" y="9545528"/>
            <a:ext cx="4581022" cy="212365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500"/>
              <a:buFont typeface="Montserrat"/>
              <a:buNone/>
            </a:pPr>
            <a:r>
              <a:t/>
            </a:r>
            <a:endParaRPr/>
          </a:p>
        </p:txBody>
      </p:sp>
      <p:sp>
        <p:nvSpPr>
          <p:cNvPr id="39" name="Google Shape;39;p9"/>
          <p:cNvSpPr txBox="1"/>
          <p:nvPr/>
        </p:nvSpPr>
        <p:spPr>
          <a:xfrm>
            <a:off x="15014795" y="4697428"/>
            <a:ext cx="4832400" cy="2123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500"/>
              <a:buFont typeface="Montserrat"/>
              <a:buNone/>
            </a:pPr>
            <a:r>
              <a:t/>
            </a:r>
            <a:endParaRPr/>
          </a:p>
        </p:txBody>
      </p:sp>
      <p:sp>
        <p:nvSpPr>
          <p:cNvPr id="40" name="Google Shape;40;p9"/>
          <p:cNvSpPr txBox="1"/>
          <p:nvPr/>
        </p:nvSpPr>
        <p:spPr>
          <a:xfrm>
            <a:off x="7928054" y="513296"/>
            <a:ext cx="67731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Montserrat"/>
              <a:buNone/>
            </a:pPr>
            <a:r>
              <a:rPr b="1" lang="en-US" sz="7200">
                <a:solidFill>
                  <a:schemeClr val="dk2"/>
                </a:solidFill>
                <a:latin typeface="Montserrat"/>
                <a:ea typeface="Montserrat"/>
                <a:cs typeface="Montserrat"/>
                <a:sym typeface="Montserrat"/>
              </a:rPr>
              <a:t>ABSTRACT</a:t>
            </a:r>
            <a:endParaRPr b="1"/>
          </a:p>
        </p:txBody>
      </p:sp>
      <p:sp>
        <p:nvSpPr>
          <p:cNvPr id="41" name="Google Shape;41;p9"/>
          <p:cNvSpPr txBox="1"/>
          <p:nvPr/>
        </p:nvSpPr>
        <p:spPr>
          <a:xfrm>
            <a:off x="3376250" y="6717325"/>
            <a:ext cx="19554000" cy="22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42" name="Google Shape;42;p9"/>
          <p:cNvPicPr preferRelativeResize="0"/>
          <p:nvPr/>
        </p:nvPicPr>
        <p:blipFill>
          <a:blip r:embed="rId3">
            <a:alphaModFix/>
          </a:blip>
          <a:stretch>
            <a:fillRect/>
          </a:stretch>
        </p:blipFill>
        <p:spPr>
          <a:xfrm>
            <a:off x="69350" y="1401950"/>
            <a:ext cx="7605300" cy="10912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nvSpPr>
        <p:spPr>
          <a:xfrm>
            <a:off x="6094650" y="158375"/>
            <a:ext cx="10402800" cy="11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800">
                <a:latin typeface="Montserrat"/>
                <a:ea typeface="Montserrat"/>
                <a:cs typeface="Montserrat"/>
                <a:sym typeface="Montserrat"/>
              </a:rPr>
              <a:t>Network Architecture :</a:t>
            </a:r>
            <a:r>
              <a:rPr lang="en-US" sz="4800">
                <a:latin typeface="Montserrat"/>
                <a:ea typeface="Montserrat"/>
                <a:cs typeface="Montserrat"/>
                <a:sym typeface="Montserrat"/>
              </a:rPr>
              <a:t> </a:t>
            </a:r>
            <a:endParaRPr sz="4800">
              <a:latin typeface="Montserrat"/>
              <a:ea typeface="Montserrat"/>
              <a:cs typeface="Montserrat"/>
              <a:sym typeface="Montserrat"/>
            </a:endParaRPr>
          </a:p>
        </p:txBody>
      </p:sp>
      <p:pic>
        <p:nvPicPr>
          <p:cNvPr id="155" name="Google Shape;155;p27"/>
          <p:cNvPicPr preferRelativeResize="0"/>
          <p:nvPr/>
        </p:nvPicPr>
        <p:blipFill>
          <a:blip r:embed="rId3">
            <a:alphaModFix/>
          </a:blip>
          <a:stretch>
            <a:fillRect/>
          </a:stretch>
        </p:blipFill>
        <p:spPr>
          <a:xfrm>
            <a:off x="6632750" y="1047500"/>
            <a:ext cx="9969804" cy="12668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nvSpPr>
        <p:spPr>
          <a:xfrm>
            <a:off x="812800" y="558800"/>
            <a:ext cx="201168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chemeClr val="dk1"/>
                </a:solidFill>
              </a:rPr>
              <a:t>Location Estimation based on Data Fusion :-</a:t>
            </a:r>
            <a:endParaRPr b="1" sz="6000">
              <a:latin typeface="Montserrat"/>
              <a:ea typeface="Montserrat"/>
              <a:cs typeface="Montserrat"/>
              <a:sym typeface="Montserrat"/>
            </a:endParaRPr>
          </a:p>
        </p:txBody>
      </p:sp>
      <p:sp>
        <p:nvSpPr>
          <p:cNvPr id="161" name="Google Shape;161;p28"/>
          <p:cNvSpPr txBox="1"/>
          <p:nvPr/>
        </p:nvSpPr>
        <p:spPr>
          <a:xfrm>
            <a:off x="238725" y="1540600"/>
            <a:ext cx="23909700" cy="116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We used the probability model based on Bayes’ law to determine the location of mobile device.</a:t>
            </a:r>
            <a:endParaRPr sz="48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rPr lang="en-US" sz="4800">
                <a:solidFill>
                  <a:schemeClr val="dk1"/>
                </a:solidFill>
              </a:rPr>
              <a:t>L</a:t>
            </a:r>
            <a:r>
              <a:rPr lang="en-US" sz="4800">
                <a:solidFill>
                  <a:schemeClr val="dk1"/>
                </a:solidFill>
              </a:rPr>
              <a:t>i </a:t>
            </a:r>
            <a:r>
              <a:rPr lang="en-US" sz="4800">
                <a:solidFill>
                  <a:schemeClr val="dk1"/>
                </a:solidFill>
              </a:rPr>
              <a:t>is reference location i, Pr(Li/v) is the posteriori probability, Pr(Li) is the prior probability that the mobile device is determined to be at reference location i, and N is the number of reference locations. In addition, we assume that Pr(Li) is uniformly distributed in the set{1,2,· · ·, N}, and thus Pr(Li) = 1/N</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p:txBody>
      </p:sp>
      <p:pic>
        <p:nvPicPr>
          <p:cNvPr id="162" name="Google Shape;162;p28"/>
          <p:cNvPicPr preferRelativeResize="0"/>
          <p:nvPr/>
        </p:nvPicPr>
        <p:blipFill>
          <a:blip r:embed="rId3">
            <a:alphaModFix/>
          </a:blip>
          <a:stretch>
            <a:fillRect/>
          </a:stretch>
        </p:blipFill>
        <p:spPr>
          <a:xfrm>
            <a:off x="7804475" y="3487120"/>
            <a:ext cx="12085450" cy="2913675"/>
          </a:xfrm>
          <a:prstGeom prst="rect">
            <a:avLst/>
          </a:prstGeom>
          <a:noFill/>
          <a:ln>
            <a:noFill/>
          </a:ln>
        </p:spPr>
      </p:pic>
      <p:pic>
        <p:nvPicPr>
          <p:cNvPr id="163" name="Google Shape;163;p28"/>
          <p:cNvPicPr preferRelativeResize="0"/>
          <p:nvPr/>
        </p:nvPicPr>
        <p:blipFill>
          <a:blip r:embed="rId4">
            <a:alphaModFix/>
          </a:blip>
          <a:stretch>
            <a:fillRect/>
          </a:stretch>
        </p:blipFill>
        <p:spPr>
          <a:xfrm>
            <a:off x="8741373" y="10137525"/>
            <a:ext cx="9611406" cy="3409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nvSpPr>
        <p:spPr>
          <a:xfrm>
            <a:off x="304800" y="254000"/>
            <a:ext cx="23740500" cy="131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we define Pr(v|Li) as the radial basis function (RBF) in the form of a Gaussian function, which is formulated as</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rPr lang="en-US" sz="4800">
                <a:solidFill>
                  <a:schemeClr val="dk1"/>
                </a:solidFill>
              </a:rPr>
              <a:t>where ⊽ is the reconstruction input data by using deep learning , σ is the variance of the input data , λ is the coefficient of variation (CV) of the input data. In fact, we use multiplepackets to estimate the location of a mobile device, thus improving the indoor localization accuracy. For n packets, we need to compute the average value of RBF, which is given by</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rPr lang="en-US" sz="4800">
                <a:solidFill>
                  <a:schemeClr val="dk1"/>
                </a:solidFill>
              </a:rPr>
              <a:t>where vi and ⊽i are the input data and the reconstruction input data for the i  packet , respectively</a:t>
            </a:r>
            <a:endParaRPr sz="4800">
              <a:solidFill>
                <a:schemeClr val="dk1"/>
              </a:solidFill>
            </a:endParaRPr>
          </a:p>
          <a:p>
            <a:pPr indent="0" lvl="0" marL="0" rtl="0" algn="l">
              <a:spcBef>
                <a:spcPts val="0"/>
              </a:spcBef>
              <a:spcAft>
                <a:spcPts val="0"/>
              </a:spcAft>
              <a:buClr>
                <a:schemeClr val="dk1"/>
              </a:buClr>
              <a:buSzPts val="1100"/>
              <a:buFont typeface="Arial"/>
              <a:buNone/>
            </a:pPr>
            <a:r>
              <a:t/>
            </a:r>
            <a:endParaRPr sz="4800">
              <a:solidFill>
                <a:schemeClr val="dk1"/>
              </a:solidFill>
            </a:endParaRPr>
          </a:p>
        </p:txBody>
      </p:sp>
      <p:pic>
        <p:nvPicPr>
          <p:cNvPr id="169" name="Google Shape;169;p29"/>
          <p:cNvPicPr preferRelativeResize="0"/>
          <p:nvPr/>
        </p:nvPicPr>
        <p:blipFill>
          <a:blip r:embed="rId3">
            <a:alphaModFix/>
          </a:blip>
          <a:stretch>
            <a:fillRect/>
          </a:stretch>
        </p:blipFill>
        <p:spPr>
          <a:xfrm>
            <a:off x="4183857" y="1134725"/>
            <a:ext cx="10661364" cy="2617750"/>
          </a:xfrm>
          <a:prstGeom prst="rect">
            <a:avLst/>
          </a:prstGeom>
          <a:noFill/>
          <a:ln>
            <a:noFill/>
          </a:ln>
        </p:spPr>
      </p:pic>
      <p:pic>
        <p:nvPicPr>
          <p:cNvPr id="170" name="Google Shape;170;p29"/>
          <p:cNvPicPr preferRelativeResize="0"/>
          <p:nvPr/>
        </p:nvPicPr>
        <p:blipFill>
          <a:blip r:embed="rId4">
            <a:alphaModFix/>
          </a:blip>
          <a:stretch>
            <a:fillRect/>
          </a:stretch>
        </p:blipFill>
        <p:spPr>
          <a:xfrm>
            <a:off x="6919425" y="7486925"/>
            <a:ext cx="11541900" cy="2617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nvSpPr>
        <p:spPr>
          <a:xfrm>
            <a:off x="237075" y="270925"/>
            <a:ext cx="23401800" cy="132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Thus, the position of the mobile device can be estimated as a weighted average of all the reference locations, which is given by</a:t>
            </a:r>
            <a:endParaRPr sz="4800">
              <a:latin typeface="Montserrat"/>
              <a:ea typeface="Montserrat"/>
              <a:cs typeface="Montserrat"/>
              <a:sym typeface="Montserrat"/>
            </a:endParaRPr>
          </a:p>
        </p:txBody>
      </p:sp>
      <p:pic>
        <p:nvPicPr>
          <p:cNvPr id="176" name="Google Shape;176;p30"/>
          <p:cNvPicPr preferRelativeResize="0"/>
          <p:nvPr/>
        </p:nvPicPr>
        <p:blipFill>
          <a:blip r:embed="rId3">
            <a:alphaModFix/>
          </a:blip>
          <a:stretch>
            <a:fillRect/>
          </a:stretch>
        </p:blipFill>
        <p:spPr>
          <a:xfrm>
            <a:off x="8357118" y="2653618"/>
            <a:ext cx="7161700" cy="293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nvSpPr>
        <p:spPr>
          <a:xfrm>
            <a:off x="677325" y="474125"/>
            <a:ext cx="23401800" cy="11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pseudocode for online location estimation with multiply packets</a:t>
            </a:r>
            <a:endParaRPr sz="3000">
              <a:latin typeface="Montserrat"/>
              <a:ea typeface="Montserrat"/>
              <a:cs typeface="Montserrat"/>
              <a:sym typeface="Montserrat"/>
            </a:endParaRPr>
          </a:p>
        </p:txBody>
      </p:sp>
      <p:pic>
        <p:nvPicPr>
          <p:cNvPr id="182" name="Google Shape;182;p31"/>
          <p:cNvPicPr preferRelativeResize="0"/>
          <p:nvPr/>
        </p:nvPicPr>
        <p:blipFill>
          <a:blip r:embed="rId3">
            <a:alphaModFix/>
          </a:blip>
          <a:stretch>
            <a:fillRect/>
          </a:stretch>
        </p:blipFill>
        <p:spPr>
          <a:xfrm>
            <a:off x="1761075" y="0"/>
            <a:ext cx="18321850" cy="13716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nvSpPr>
        <p:spPr>
          <a:xfrm>
            <a:off x="6021550" y="791775"/>
            <a:ext cx="108168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latin typeface="Montserrat"/>
                <a:ea typeface="Montserrat"/>
                <a:cs typeface="Montserrat"/>
                <a:sym typeface="Montserrat"/>
              </a:rPr>
              <a:t>Performance Evaluation : </a:t>
            </a:r>
            <a:endParaRPr b="1" sz="6000">
              <a:latin typeface="Montserrat"/>
              <a:ea typeface="Montserrat"/>
              <a:cs typeface="Montserrat"/>
              <a:sym typeface="Montserrat"/>
            </a:endParaRPr>
          </a:p>
        </p:txBody>
      </p:sp>
      <p:sp>
        <p:nvSpPr>
          <p:cNvPr id="188" name="Google Shape;188;p32"/>
          <p:cNvSpPr txBox="1"/>
          <p:nvPr/>
        </p:nvSpPr>
        <p:spPr>
          <a:xfrm>
            <a:off x="1977400" y="2618950"/>
            <a:ext cx="20683500" cy="89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Montserrat"/>
                <a:ea typeface="Montserrat"/>
                <a:cs typeface="Montserrat"/>
                <a:sym typeface="Montserrat"/>
              </a:rPr>
              <a:t>We adopted the distance error as performance metric, which was evaluated using root-mean-square (RMSE) with the Euclidean distance between the true position and its estimate. Assume the estimated location of unknown mobile device i is (x̄i, </a:t>
            </a:r>
            <a:r>
              <a:rPr lang="en-US" sz="4800">
                <a:solidFill>
                  <a:schemeClr val="dk1"/>
                </a:solidFill>
              </a:rPr>
              <a:t>⊽</a:t>
            </a:r>
            <a:r>
              <a:rPr lang="en-US" sz="4800">
                <a:latin typeface="Montserrat"/>
                <a:ea typeface="Montserrat"/>
                <a:cs typeface="Montserrat"/>
                <a:sym typeface="Montserrat"/>
              </a:rPr>
              <a:t>i) and the actual position of the user is (xi, yi). For Nt test point, the RMSE is computed as</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p:txBody>
      </p:sp>
      <p:pic>
        <p:nvPicPr>
          <p:cNvPr id="189" name="Google Shape;189;p32"/>
          <p:cNvPicPr preferRelativeResize="0"/>
          <p:nvPr/>
        </p:nvPicPr>
        <p:blipFill>
          <a:blip r:embed="rId4">
            <a:alphaModFix/>
          </a:blip>
          <a:stretch>
            <a:fillRect/>
          </a:stretch>
        </p:blipFill>
        <p:spPr>
          <a:xfrm>
            <a:off x="6603425" y="7822075"/>
            <a:ext cx="11180326" cy="3270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3"/>
          <p:cNvPicPr preferRelativeResize="0"/>
          <p:nvPr/>
        </p:nvPicPr>
        <p:blipFill>
          <a:blip r:embed="rId3">
            <a:alphaModFix/>
          </a:blip>
          <a:stretch>
            <a:fillRect/>
          </a:stretch>
        </p:blipFill>
        <p:spPr>
          <a:xfrm>
            <a:off x="4316625" y="1293700"/>
            <a:ext cx="16461276" cy="11446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nvSpPr>
        <p:spPr>
          <a:xfrm>
            <a:off x="5290675" y="523800"/>
            <a:ext cx="12303000" cy="16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latin typeface="Montserrat"/>
                <a:ea typeface="Montserrat"/>
                <a:cs typeface="Montserrat"/>
                <a:sym typeface="Montserrat"/>
              </a:rPr>
              <a:t>Conclusion : </a:t>
            </a:r>
            <a:endParaRPr b="1" sz="6000">
              <a:latin typeface="Montserrat"/>
              <a:ea typeface="Montserrat"/>
              <a:cs typeface="Montserrat"/>
              <a:sym typeface="Montserrat"/>
            </a:endParaRPr>
          </a:p>
        </p:txBody>
      </p:sp>
      <p:sp>
        <p:nvSpPr>
          <p:cNvPr id="200" name="Google Shape;200;p34"/>
          <p:cNvSpPr txBox="1"/>
          <p:nvPr/>
        </p:nvSpPr>
        <p:spPr>
          <a:xfrm>
            <a:off x="1149100" y="2497150"/>
            <a:ext cx="22656900" cy="47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Montserrat"/>
                <a:ea typeface="Montserrat"/>
                <a:cs typeface="Montserrat"/>
                <a:sym typeface="Montserrat"/>
              </a:rPr>
              <a:t>The main contribution of this paper is not using CSI instead of RSS, but rather the combination of RSS and CSI in an intelligent manner to </a:t>
            </a:r>
            <a:r>
              <a:rPr lang="en-US" sz="4800">
                <a:latin typeface="Montserrat"/>
                <a:ea typeface="Montserrat"/>
                <a:cs typeface="Montserrat"/>
                <a:sym typeface="Montserrat"/>
              </a:rPr>
              <a:t>i</a:t>
            </a:r>
            <a:r>
              <a:rPr lang="en-US" sz="4800">
                <a:latin typeface="Montserrat"/>
                <a:ea typeface="Montserrat"/>
                <a:cs typeface="Montserrat"/>
                <a:sym typeface="Montserrat"/>
              </a:rPr>
              <a:t>mprove localization performance.</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Results indicate that the proposed system is efficient in improving the positioning performance.</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nvSpPr>
        <p:spPr>
          <a:xfrm>
            <a:off x="768225" y="761400"/>
            <a:ext cx="23246700" cy="130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7200">
                <a:latin typeface="Montserrat"/>
                <a:ea typeface="Montserrat"/>
                <a:cs typeface="Montserrat"/>
                <a:sym typeface="Montserrat"/>
              </a:rPr>
              <a:t>Localisation in Wireless Sensor Network </a:t>
            </a:r>
            <a:endParaRPr b="1" sz="7200">
              <a:latin typeface="Montserrat"/>
              <a:ea typeface="Montserrat"/>
              <a:cs typeface="Montserrat"/>
              <a:sym typeface="Montserrat"/>
            </a:endParaRPr>
          </a:p>
          <a:p>
            <a:pPr indent="0" lvl="0" marL="0" rtl="0" algn="l">
              <a:spcBef>
                <a:spcPts val="0"/>
              </a:spcBef>
              <a:spcAft>
                <a:spcPts val="0"/>
              </a:spcAft>
              <a:buNone/>
            </a:pPr>
            <a:r>
              <a:t/>
            </a:r>
            <a:endParaRPr b="1" sz="7200">
              <a:latin typeface="Montserrat"/>
              <a:ea typeface="Montserrat"/>
              <a:cs typeface="Montserrat"/>
              <a:sym typeface="Montserrat"/>
            </a:endParaRPr>
          </a:p>
          <a:p>
            <a:pPr indent="0" lvl="0" marL="0" rtl="0" algn="l">
              <a:spcBef>
                <a:spcPts val="0"/>
              </a:spcBef>
              <a:spcAft>
                <a:spcPts val="0"/>
              </a:spcAft>
              <a:buNone/>
            </a:pPr>
            <a:r>
              <a:rPr b="1" lang="en-US" sz="4800">
                <a:latin typeface="Montserrat"/>
                <a:ea typeface="Montserrat"/>
                <a:cs typeface="Montserrat"/>
                <a:sym typeface="Montserrat"/>
              </a:rPr>
              <a:t>Why?</a:t>
            </a:r>
            <a:endParaRPr b="1" sz="4800">
              <a:latin typeface="Montserrat"/>
              <a:ea typeface="Montserrat"/>
              <a:cs typeface="Montserrat"/>
              <a:sym typeface="Montserrat"/>
            </a:endParaRPr>
          </a:p>
          <a:p>
            <a:pPr indent="0" lvl="0" marL="457200" rtl="0" algn="l">
              <a:spcBef>
                <a:spcPts val="0"/>
              </a:spcBef>
              <a:spcAft>
                <a:spcPts val="0"/>
              </a:spcAft>
              <a:buNone/>
            </a:pPr>
            <a:r>
              <a:t/>
            </a:r>
            <a:endParaRPr sz="4800">
              <a:latin typeface="Montserrat"/>
              <a:ea typeface="Montserrat"/>
              <a:cs typeface="Montserrat"/>
              <a:sym typeface="Montserrat"/>
            </a:endParaRPr>
          </a:p>
          <a:p>
            <a:pPr indent="-533400" lvl="0" marL="457200" rtl="0" algn="l">
              <a:spcBef>
                <a:spcPts val="0"/>
              </a:spcBef>
              <a:spcAft>
                <a:spcPts val="0"/>
              </a:spcAft>
              <a:buSzPts val="4800"/>
              <a:buFont typeface="Montserrat"/>
              <a:buAutoNum type="arabicPeriod"/>
            </a:pPr>
            <a:r>
              <a:rPr lang="en-US" sz="4800">
                <a:latin typeface="Montserrat"/>
                <a:ea typeface="Montserrat"/>
                <a:cs typeface="Montserrat"/>
                <a:sym typeface="Montserrat"/>
              </a:rPr>
              <a:t> </a:t>
            </a:r>
            <a:r>
              <a:rPr lang="en-US" sz="4800">
                <a:latin typeface="Montserrat"/>
                <a:ea typeface="Montserrat"/>
                <a:cs typeface="Montserrat"/>
                <a:sym typeface="Montserrat"/>
              </a:rPr>
              <a:t>To determine the physical coordinates of a group of sensor nodes in a wireless sensor network (WSN)</a:t>
            </a:r>
            <a:endParaRPr sz="4800">
              <a:latin typeface="Montserrat"/>
              <a:ea typeface="Montserrat"/>
              <a:cs typeface="Montserrat"/>
              <a:sym typeface="Montserrat"/>
            </a:endParaRPr>
          </a:p>
          <a:p>
            <a:pPr indent="0" lvl="0" marL="457200" rtl="0" algn="l">
              <a:spcBef>
                <a:spcPts val="0"/>
              </a:spcBef>
              <a:spcAft>
                <a:spcPts val="0"/>
              </a:spcAft>
              <a:buNone/>
            </a:pPr>
            <a:r>
              <a:t/>
            </a:r>
            <a:endParaRPr sz="4800">
              <a:latin typeface="Montserrat"/>
              <a:ea typeface="Montserrat"/>
              <a:cs typeface="Montserrat"/>
              <a:sym typeface="Montserrat"/>
            </a:endParaRPr>
          </a:p>
          <a:p>
            <a:pPr indent="-533400" lvl="0" marL="457200" rtl="0" algn="l">
              <a:spcBef>
                <a:spcPts val="0"/>
              </a:spcBef>
              <a:spcAft>
                <a:spcPts val="0"/>
              </a:spcAft>
              <a:buSzPts val="4800"/>
              <a:buFont typeface="Montserrat"/>
              <a:buAutoNum type="arabicPeriod"/>
            </a:pPr>
            <a:r>
              <a:rPr lang="en-US" sz="4800">
                <a:solidFill>
                  <a:schemeClr val="dk1"/>
                </a:solidFill>
                <a:latin typeface="Montserrat"/>
                <a:ea typeface="Montserrat"/>
                <a:cs typeface="Montserrat"/>
                <a:sym typeface="Montserrat"/>
              </a:rPr>
              <a:t> Due to Application Context, use of GPU’s is unrealistic :</a:t>
            </a:r>
            <a:endParaRPr sz="4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48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US" sz="4800">
                <a:solidFill>
                  <a:schemeClr val="dk1"/>
                </a:solidFill>
                <a:latin typeface="Montserrat"/>
                <a:ea typeface="Montserrat"/>
                <a:cs typeface="Montserrat"/>
                <a:sym typeface="Montserrat"/>
              </a:rPr>
              <a:t> 				</a:t>
            </a:r>
            <a:endParaRPr sz="4800">
              <a:solidFill>
                <a:schemeClr val="dk1"/>
              </a:solidFill>
              <a:latin typeface="Montserrat"/>
              <a:ea typeface="Montserrat"/>
              <a:cs typeface="Montserrat"/>
              <a:sym typeface="Montserrat"/>
            </a:endParaRPr>
          </a:p>
          <a:p>
            <a:pPr indent="457200" lvl="0" marL="1828800" rtl="0" algn="l">
              <a:spcBef>
                <a:spcPts val="0"/>
              </a:spcBef>
              <a:spcAft>
                <a:spcPts val="0"/>
              </a:spcAft>
              <a:buNone/>
            </a:pPr>
            <a:r>
              <a:t/>
            </a:r>
            <a:endParaRPr sz="4800">
              <a:solidFill>
                <a:schemeClr val="dk1"/>
              </a:solidFill>
              <a:latin typeface="Montserrat"/>
              <a:ea typeface="Montserrat"/>
              <a:cs typeface="Montserrat"/>
              <a:sym typeface="Montserrat"/>
            </a:endParaRPr>
          </a:p>
          <a:p>
            <a:pPr indent="457200" lvl="0" marL="1828800" rtl="0" algn="l">
              <a:spcBef>
                <a:spcPts val="0"/>
              </a:spcBef>
              <a:spcAft>
                <a:spcPts val="0"/>
              </a:spcAft>
              <a:buNone/>
            </a:pPr>
            <a:r>
              <a:t/>
            </a:r>
            <a:endParaRPr sz="48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4800">
                <a:solidFill>
                  <a:schemeClr val="dk1"/>
                </a:solidFill>
                <a:latin typeface="Montserrat"/>
                <a:ea typeface="Montserrat"/>
                <a:cs typeface="Montserrat"/>
                <a:sym typeface="Montserrat"/>
              </a:rPr>
              <a:t>3. 	Services such as routing rely on location information; geographic routing protocols; context-based routing protocols; location-aware services.</a:t>
            </a:r>
            <a:endParaRPr sz="4800">
              <a:latin typeface="Montserrat"/>
              <a:ea typeface="Montserrat"/>
              <a:cs typeface="Montserrat"/>
              <a:sym typeface="Montserrat"/>
            </a:endParaRPr>
          </a:p>
          <a:p>
            <a:pPr indent="0" lvl="0" marL="0" rtl="0" algn="l">
              <a:spcBef>
                <a:spcPts val="0"/>
              </a:spcBef>
              <a:spcAft>
                <a:spcPts val="0"/>
              </a:spcAft>
              <a:buNone/>
            </a:pPr>
            <a:r>
              <a:rPr lang="en-US" sz="6000">
                <a:latin typeface="Montserrat"/>
                <a:ea typeface="Montserrat"/>
                <a:cs typeface="Montserrat"/>
                <a:sym typeface="Montserrat"/>
              </a:rPr>
              <a:t>                        </a:t>
            </a:r>
            <a:endParaRPr sz="6000">
              <a:latin typeface="Montserrat"/>
              <a:ea typeface="Montserrat"/>
              <a:cs typeface="Montserrat"/>
              <a:sym typeface="Montserrat"/>
            </a:endParaRPr>
          </a:p>
          <a:p>
            <a:pPr indent="0" lvl="0" marL="0" rtl="0" algn="l">
              <a:spcBef>
                <a:spcPts val="0"/>
              </a:spcBef>
              <a:spcAft>
                <a:spcPts val="0"/>
              </a:spcAft>
              <a:buNone/>
            </a:pPr>
            <a:r>
              <a:rPr lang="en-US" sz="6000">
                <a:latin typeface="Montserrat"/>
                <a:ea typeface="Montserrat"/>
                <a:cs typeface="Montserrat"/>
                <a:sym typeface="Montserrat"/>
              </a:rPr>
              <a:t>  			</a:t>
            </a:r>
            <a:endParaRPr sz="6000">
              <a:latin typeface="Montserrat"/>
              <a:ea typeface="Montserrat"/>
              <a:cs typeface="Montserrat"/>
              <a:sym typeface="Montserrat"/>
            </a:endParaRPr>
          </a:p>
        </p:txBody>
      </p:sp>
      <p:cxnSp>
        <p:nvCxnSpPr>
          <p:cNvPr id="48" name="Google Shape;48;p10"/>
          <p:cNvCxnSpPr/>
          <p:nvPr/>
        </p:nvCxnSpPr>
        <p:spPr>
          <a:xfrm flipH="1" rot="10800000">
            <a:off x="4331575" y="2160275"/>
            <a:ext cx="15466200" cy="36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49" name="Google Shape;49;p10"/>
          <p:cNvSpPr txBox="1"/>
          <p:nvPr/>
        </p:nvSpPr>
        <p:spPr>
          <a:xfrm>
            <a:off x="2614200" y="7522050"/>
            <a:ext cx="20173200" cy="23586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chemeClr val="dk1"/>
              </a:buClr>
              <a:buSzPts val="4800"/>
              <a:buFont typeface="Montserrat"/>
              <a:buChar char="●"/>
            </a:pPr>
            <a:r>
              <a:rPr lang="en-US" sz="4800">
                <a:solidFill>
                  <a:schemeClr val="dk1"/>
                </a:solidFill>
                <a:latin typeface="Montserrat"/>
                <a:ea typeface="Montserrat"/>
                <a:cs typeface="Montserrat"/>
                <a:sym typeface="Montserrat"/>
              </a:rPr>
              <a:t>GPS can work only outside </a:t>
            </a:r>
            <a:endParaRPr sz="4800">
              <a:solidFill>
                <a:schemeClr val="dk1"/>
              </a:solidFill>
              <a:latin typeface="Montserrat"/>
              <a:ea typeface="Montserrat"/>
              <a:cs typeface="Montserrat"/>
              <a:sym typeface="Montserrat"/>
            </a:endParaRPr>
          </a:p>
          <a:p>
            <a:pPr indent="-533400" lvl="0" marL="457200" rtl="0" algn="l">
              <a:spcBef>
                <a:spcPts val="0"/>
              </a:spcBef>
              <a:spcAft>
                <a:spcPts val="0"/>
              </a:spcAft>
              <a:buClr>
                <a:schemeClr val="dk1"/>
              </a:buClr>
              <a:buSzPts val="4800"/>
              <a:buFont typeface="Montserrat"/>
              <a:buChar char="●"/>
            </a:pPr>
            <a:r>
              <a:rPr lang="en-US" sz="4800">
                <a:solidFill>
                  <a:schemeClr val="dk1"/>
                </a:solidFill>
                <a:latin typeface="Montserrat"/>
                <a:ea typeface="Montserrat"/>
                <a:cs typeface="Montserrat"/>
                <a:sym typeface="Montserrat"/>
              </a:rPr>
              <a:t>GPS receivers are too expensive for wide-range deployement</a:t>
            </a:r>
            <a:endParaRPr sz="4800">
              <a:solidFill>
                <a:schemeClr val="dk1"/>
              </a:solidFill>
              <a:latin typeface="Montserrat"/>
              <a:ea typeface="Montserrat"/>
              <a:cs typeface="Montserrat"/>
              <a:sym typeface="Montserrat"/>
            </a:endParaRPr>
          </a:p>
          <a:p>
            <a:pPr indent="-533400" lvl="0" marL="457200" rtl="0" algn="l">
              <a:spcBef>
                <a:spcPts val="0"/>
              </a:spcBef>
              <a:spcAft>
                <a:spcPts val="0"/>
              </a:spcAft>
              <a:buClr>
                <a:schemeClr val="dk1"/>
              </a:buClr>
              <a:buSzPts val="4800"/>
              <a:buFont typeface="Montserrat"/>
              <a:buChar char="●"/>
            </a:pPr>
            <a:r>
              <a:rPr lang="en-US" sz="4800">
                <a:solidFill>
                  <a:schemeClr val="dk1"/>
                </a:solidFill>
                <a:latin typeface="Montserrat"/>
                <a:ea typeface="Montserrat"/>
                <a:cs typeface="Montserrat"/>
                <a:sym typeface="Montserrat"/>
              </a:rPr>
              <a:t>It cannot work in presence of Obstructions</a:t>
            </a:r>
            <a:endParaRPr sz="4800">
              <a:solidFill>
                <a:schemeClr val="dk1"/>
              </a:solidFill>
              <a:latin typeface="Montserrat"/>
              <a:ea typeface="Montserrat"/>
              <a:cs typeface="Montserrat"/>
              <a:sym typeface="Montserrat"/>
            </a:endParaRPr>
          </a:p>
          <a:p>
            <a:pPr indent="457200" lvl="0" marL="1828800" rtl="0" algn="l">
              <a:spcBef>
                <a:spcPts val="0"/>
              </a:spcBef>
              <a:spcAft>
                <a:spcPts val="0"/>
              </a:spcAft>
              <a:buClr>
                <a:schemeClr val="dk1"/>
              </a:buClr>
              <a:buSzPts val="1100"/>
              <a:buFont typeface="Arial"/>
              <a:buNone/>
            </a:pPr>
            <a:r>
              <a:t/>
            </a:r>
            <a:endParaRPr sz="4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1"/>
          <p:cNvSpPr txBox="1"/>
          <p:nvPr/>
        </p:nvSpPr>
        <p:spPr>
          <a:xfrm>
            <a:off x="457200" y="281350"/>
            <a:ext cx="23528100" cy="19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200">
                <a:latin typeface="Montserrat"/>
                <a:ea typeface="Montserrat"/>
                <a:cs typeface="Montserrat"/>
                <a:sym typeface="Montserrat"/>
              </a:rPr>
              <a:t>PRELIMINARY KNOWLEDGE :-</a:t>
            </a:r>
            <a:endParaRPr b="1" sz="7200">
              <a:latin typeface="Montserrat"/>
              <a:ea typeface="Montserrat"/>
              <a:cs typeface="Montserrat"/>
              <a:sym typeface="Montserrat"/>
            </a:endParaRPr>
          </a:p>
        </p:txBody>
      </p:sp>
      <p:sp>
        <p:nvSpPr>
          <p:cNvPr id="55" name="Google Shape;55;p11"/>
          <p:cNvSpPr txBox="1"/>
          <p:nvPr/>
        </p:nvSpPr>
        <p:spPr>
          <a:xfrm>
            <a:off x="879225" y="2215750"/>
            <a:ext cx="22308000" cy="112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Montserrat"/>
              <a:ea typeface="Montserrat"/>
              <a:cs typeface="Montserrat"/>
              <a:sym typeface="Montserrat"/>
            </a:endParaRPr>
          </a:p>
          <a:p>
            <a:pPr indent="0" lvl="0" marL="0" rtl="0" algn="l">
              <a:spcBef>
                <a:spcPts val="0"/>
              </a:spcBef>
              <a:spcAft>
                <a:spcPts val="0"/>
              </a:spcAft>
              <a:buNone/>
            </a:pPr>
            <a:r>
              <a:rPr b="1" lang="en-US" sz="4800">
                <a:latin typeface="Montserrat"/>
                <a:ea typeface="Montserrat"/>
                <a:cs typeface="Montserrat"/>
                <a:sym typeface="Montserrat"/>
              </a:rPr>
              <a:t>  </a:t>
            </a:r>
            <a:r>
              <a:rPr b="1" lang="en-US" sz="4800">
                <a:latin typeface="Montserrat"/>
                <a:ea typeface="Montserrat"/>
                <a:cs typeface="Montserrat"/>
                <a:sym typeface="Montserrat"/>
              </a:rPr>
              <a:t>RSS (Received Signal Strength) : </a:t>
            </a:r>
            <a:endParaRPr b="1" sz="4800">
              <a:latin typeface="Montserrat"/>
              <a:ea typeface="Montserrat"/>
              <a:cs typeface="Montserrat"/>
              <a:sym typeface="Montserrat"/>
            </a:endParaRPr>
          </a:p>
          <a:p>
            <a:pPr indent="0" lvl="0" marL="0" rtl="0" algn="l">
              <a:spcBef>
                <a:spcPts val="0"/>
              </a:spcBef>
              <a:spcAft>
                <a:spcPts val="0"/>
              </a:spcAft>
              <a:buNone/>
            </a:pPr>
            <a:r>
              <a:t/>
            </a:r>
            <a:endParaRPr b="1"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RSS </a:t>
            </a:r>
            <a:r>
              <a:rPr lang="en-US" sz="4800">
                <a:latin typeface="Montserrat"/>
                <a:ea typeface="Montserrat"/>
                <a:cs typeface="Montserrat"/>
                <a:sym typeface="Montserrat"/>
              </a:rPr>
              <a:t>is a measurement of the power present in a received signal. The RSS values are measured in dBm and have typical negative values ranging between 0 dBm (excellent signal) and -110 dBm (extremely poor signal)</a:t>
            </a:r>
            <a:endParaRPr sz="4800">
              <a:latin typeface="Montserrat"/>
              <a:ea typeface="Montserrat"/>
              <a:cs typeface="Montserrat"/>
              <a:sym typeface="Montserrat"/>
            </a:endParaRPr>
          </a:p>
          <a:p>
            <a:pPr indent="0" lvl="0" marL="0" rtl="0" algn="l">
              <a:spcBef>
                <a:spcPts val="0"/>
              </a:spcBef>
              <a:spcAft>
                <a:spcPts val="0"/>
              </a:spcAft>
              <a:buNone/>
            </a:pPr>
            <a:r>
              <a:rPr b="1" lang="en-US" sz="4800">
                <a:latin typeface="Montserrat"/>
                <a:ea typeface="Montserrat"/>
                <a:cs typeface="Montserrat"/>
                <a:sym typeface="Montserrat"/>
              </a:rPr>
              <a:t>    </a:t>
            </a:r>
            <a:endParaRPr b="1" sz="4800">
              <a:latin typeface="Montserrat"/>
              <a:ea typeface="Montserrat"/>
              <a:cs typeface="Montserrat"/>
              <a:sym typeface="Montserrat"/>
            </a:endParaRPr>
          </a:p>
          <a:p>
            <a:pPr indent="0" lvl="0" marL="0" rtl="0" algn="l">
              <a:spcBef>
                <a:spcPts val="0"/>
              </a:spcBef>
              <a:spcAft>
                <a:spcPts val="0"/>
              </a:spcAft>
              <a:buNone/>
            </a:pPr>
            <a:r>
              <a:t/>
            </a:r>
            <a:endParaRPr b="1" sz="4800">
              <a:latin typeface="Montserrat"/>
              <a:ea typeface="Montserrat"/>
              <a:cs typeface="Montserrat"/>
              <a:sym typeface="Montserrat"/>
            </a:endParaRPr>
          </a:p>
          <a:p>
            <a:pPr indent="-533400" lvl="0" marL="457200" rtl="0" algn="l">
              <a:spcBef>
                <a:spcPts val="0"/>
              </a:spcBef>
              <a:spcAft>
                <a:spcPts val="0"/>
              </a:spcAft>
              <a:buSzPts val="4800"/>
              <a:buFont typeface="Montserrat"/>
              <a:buChar char="-"/>
            </a:pPr>
            <a:r>
              <a:rPr lang="en-US" sz="4800">
                <a:latin typeface="Montserrat"/>
                <a:ea typeface="Montserrat"/>
                <a:cs typeface="Montserrat"/>
                <a:sym typeface="Montserrat"/>
              </a:rPr>
              <a:t>Transmission power at the transmitting device (P</a:t>
            </a:r>
            <a:r>
              <a:rPr baseline="-25000" lang="en-US" sz="4800">
                <a:latin typeface="Montserrat"/>
                <a:ea typeface="Montserrat"/>
                <a:cs typeface="Montserrat"/>
                <a:sym typeface="Montserrat"/>
              </a:rPr>
              <a:t>tx</a:t>
            </a:r>
            <a:r>
              <a:rPr lang="en-US" sz="4800">
                <a:latin typeface="Montserrat"/>
                <a:ea typeface="Montserrat"/>
                <a:cs typeface="Montserrat"/>
                <a:sym typeface="Montserrat"/>
              </a:rPr>
              <a:t>) directly affects the receiving power at the receiving device (P</a:t>
            </a:r>
            <a:r>
              <a:rPr baseline="-25000" lang="en-US" sz="4800">
                <a:latin typeface="Montserrat"/>
                <a:ea typeface="Montserrat"/>
                <a:cs typeface="Montserrat"/>
                <a:sym typeface="Montserrat"/>
              </a:rPr>
              <a:t>rx</a:t>
            </a:r>
            <a:r>
              <a:rPr lang="en-US" sz="4800">
                <a:latin typeface="Montserrat"/>
                <a:ea typeface="Montserrat"/>
                <a:cs typeface="Montserrat"/>
                <a:sym typeface="Montserrat"/>
              </a:rPr>
              <a:t>).</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 Using Friis’s Free Space Transmission equation : </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              </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                                   P</a:t>
            </a:r>
            <a:r>
              <a:rPr baseline="-25000" lang="en-US" sz="4800">
                <a:latin typeface="Montserrat"/>
                <a:ea typeface="Montserrat"/>
                <a:cs typeface="Montserrat"/>
                <a:sym typeface="Montserrat"/>
              </a:rPr>
              <a:t>rx</a:t>
            </a:r>
            <a:r>
              <a:rPr lang="en-US" sz="4800">
                <a:latin typeface="Montserrat"/>
                <a:ea typeface="Montserrat"/>
                <a:cs typeface="Montserrat"/>
                <a:sym typeface="Montserrat"/>
              </a:rPr>
              <a:t>=P</a:t>
            </a:r>
            <a:r>
              <a:rPr baseline="-25000" lang="en-US" sz="4800">
                <a:latin typeface="Montserrat"/>
                <a:ea typeface="Montserrat"/>
                <a:cs typeface="Montserrat"/>
                <a:sym typeface="Montserrat"/>
              </a:rPr>
              <a:t>tx</a:t>
            </a:r>
            <a:r>
              <a:rPr lang="en-US" sz="4800">
                <a:latin typeface="Montserrat"/>
                <a:ea typeface="Montserrat"/>
                <a:cs typeface="Montserrat"/>
                <a:sym typeface="Montserrat"/>
              </a:rPr>
              <a:t> * G</a:t>
            </a:r>
            <a:r>
              <a:rPr baseline="-25000" lang="en-US" sz="4800">
                <a:latin typeface="Montserrat"/>
                <a:ea typeface="Montserrat"/>
                <a:cs typeface="Montserrat"/>
                <a:sym typeface="Montserrat"/>
              </a:rPr>
              <a:t>tx</a:t>
            </a:r>
            <a:r>
              <a:rPr lang="en-US" sz="4800">
                <a:latin typeface="Montserrat"/>
                <a:ea typeface="Montserrat"/>
                <a:cs typeface="Montserrat"/>
                <a:sym typeface="Montserrat"/>
              </a:rPr>
              <a:t> * G</a:t>
            </a:r>
            <a:r>
              <a:rPr baseline="-25000" lang="en-US" sz="4800">
                <a:latin typeface="Montserrat"/>
                <a:ea typeface="Montserrat"/>
                <a:cs typeface="Montserrat"/>
                <a:sym typeface="Montserrat"/>
              </a:rPr>
              <a:t>rx</a:t>
            </a:r>
            <a:r>
              <a:rPr lang="en-US" sz="4800">
                <a:latin typeface="Montserrat"/>
                <a:ea typeface="Montserrat"/>
                <a:cs typeface="Montserrat"/>
                <a:sym typeface="Montserrat"/>
              </a:rPr>
              <a:t> * (𝜆/4πd)</a:t>
            </a:r>
            <a:r>
              <a:rPr baseline="30000" lang="en-US" sz="4800">
                <a:latin typeface="Montserrat"/>
                <a:ea typeface="Montserrat"/>
                <a:cs typeface="Montserrat"/>
                <a:sym typeface="Montserrat"/>
              </a:rPr>
              <a:t>2 </a:t>
            </a:r>
            <a:endParaRPr baseline="30000" sz="4800">
              <a:latin typeface="Montserrat"/>
              <a:ea typeface="Montserrat"/>
              <a:cs typeface="Montserrat"/>
              <a:sym typeface="Montserrat"/>
            </a:endParaRPr>
          </a:p>
          <a:p>
            <a:pPr indent="0" lvl="0" marL="0" rtl="0" algn="l">
              <a:spcBef>
                <a:spcPts val="0"/>
              </a:spcBef>
              <a:spcAft>
                <a:spcPts val="0"/>
              </a:spcAft>
              <a:buNone/>
            </a:pPr>
            <a:r>
              <a:t/>
            </a:r>
            <a:endParaRPr baseline="30000" sz="4800">
              <a:latin typeface="Montserrat"/>
              <a:ea typeface="Montserrat"/>
              <a:cs typeface="Montserrat"/>
              <a:sym typeface="Montserrat"/>
            </a:endParaRPr>
          </a:p>
          <a:p>
            <a:pPr indent="0" lvl="0" marL="5486400" rtl="0" algn="l">
              <a:spcBef>
                <a:spcPts val="0"/>
              </a:spcBef>
              <a:spcAft>
                <a:spcPts val="0"/>
              </a:spcAft>
              <a:buNone/>
            </a:pPr>
            <a:r>
              <a:rPr lang="en-US" sz="4800">
                <a:latin typeface="Montserrat"/>
                <a:ea typeface="Montserrat"/>
                <a:cs typeface="Montserrat"/>
                <a:sym typeface="Montserrat"/>
              </a:rPr>
              <a:t>RSS = 10 * log (P</a:t>
            </a:r>
            <a:r>
              <a:rPr baseline="-25000" lang="en-US" sz="4800">
                <a:latin typeface="Montserrat"/>
                <a:ea typeface="Montserrat"/>
                <a:cs typeface="Montserrat"/>
                <a:sym typeface="Montserrat"/>
              </a:rPr>
              <a:t>rx</a:t>
            </a:r>
            <a:r>
              <a:rPr lang="en-US" sz="4800">
                <a:latin typeface="Montserrat"/>
                <a:ea typeface="Montserrat"/>
                <a:cs typeface="Montserrat"/>
                <a:sym typeface="Montserrat"/>
              </a:rPr>
              <a:t> / P</a:t>
            </a:r>
            <a:r>
              <a:rPr baseline="-25000" lang="en-US" sz="4800">
                <a:latin typeface="Montserrat"/>
                <a:ea typeface="Montserrat"/>
                <a:cs typeface="Montserrat"/>
                <a:sym typeface="Montserrat"/>
              </a:rPr>
              <a:t>ref</a:t>
            </a:r>
            <a:r>
              <a:rPr baseline="30000" lang="en-US" sz="4800">
                <a:latin typeface="Montserrat"/>
                <a:ea typeface="Montserrat"/>
                <a:cs typeface="Montserrat"/>
                <a:sym typeface="Montserrat"/>
              </a:rPr>
              <a:t>	</a:t>
            </a:r>
            <a:r>
              <a:rPr lang="en-US" sz="4800">
                <a:latin typeface="Montserrat"/>
                <a:ea typeface="Montserrat"/>
                <a:cs typeface="Montserrat"/>
                <a:sym typeface="Montserrat"/>
              </a:rPr>
              <a:t>)</a:t>
            </a:r>
            <a:r>
              <a:rPr baseline="30000" lang="en-US" sz="4800">
                <a:latin typeface="Montserrat"/>
                <a:ea typeface="Montserrat"/>
                <a:cs typeface="Montserrat"/>
                <a:sym typeface="Montserrat"/>
              </a:rPr>
              <a:t>							</a:t>
            </a:r>
            <a:endParaRPr baseline="30000" sz="4800">
              <a:latin typeface="Montserrat"/>
              <a:ea typeface="Montserrat"/>
              <a:cs typeface="Montserrat"/>
              <a:sym typeface="Montserrat"/>
            </a:endParaRPr>
          </a:p>
          <a:p>
            <a:pPr indent="0" lvl="0" marL="0" rtl="0" algn="l">
              <a:spcBef>
                <a:spcPts val="0"/>
              </a:spcBef>
              <a:spcAft>
                <a:spcPts val="0"/>
              </a:spcAft>
              <a:buNone/>
            </a:pPr>
            <a:r>
              <a:t/>
            </a:r>
            <a:endParaRPr baseline="30000" sz="4800">
              <a:latin typeface="Montserrat"/>
              <a:ea typeface="Montserrat"/>
              <a:cs typeface="Montserrat"/>
              <a:sym typeface="Montserrat"/>
            </a:endParaRPr>
          </a:p>
          <a:p>
            <a:pPr indent="0" lvl="0" marL="0" rtl="0" algn="l">
              <a:spcBef>
                <a:spcPts val="0"/>
              </a:spcBef>
              <a:spcAft>
                <a:spcPts val="0"/>
              </a:spcAft>
              <a:buNone/>
            </a:pPr>
            <a:r>
              <a:t/>
            </a:r>
            <a:endParaRPr baseline="30000" sz="4800">
              <a:latin typeface="Montserrat"/>
              <a:ea typeface="Montserrat"/>
              <a:cs typeface="Montserrat"/>
              <a:sym typeface="Montserrat"/>
            </a:endParaRPr>
          </a:p>
          <a:p>
            <a:pPr indent="0" lvl="0" marL="0" rtl="0" algn="l">
              <a:spcBef>
                <a:spcPts val="0"/>
              </a:spcBef>
              <a:spcAft>
                <a:spcPts val="0"/>
              </a:spcAft>
              <a:buNone/>
            </a:pPr>
            <a:r>
              <a:t/>
            </a:r>
            <a:endParaRPr baseline="30000" sz="4800">
              <a:latin typeface="Montserrat"/>
              <a:ea typeface="Montserrat"/>
              <a:cs typeface="Montserrat"/>
              <a:sym typeface="Montserrat"/>
            </a:endParaRPr>
          </a:p>
          <a:p>
            <a:pPr indent="0" lvl="0" marL="0" rtl="0" algn="l">
              <a:spcBef>
                <a:spcPts val="0"/>
              </a:spcBef>
              <a:spcAft>
                <a:spcPts val="0"/>
              </a:spcAft>
              <a:buNone/>
            </a:pPr>
            <a:r>
              <a:rPr b="1" lang="en-US" sz="4800">
                <a:latin typeface="Montserrat"/>
                <a:ea typeface="Montserrat"/>
                <a:cs typeface="Montserrat"/>
                <a:sym typeface="Montserrat"/>
              </a:rPr>
              <a:t>	</a:t>
            </a:r>
            <a:endParaRPr b="1" sz="48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2"/>
          <p:cNvSpPr txBox="1"/>
          <p:nvPr/>
        </p:nvSpPr>
        <p:spPr>
          <a:xfrm>
            <a:off x="1027275" y="913600"/>
            <a:ext cx="22121100" cy="15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latin typeface="Montserrat"/>
                <a:ea typeface="Montserrat"/>
                <a:cs typeface="Montserrat"/>
                <a:sym typeface="Montserrat"/>
              </a:rPr>
              <a:t>Factors affecting Value of RSS :</a:t>
            </a:r>
            <a:endParaRPr b="1" sz="6000">
              <a:latin typeface="Montserrat"/>
              <a:ea typeface="Montserrat"/>
              <a:cs typeface="Montserrat"/>
              <a:sym typeface="Montserrat"/>
            </a:endParaRPr>
          </a:p>
          <a:p>
            <a:pPr indent="0" lvl="0" marL="0" rtl="0" algn="l">
              <a:spcBef>
                <a:spcPts val="0"/>
              </a:spcBef>
              <a:spcAft>
                <a:spcPts val="0"/>
              </a:spcAft>
              <a:buNone/>
            </a:pPr>
            <a:r>
              <a:t/>
            </a:r>
            <a:endParaRPr sz="7200">
              <a:latin typeface="Montserrat"/>
              <a:ea typeface="Montserrat"/>
              <a:cs typeface="Montserrat"/>
              <a:sym typeface="Montserrat"/>
            </a:endParaRPr>
          </a:p>
          <a:p>
            <a:pPr indent="0" lvl="0" marL="0" rtl="0" algn="l">
              <a:spcBef>
                <a:spcPts val="0"/>
              </a:spcBef>
              <a:spcAft>
                <a:spcPts val="0"/>
              </a:spcAft>
              <a:buNone/>
            </a:pPr>
            <a:r>
              <a:t/>
            </a:r>
            <a:endParaRPr sz="7200">
              <a:latin typeface="Montserrat"/>
              <a:ea typeface="Montserrat"/>
              <a:cs typeface="Montserrat"/>
              <a:sym typeface="Montserrat"/>
            </a:endParaRPr>
          </a:p>
        </p:txBody>
      </p:sp>
      <p:sp>
        <p:nvSpPr>
          <p:cNvPr id="61" name="Google Shape;61;p12"/>
          <p:cNvSpPr txBox="1"/>
          <p:nvPr/>
        </p:nvSpPr>
        <p:spPr>
          <a:xfrm>
            <a:off x="2537725" y="3203650"/>
            <a:ext cx="18003900" cy="34839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SzPts val="3600"/>
              <a:buFont typeface="Montserrat"/>
              <a:buChar char="●"/>
            </a:pPr>
            <a:r>
              <a:rPr lang="en-US" sz="3600">
                <a:latin typeface="Montserrat"/>
                <a:ea typeface="Montserrat"/>
                <a:cs typeface="Montserrat"/>
                <a:sym typeface="Montserrat"/>
              </a:rPr>
              <a:t>Antenna of the device that is transmitting</a:t>
            </a:r>
            <a:endParaRPr sz="3600">
              <a:latin typeface="Montserrat"/>
              <a:ea typeface="Montserrat"/>
              <a:cs typeface="Montserrat"/>
              <a:sym typeface="Montserrat"/>
            </a:endParaRPr>
          </a:p>
          <a:p>
            <a:pPr indent="-457200" lvl="0" marL="457200" rtl="0" algn="l">
              <a:spcBef>
                <a:spcPts val="0"/>
              </a:spcBef>
              <a:spcAft>
                <a:spcPts val="0"/>
              </a:spcAft>
              <a:buSzPts val="3600"/>
              <a:buFont typeface="Montserrat"/>
              <a:buChar char="●"/>
            </a:pPr>
            <a:r>
              <a:rPr lang="en-US" sz="3600">
                <a:latin typeface="Montserrat"/>
                <a:ea typeface="Montserrat"/>
                <a:cs typeface="Montserrat"/>
                <a:sym typeface="Montserrat"/>
              </a:rPr>
              <a:t>antenna of the node itself</a:t>
            </a:r>
            <a:endParaRPr sz="3600">
              <a:latin typeface="Montserrat"/>
              <a:ea typeface="Montserrat"/>
              <a:cs typeface="Montserrat"/>
              <a:sym typeface="Montserrat"/>
            </a:endParaRPr>
          </a:p>
          <a:p>
            <a:pPr indent="-457200" lvl="0" marL="457200" rtl="0" algn="l">
              <a:spcBef>
                <a:spcPts val="0"/>
              </a:spcBef>
              <a:spcAft>
                <a:spcPts val="0"/>
              </a:spcAft>
              <a:buSzPts val="3600"/>
              <a:buFont typeface="Montserrat"/>
              <a:buChar char="●"/>
            </a:pPr>
            <a:r>
              <a:rPr lang="en-US" sz="3600">
                <a:latin typeface="Montserrat"/>
                <a:ea typeface="Montserrat"/>
                <a:cs typeface="Montserrat"/>
                <a:sym typeface="Montserrat"/>
              </a:rPr>
              <a:t>number of walls and other obstructions in proximity of the nodes</a:t>
            </a:r>
            <a:endParaRPr sz="3600">
              <a:latin typeface="Montserrat"/>
              <a:ea typeface="Montserrat"/>
              <a:cs typeface="Montserrat"/>
              <a:sym typeface="Montserrat"/>
            </a:endParaRPr>
          </a:p>
          <a:p>
            <a:pPr indent="-457200" lvl="0" marL="457200" rtl="0" algn="l">
              <a:spcBef>
                <a:spcPts val="0"/>
              </a:spcBef>
              <a:spcAft>
                <a:spcPts val="0"/>
              </a:spcAft>
              <a:buSzPts val="3600"/>
              <a:buFont typeface="Montserrat"/>
              <a:buChar char="●"/>
            </a:pPr>
            <a:r>
              <a:rPr lang="en-US" sz="3600">
                <a:latin typeface="Montserrat"/>
                <a:ea typeface="Montserrat"/>
                <a:cs typeface="Montserrat"/>
                <a:sym typeface="Montserrat"/>
              </a:rPr>
              <a:t>material of the objects inside the environment</a:t>
            </a:r>
            <a:endParaRPr sz="3600">
              <a:latin typeface="Montserrat"/>
              <a:ea typeface="Montserrat"/>
              <a:cs typeface="Montserrat"/>
              <a:sym typeface="Montserrat"/>
            </a:endParaRPr>
          </a:p>
          <a:p>
            <a:pPr indent="-457200" lvl="0" marL="457200" rtl="0" algn="l">
              <a:spcBef>
                <a:spcPts val="0"/>
              </a:spcBef>
              <a:spcAft>
                <a:spcPts val="0"/>
              </a:spcAft>
              <a:buSzPts val="3600"/>
              <a:buFont typeface="Montserrat"/>
              <a:buChar char="●"/>
            </a:pPr>
            <a:r>
              <a:rPr lang="en-US" sz="3600">
                <a:latin typeface="Montserrat"/>
                <a:ea typeface="Montserrat"/>
                <a:cs typeface="Montserrat"/>
                <a:sym typeface="Montserrat"/>
              </a:rPr>
              <a:t>number of people</a:t>
            </a:r>
            <a:endParaRPr sz="3600">
              <a:latin typeface="Montserrat"/>
              <a:ea typeface="Montserrat"/>
              <a:cs typeface="Montserrat"/>
              <a:sym typeface="Montserrat"/>
            </a:endParaRPr>
          </a:p>
        </p:txBody>
      </p:sp>
      <p:sp>
        <p:nvSpPr>
          <p:cNvPr id="62" name="Google Shape;62;p12"/>
          <p:cNvSpPr txBox="1"/>
          <p:nvPr/>
        </p:nvSpPr>
        <p:spPr>
          <a:xfrm>
            <a:off x="1027275" y="7199050"/>
            <a:ext cx="18271800" cy="3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Montserrat"/>
                <a:ea typeface="Montserrat"/>
                <a:cs typeface="Montserrat"/>
                <a:sym typeface="Montserrat"/>
              </a:rPr>
              <a:t>RSS varies with the distance from the nodes, calculating the distance based on RSS is a noisy process. </a:t>
            </a:r>
            <a:r>
              <a:rPr lang="en-US" sz="3600">
                <a:latin typeface="Montserrat"/>
                <a:ea typeface="Montserrat"/>
                <a:cs typeface="Montserrat"/>
                <a:sym typeface="Montserrat"/>
              </a:rPr>
              <a:t>T</a:t>
            </a:r>
            <a:r>
              <a:rPr lang="en-US" sz="3600">
                <a:latin typeface="Montserrat"/>
                <a:ea typeface="Montserrat"/>
                <a:cs typeface="Montserrat"/>
                <a:sym typeface="Montserrat"/>
              </a:rPr>
              <a:t>he error tends to increase with the distance. So it can be relatively easy to determine when a device transmitting is very close to a node (&lt;1m), but as distance increases the estimates become more and more erratic.</a:t>
            </a:r>
            <a:endParaRPr b="1" sz="36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nvSpPr>
        <p:spPr>
          <a:xfrm>
            <a:off x="249600" y="574100"/>
            <a:ext cx="22096500" cy="22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latin typeface="Montserrat"/>
                <a:ea typeface="Montserrat"/>
                <a:cs typeface="Montserrat"/>
                <a:sym typeface="Montserrat"/>
              </a:rPr>
              <a:t> </a:t>
            </a:r>
            <a:endParaRPr b="1" sz="6000">
              <a:latin typeface="Montserrat"/>
              <a:ea typeface="Montserrat"/>
              <a:cs typeface="Montserrat"/>
              <a:sym typeface="Montserrat"/>
            </a:endParaRPr>
          </a:p>
          <a:p>
            <a:pPr indent="0" lvl="0" marL="0" rtl="0" algn="l">
              <a:spcBef>
                <a:spcPts val="0"/>
              </a:spcBef>
              <a:spcAft>
                <a:spcPts val="0"/>
              </a:spcAft>
              <a:buNone/>
            </a:pPr>
            <a:r>
              <a:rPr b="1" lang="en-US" sz="6000">
                <a:latin typeface="Montserrat"/>
                <a:ea typeface="Montserrat"/>
                <a:cs typeface="Montserrat"/>
                <a:sym typeface="Montserrat"/>
              </a:rPr>
              <a:t>     →</a:t>
            </a:r>
            <a:r>
              <a:rPr lang="en-US" sz="6000">
                <a:latin typeface="Montserrat"/>
                <a:ea typeface="Montserrat"/>
                <a:cs typeface="Montserrat"/>
                <a:sym typeface="Montserrat"/>
              </a:rPr>
              <a:t>OFDM (</a:t>
            </a:r>
            <a:r>
              <a:rPr lang="en-US" sz="6000">
                <a:solidFill>
                  <a:schemeClr val="dk1"/>
                </a:solidFill>
              </a:rPr>
              <a:t>orthogonal frequency-division multiplexing</a:t>
            </a:r>
            <a:r>
              <a:rPr lang="en-US" sz="6000">
                <a:latin typeface="Montserrat"/>
                <a:ea typeface="Montserrat"/>
                <a:cs typeface="Montserrat"/>
                <a:sym typeface="Montserrat"/>
              </a:rPr>
              <a:t>) </a:t>
            </a:r>
            <a:endParaRPr sz="6000">
              <a:latin typeface="Montserrat"/>
              <a:ea typeface="Montserrat"/>
              <a:cs typeface="Montserrat"/>
              <a:sym typeface="Montserrat"/>
            </a:endParaRPr>
          </a:p>
        </p:txBody>
      </p:sp>
      <p:sp>
        <p:nvSpPr>
          <p:cNvPr id="68" name="Google Shape;68;p13"/>
          <p:cNvSpPr txBox="1"/>
          <p:nvPr/>
        </p:nvSpPr>
        <p:spPr>
          <a:xfrm>
            <a:off x="2562100" y="2620525"/>
            <a:ext cx="19635000" cy="39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solidFill>
                  <a:schemeClr val="dk1"/>
                </a:solidFill>
                <a:latin typeface="serif"/>
                <a:ea typeface="serif"/>
                <a:cs typeface="serif"/>
                <a:sym typeface="serif"/>
              </a:rPr>
              <a:t>OFDM divides a given channel into many narrower subcarriers. The spacing is such that the subcarriers are orthogonal, so they won’t interfere with one another despite the lack of guard bands between them. This comes about by having the subcarrier spacing equal to the reciprocal of symbol time. All subcarriers have a complete number of sine wave cycles that upon demodulation will sum to zero.</a:t>
            </a:r>
            <a:endParaRPr sz="3600">
              <a:solidFill>
                <a:schemeClr val="dk1"/>
              </a:solidFill>
              <a:latin typeface="serif"/>
              <a:ea typeface="serif"/>
              <a:cs typeface="serif"/>
              <a:sym typeface="serif"/>
            </a:endParaRPr>
          </a:p>
        </p:txBody>
      </p:sp>
      <p:pic>
        <p:nvPicPr>
          <p:cNvPr id="69" name="Google Shape;69;p13"/>
          <p:cNvPicPr preferRelativeResize="0"/>
          <p:nvPr/>
        </p:nvPicPr>
        <p:blipFill>
          <a:blip r:embed="rId3">
            <a:alphaModFix/>
          </a:blip>
          <a:stretch>
            <a:fillRect/>
          </a:stretch>
        </p:blipFill>
        <p:spPr>
          <a:xfrm>
            <a:off x="3887100" y="5897500"/>
            <a:ext cx="16612975" cy="676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nvSpPr>
        <p:spPr>
          <a:xfrm>
            <a:off x="1051650" y="694325"/>
            <a:ext cx="12181200" cy="1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6000">
                <a:solidFill>
                  <a:schemeClr val="dk1"/>
                </a:solidFill>
                <a:latin typeface="Montserrat"/>
                <a:ea typeface="Montserrat"/>
                <a:cs typeface="Montserrat"/>
                <a:sym typeface="Montserrat"/>
              </a:rPr>
              <a:t>Channel State Information </a:t>
            </a:r>
            <a:endParaRPr>
              <a:latin typeface="Montserrat"/>
              <a:ea typeface="Montserrat"/>
              <a:cs typeface="Montserrat"/>
              <a:sym typeface="Montserrat"/>
            </a:endParaRPr>
          </a:p>
        </p:txBody>
      </p:sp>
      <p:sp>
        <p:nvSpPr>
          <p:cNvPr id="75" name="Google Shape;75;p14"/>
          <p:cNvSpPr txBox="1"/>
          <p:nvPr/>
        </p:nvSpPr>
        <p:spPr>
          <a:xfrm>
            <a:off x="2269750" y="2350975"/>
            <a:ext cx="20293800" cy="9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latin typeface="serif"/>
                <a:ea typeface="serif"/>
                <a:cs typeface="serif"/>
                <a:sym typeface="serif"/>
              </a:rPr>
              <a:t>In wireless communications, </a:t>
            </a:r>
            <a:r>
              <a:rPr b="1" lang="en-US" sz="4800">
                <a:solidFill>
                  <a:schemeClr val="dk1"/>
                </a:solidFill>
                <a:latin typeface="serif"/>
                <a:ea typeface="serif"/>
                <a:cs typeface="serif"/>
                <a:sym typeface="serif"/>
              </a:rPr>
              <a:t>channel state information</a:t>
            </a:r>
            <a:r>
              <a:rPr lang="en-US" sz="4800">
                <a:solidFill>
                  <a:schemeClr val="dk1"/>
                </a:solidFill>
                <a:latin typeface="serif"/>
                <a:ea typeface="serif"/>
                <a:cs typeface="serif"/>
                <a:sym typeface="serif"/>
              </a:rPr>
              <a:t> (</a:t>
            </a:r>
            <a:r>
              <a:rPr b="1" lang="en-US" sz="4800">
                <a:solidFill>
                  <a:schemeClr val="dk1"/>
                </a:solidFill>
                <a:latin typeface="serif"/>
                <a:ea typeface="serif"/>
                <a:cs typeface="serif"/>
                <a:sym typeface="serif"/>
              </a:rPr>
              <a:t>CSI</a:t>
            </a:r>
            <a:r>
              <a:rPr lang="en-US" sz="4800">
                <a:solidFill>
                  <a:schemeClr val="dk1"/>
                </a:solidFill>
                <a:latin typeface="serif"/>
                <a:ea typeface="serif"/>
                <a:cs typeface="serif"/>
                <a:sym typeface="serif"/>
              </a:rPr>
              <a:t>) refers to known channel properties of a communication link. This information describes how a signal propagates from the transmitter to the receiver and represents the combined effect of, for example, scattering, fading, and power decay with distance. The method is called </a:t>
            </a:r>
            <a:r>
              <a:rPr b="1" lang="en-US" sz="4800">
                <a:solidFill>
                  <a:schemeClr val="dk1"/>
                </a:solidFill>
                <a:latin typeface="serif"/>
                <a:ea typeface="serif"/>
                <a:cs typeface="serif"/>
                <a:sym typeface="serif"/>
              </a:rPr>
              <a:t>Channel estimation</a:t>
            </a:r>
            <a:r>
              <a:rPr lang="en-US" sz="4800">
                <a:solidFill>
                  <a:schemeClr val="dk1"/>
                </a:solidFill>
                <a:latin typeface="serif"/>
                <a:ea typeface="serif"/>
                <a:cs typeface="serif"/>
                <a:sym typeface="serif"/>
              </a:rPr>
              <a:t>.</a:t>
            </a:r>
            <a:endParaRPr sz="4800">
              <a:solidFill>
                <a:schemeClr val="dk1"/>
              </a:solidFill>
              <a:latin typeface="serif"/>
              <a:ea typeface="serif"/>
              <a:cs typeface="serif"/>
              <a:sym typeface="serif"/>
            </a:endParaRPr>
          </a:p>
          <a:p>
            <a:pPr indent="0" lvl="0" marL="0" rtl="0" algn="l">
              <a:spcBef>
                <a:spcPts val="0"/>
              </a:spcBef>
              <a:spcAft>
                <a:spcPts val="0"/>
              </a:spcAft>
              <a:buNone/>
            </a:pPr>
            <a:r>
              <a:t/>
            </a:r>
            <a:endParaRPr sz="4800">
              <a:solidFill>
                <a:schemeClr val="dk1"/>
              </a:solidFill>
              <a:latin typeface="serif"/>
              <a:ea typeface="serif"/>
              <a:cs typeface="serif"/>
              <a:sym typeface="serif"/>
            </a:endParaRPr>
          </a:p>
          <a:p>
            <a:pPr indent="0" lvl="0" marL="0" rtl="0" algn="l">
              <a:spcBef>
                <a:spcPts val="0"/>
              </a:spcBef>
              <a:spcAft>
                <a:spcPts val="0"/>
              </a:spcAft>
              <a:buNone/>
            </a:pPr>
            <a:r>
              <a:rPr lang="en-US" sz="4800">
                <a:solidFill>
                  <a:schemeClr val="dk1"/>
                </a:solidFill>
                <a:latin typeface="serif"/>
                <a:ea typeface="serif"/>
                <a:cs typeface="serif"/>
                <a:sym typeface="serif"/>
              </a:rPr>
              <a:t>Y = H · X + N</a:t>
            </a:r>
            <a:endParaRPr sz="4800">
              <a:solidFill>
                <a:schemeClr val="dk1"/>
              </a:solidFill>
              <a:latin typeface="serif"/>
              <a:ea typeface="serif"/>
              <a:cs typeface="serif"/>
              <a:sym typeface="serif"/>
            </a:endParaRPr>
          </a:p>
          <a:p>
            <a:pPr indent="0" lvl="0" marL="0" rtl="0" algn="l">
              <a:spcBef>
                <a:spcPts val="0"/>
              </a:spcBef>
              <a:spcAft>
                <a:spcPts val="0"/>
              </a:spcAft>
              <a:buClr>
                <a:schemeClr val="dk1"/>
              </a:buClr>
              <a:buSzPts val="1100"/>
              <a:buFont typeface="Arial"/>
              <a:buNone/>
            </a:pPr>
            <a:r>
              <a:t/>
            </a:r>
            <a:endParaRPr sz="4800">
              <a:solidFill>
                <a:schemeClr val="dk1"/>
              </a:solidFill>
              <a:latin typeface="serif"/>
              <a:ea typeface="serif"/>
              <a:cs typeface="serif"/>
              <a:sym typeface="serif"/>
            </a:endParaRPr>
          </a:p>
          <a:p>
            <a:pPr indent="0" lvl="0" marL="0" rtl="0" algn="l">
              <a:spcBef>
                <a:spcPts val="0"/>
              </a:spcBef>
              <a:spcAft>
                <a:spcPts val="0"/>
              </a:spcAft>
              <a:buClr>
                <a:schemeClr val="dk1"/>
              </a:buClr>
              <a:buSzPts val="1100"/>
              <a:buFont typeface="Arial"/>
              <a:buNone/>
            </a:pPr>
            <a:r>
              <a:rPr lang="en-US" sz="4800">
                <a:solidFill>
                  <a:schemeClr val="dk1"/>
                </a:solidFill>
                <a:latin typeface="serif"/>
                <a:ea typeface="serif"/>
                <a:cs typeface="serif"/>
                <a:sym typeface="serif"/>
              </a:rPr>
              <a:t>where X and Y are transmitted and received signal vector, respectively, matrix N represents additive white Gaussian noise, and matrix H  represents the channel state information, which can be estimated from X and Y</a:t>
            </a:r>
            <a:r>
              <a:rPr lang="en-US" sz="4800">
                <a:solidFill>
                  <a:schemeClr val="dk1"/>
                </a:solidFill>
                <a:latin typeface="serif"/>
                <a:ea typeface="serif"/>
                <a:cs typeface="serif"/>
                <a:sym typeface="serif"/>
              </a:rPr>
              <a:t> </a:t>
            </a:r>
            <a:r>
              <a:rPr lang="en-US" sz="4800">
                <a:solidFill>
                  <a:schemeClr val="dk1"/>
                </a:solidFill>
                <a:latin typeface="serif"/>
                <a:ea typeface="serif"/>
                <a:cs typeface="serif"/>
                <a:sym typeface="serif"/>
              </a:rPr>
              <a:t>.</a:t>
            </a:r>
            <a:endParaRPr sz="4800">
              <a:solidFill>
                <a:schemeClr val="dk1"/>
              </a:solidFill>
              <a:latin typeface="serif"/>
              <a:ea typeface="serif"/>
              <a:cs typeface="serif"/>
              <a:sym typeface="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1149100" y="791775"/>
            <a:ext cx="41415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latin typeface="Montserrat"/>
                <a:ea typeface="Montserrat"/>
                <a:cs typeface="Montserrat"/>
                <a:sym typeface="Montserrat"/>
              </a:rPr>
              <a:t>Better View </a:t>
            </a:r>
            <a:endParaRPr b="1" sz="4800">
              <a:latin typeface="Montserrat"/>
              <a:ea typeface="Montserrat"/>
              <a:cs typeface="Montserrat"/>
              <a:sym typeface="Montserrat"/>
            </a:endParaRPr>
          </a:p>
        </p:txBody>
      </p:sp>
      <p:pic>
        <p:nvPicPr>
          <p:cNvPr id="81" name="Google Shape;81;p15"/>
          <p:cNvPicPr preferRelativeResize="0"/>
          <p:nvPr/>
        </p:nvPicPr>
        <p:blipFill>
          <a:blip r:embed="rId3">
            <a:alphaModFix/>
          </a:blip>
          <a:stretch>
            <a:fillRect/>
          </a:stretch>
        </p:blipFill>
        <p:spPr>
          <a:xfrm>
            <a:off x="4610700" y="1888050"/>
            <a:ext cx="11421050" cy="5554650"/>
          </a:xfrm>
          <a:prstGeom prst="rect">
            <a:avLst/>
          </a:prstGeom>
          <a:noFill/>
          <a:ln>
            <a:noFill/>
          </a:ln>
        </p:spPr>
      </p:pic>
      <p:sp>
        <p:nvSpPr>
          <p:cNvPr id="82" name="Google Shape;82;p15"/>
          <p:cNvSpPr txBox="1"/>
          <p:nvPr/>
        </p:nvSpPr>
        <p:spPr>
          <a:xfrm>
            <a:off x="978550" y="7710675"/>
            <a:ext cx="218532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Moreover, the Estimated CSI for a single sub-carrier can be represented as:</a:t>
            </a:r>
            <a:endParaRPr sz="4800">
              <a:latin typeface="Montserrat"/>
              <a:ea typeface="Montserrat"/>
              <a:cs typeface="Montserrat"/>
              <a:sym typeface="Montserrat"/>
            </a:endParaRPr>
          </a:p>
        </p:txBody>
      </p:sp>
      <p:pic>
        <p:nvPicPr>
          <p:cNvPr id="83" name="Google Shape;83;p15"/>
          <p:cNvPicPr preferRelativeResize="0"/>
          <p:nvPr/>
        </p:nvPicPr>
        <p:blipFill>
          <a:blip r:embed="rId4">
            <a:alphaModFix/>
          </a:blip>
          <a:stretch>
            <a:fillRect/>
          </a:stretch>
        </p:blipFill>
        <p:spPr>
          <a:xfrm>
            <a:off x="6364800" y="9397875"/>
            <a:ext cx="8386975" cy="208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nvSpPr>
        <p:spPr>
          <a:xfrm>
            <a:off x="1051650" y="743050"/>
            <a:ext cx="35814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latin typeface="Montserrat"/>
                <a:ea typeface="Montserrat"/>
                <a:cs typeface="Montserrat"/>
                <a:sym typeface="Montserrat"/>
              </a:rPr>
              <a:t>Why CSI </a:t>
            </a:r>
            <a:endParaRPr b="1" sz="6000">
              <a:latin typeface="Montserrat"/>
              <a:ea typeface="Montserrat"/>
              <a:cs typeface="Montserrat"/>
              <a:sym typeface="Montserrat"/>
            </a:endParaRPr>
          </a:p>
        </p:txBody>
      </p:sp>
      <p:sp>
        <p:nvSpPr>
          <p:cNvPr id="89" name="Google Shape;89;p16"/>
          <p:cNvSpPr txBox="1"/>
          <p:nvPr/>
        </p:nvSpPr>
        <p:spPr>
          <a:xfrm>
            <a:off x="1319625" y="2716400"/>
            <a:ext cx="21243900" cy="88191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SzPts val="4800"/>
              <a:buFont typeface="Montserrat"/>
              <a:buChar char="●"/>
            </a:pPr>
            <a:r>
              <a:rPr lang="en-US" sz="4800">
                <a:latin typeface="Montserrat"/>
                <a:ea typeface="Montserrat"/>
                <a:cs typeface="Montserrat"/>
                <a:sym typeface="Montserrat"/>
              </a:rPr>
              <a:t>CSI values are stable at a fixed location but exhibit large variability at adjacent locations.</a:t>
            </a:r>
            <a:endParaRPr sz="4800">
              <a:latin typeface="Montserrat"/>
              <a:ea typeface="Montserrat"/>
              <a:cs typeface="Montserrat"/>
              <a:sym typeface="Montserrat"/>
            </a:endParaRPr>
          </a:p>
          <a:p>
            <a:pPr indent="0" lvl="0" marL="457200" rtl="0" algn="l">
              <a:spcBef>
                <a:spcPts val="0"/>
              </a:spcBef>
              <a:spcAft>
                <a:spcPts val="0"/>
              </a:spcAft>
              <a:buNone/>
            </a:pPr>
            <a:r>
              <a:t/>
            </a:r>
            <a:endParaRPr sz="4800">
              <a:latin typeface="Montserrat"/>
              <a:ea typeface="Montserrat"/>
              <a:cs typeface="Montserrat"/>
              <a:sym typeface="Montserrat"/>
            </a:endParaRPr>
          </a:p>
          <a:p>
            <a:pPr indent="-533400" lvl="0" marL="457200" rtl="0" algn="l">
              <a:spcBef>
                <a:spcPts val="0"/>
              </a:spcBef>
              <a:spcAft>
                <a:spcPts val="0"/>
              </a:spcAft>
              <a:buSzPts val="4800"/>
              <a:buFont typeface="Montserrat"/>
              <a:buChar char="●"/>
            </a:pPr>
            <a:r>
              <a:rPr lang="en-US" sz="4800">
                <a:latin typeface="Montserrat"/>
                <a:ea typeface="Montserrat"/>
                <a:cs typeface="Montserrat"/>
                <a:sym typeface="Montserrat"/>
              </a:rPr>
              <a:t>CSI values reflect channel properties in the frequency domain and exhibit great stability over time for the same.</a:t>
            </a:r>
            <a:endParaRPr sz="4800">
              <a:latin typeface="Montserrat"/>
              <a:ea typeface="Montserrat"/>
              <a:cs typeface="Montserrat"/>
              <a:sym typeface="Montserrat"/>
            </a:endParaRPr>
          </a:p>
          <a:p>
            <a:pPr indent="0" lvl="0" marL="457200" rtl="0" algn="l">
              <a:spcBef>
                <a:spcPts val="0"/>
              </a:spcBef>
              <a:spcAft>
                <a:spcPts val="0"/>
              </a:spcAft>
              <a:buNone/>
            </a:pPr>
            <a:r>
              <a:t/>
            </a:r>
            <a:endParaRPr sz="4800">
              <a:latin typeface="Montserrat"/>
              <a:ea typeface="Montserrat"/>
              <a:cs typeface="Montserrat"/>
              <a:sym typeface="Montserrat"/>
            </a:endParaRPr>
          </a:p>
          <a:p>
            <a:pPr indent="-533400" lvl="0" marL="457200" rtl="0" algn="l">
              <a:spcBef>
                <a:spcPts val="0"/>
              </a:spcBef>
              <a:spcAft>
                <a:spcPts val="0"/>
              </a:spcAft>
              <a:buSzPts val="4800"/>
              <a:buFont typeface="Montserrat"/>
              <a:buChar char="●"/>
            </a:pPr>
            <a:r>
              <a:rPr lang="en-US" sz="4800">
                <a:latin typeface="Montserrat"/>
                <a:ea typeface="Montserrat"/>
                <a:cs typeface="Montserrat"/>
                <a:sym typeface="Montserrat"/>
              </a:rPr>
              <a:t>The stability of CSI values is also invariant to indoor environment changes</a:t>
            </a:r>
            <a:endParaRPr sz="4800">
              <a:latin typeface="Montserrat"/>
              <a:ea typeface="Montserrat"/>
              <a:cs typeface="Montserrat"/>
              <a:sym typeface="Montserrat"/>
            </a:endParaRPr>
          </a:p>
          <a:p>
            <a:pPr indent="0" lvl="0" marL="457200" rtl="0" algn="l">
              <a:spcBef>
                <a:spcPts val="0"/>
              </a:spcBef>
              <a:spcAft>
                <a:spcPts val="0"/>
              </a:spcAft>
              <a:buNone/>
            </a:pPr>
            <a:r>
              <a:t/>
            </a:r>
            <a:endParaRPr sz="48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