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365" r:id="rId4"/>
    <p:sldId id="510" r:id="rId6"/>
    <p:sldId id="5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0001"/>
    <a:srgbClr val="D00000"/>
    <a:srgbClr val="AD0001"/>
    <a:srgbClr val="006B7C"/>
    <a:srgbClr val="009051"/>
    <a:srgbClr val="0D0D0D"/>
    <a:srgbClr val="EE292F"/>
    <a:srgbClr val="4F81BD"/>
    <a:srgbClr val="3E4D60"/>
    <a:srgbClr val="CA9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483" autoAdjust="0"/>
  </p:normalViewPr>
  <p:slideViewPr>
    <p:cSldViewPr snapToGrid="0">
      <p:cViewPr>
        <p:scale>
          <a:sx n="104" d="100"/>
          <a:sy n="104" d="100"/>
        </p:scale>
        <p:origin x="93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816"/>
    </p:cViewPr>
  </p:sorterViewPr>
  <p:notesViewPr>
    <p:cSldViewPr snapToGrid="0">
      <p:cViewPr varScale="1">
        <p:scale>
          <a:sx n="48" d="100"/>
          <a:sy n="48" d="100"/>
        </p:scale>
        <p:origin x="29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03DD6-8054-4E3C-8F10-26CF97C5143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8E59-F582-4E27-A279-98DCCE41E5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2509-A491-4843-9C6D-116B772AA3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68E59-F582-4E27-A279-98DCCE41E5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"/>
          <p:cNvSpPr>
            <a:spLocks noGrp="1"/>
          </p:cNvSpPr>
          <p:nvPr>
            <p:ph type="media" sz="quarter" idx="13"/>
          </p:nvPr>
        </p:nvSpPr>
        <p:spPr>
          <a:xfrm>
            <a:off x="2438400" y="1701800"/>
            <a:ext cx="7213600" cy="4747213"/>
          </a:xfrm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8245" y="1727964"/>
            <a:ext cx="8075507" cy="307776"/>
          </a:xfr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Futura Std Medium"/>
                <a:cs typeface="Futura Std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7329" y="1061291"/>
            <a:ext cx="9557345" cy="287259"/>
          </a:xfrm>
        </p:spPr>
        <p:txBody>
          <a:bodyPr lIns="0" tIns="0" rIns="0" bIns="0"/>
          <a:lstStyle>
            <a:lvl1pPr>
              <a:defRPr sz="1865" b="1" i="0">
                <a:solidFill>
                  <a:srgbClr val="094D87"/>
                </a:solidFill>
                <a:latin typeface="Futura Std Medium"/>
                <a:cs typeface="Futura Std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8245" y="1727964"/>
            <a:ext cx="8075507" cy="307776"/>
          </a:xfr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Futura Std Medium"/>
                <a:cs typeface="Futura Std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4994" y="614189"/>
            <a:ext cx="4526397" cy="5635192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8245" y="1727964"/>
            <a:ext cx="8075507" cy="307776"/>
          </a:xfr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Futura Std Medium"/>
                <a:cs typeface="Futura Std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84A5-C0B1-4BB6-B17F-6FFD369F42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FB07-3EAE-4676-9B7E-5933C26EEB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8245" y="1727964"/>
            <a:ext cx="807550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bg1"/>
                </a:solidFill>
                <a:latin typeface="Futura Std Medium"/>
                <a:cs typeface="Futura Std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7329" y="1061289"/>
            <a:ext cx="955734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94D87"/>
                </a:solidFill>
                <a:latin typeface="Futura Std Medium"/>
                <a:cs typeface="Futura Std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6965">
        <a:defRPr>
          <a:latin typeface="+mn-lt"/>
          <a:ea typeface="+mn-ea"/>
          <a:cs typeface="+mn-cs"/>
        </a:defRPr>
      </a:lvl7pPr>
      <a:lvl8pPr marL="4266565">
        <a:defRPr>
          <a:latin typeface="+mn-lt"/>
          <a:ea typeface="+mn-ea"/>
          <a:cs typeface="+mn-cs"/>
        </a:defRPr>
      </a:lvl8pPr>
      <a:lvl9pPr marL="487616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6965">
        <a:defRPr>
          <a:latin typeface="+mn-lt"/>
          <a:ea typeface="+mn-ea"/>
          <a:cs typeface="+mn-cs"/>
        </a:defRPr>
      </a:lvl7pPr>
      <a:lvl8pPr marL="4266565">
        <a:defRPr>
          <a:latin typeface="+mn-lt"/>
          <a:ea typeface="+mn-ea"/>
          <a:cs typeface="+mn-cs"/>
        </a:defRPr>
      </a:lvl8pPr>
      <a:lvl9pPr marL="487616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05264"/>
            <a:ext cx="12403438" cy="7268528"/>
            <a:chOff x="0" y="-205264"/>
            <a:chExt cx="12403438" cy="7268528"/>
          </a:xfrm>
        </p:grpSpPr>
        <p:pic>
          <p:nvPicPr>
            <p:cNvPr id="1028" name="Picture 4" descr="Image result for VR body sui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05264"/>
              <a:ext cx="12403438" cy="7268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0" y="-205264"/>
              <a:ext cx="12403438" cy="7268528"/>
            </a:xfrm>
            <a:prstGeom prst="rect">
              <a:avLst/>
            </a:prstGeom>
            <a:solidFill>
              <a:srgbClr val="EE292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2801" y="2378572"/>
            <a:ext cx="24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object 4"/>
          <p:cNvSpPr txBox="1"/>
          <p:nvPr/>
        </p:nvSpPr>
        <p:spPr>
          <a:xfrm>
            <a:off x="0" y="2609404"/>
            <a:ext cx="12403438" cy="2123017"/>
          </a:xfrm>
          <a:prstGeom prst="rect">
            <a:avLst/>
          </a:prstGeom>
          <a:solidFill>
            <a:srgbClr val="0D0D0D">
              <a:alpha val="41176"/>
            </a:srgbClr>
          </a:solidFill>
        </p:spPr>
        <p:txBody>
          <a:bodyPr vert="horz" wrap="square" lIns="0" tIns="0" rIns="0" bIns="0" rtlCol="0">
            <a:spAutoFit/>
          </a:bodyPr>
          <a:lstStyle>
            <a:lvl1pPr>
              <a:defRPr sz="1500" b="1" i="0">
                <a:solidFill>
                  <a:schemeClr val="bg1"/>
                </a:solidFill>
                <a:latin typeface="Futura Std Medium"/>
                <a:ea typeface="+mj-ea"/>
                <a:cs typeface="Futura Std Medium"/>
              </a:defRPr>
            </a:lvl1pPr>
          </a:lstStyle>
          <a:p>
            <a:pPr marL="21590" marR="317500" algn="ctr">
              <a:lnSpc>
                <a:spcPts val="5555"/>
              </a:lnSpc>
            </a:pPr>
            <a:endParaRPr lang="en-US" sz="4265" spc="-103" dirty="0">
              <a:latin typeface="Futura Std Book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590" marR="317500" algn="ctr">
              <a:lnSpc>
                <a:spcPts val="5555"/>
              </a:lnSpc>
            </a:pPr>
            <a:r>
              <a:rPr lang="en-US" sz="4265" b="0" spc="-10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MMO VR GEAR</a:t>
            </a:r>
            <a:endParaRPr lang="en-US" sz="4265" b="0" spc="-10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590" marR="317500" algn="ctr">
              <a:lnSpc>
                <a:spcPts val="5555"/>
              </a:lnSpc>
            </a:pPr>
            <a:endParaRPr lang="en-US" sz="4265" dirty="0">
              <a:latin typeface="Futura Std Book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/>
                    </a14:imgEffect>
                    <a14:imgEffect>
                      <a14:brightnessContrast bright="-40000" contrast="-20000"/>
                    </a14:imgEffect>
                    <a14:imgEffect>
                      <a14:saturation sat="66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4"/>
          <p:cNvSpPr txBox="1"/>
          <p:nvPr/>
        </p:nvSpPr>
        <p:spPr>
          <a:xfrm>
            <a:off x="561203" y="363830"/>
            <a:ext cx="11342931" cy="140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500" b="1" i="0">
                <a:solidFill>
                  <a:schemeClr val="bg1"/>
                </a:solidFill>
                <a:latin typeface="Futura Std Medium"/>
                <a:ea typeface="+mj-ea"/>
                <a:cs typeface="Futura Std Medium"/>
              </a:defRPr>
            </a:lvl1pPr>
          </a:lstStyle>
          <a:p>
            <a:pPr marL="21590" marR="317500" algn="ctr">
              <a:lnSpc>
                <a:spcPts val="5555"/>
              </a:lnSpc>
            </a:pPr>
            <a:r>
              <a:rPr lang="en-US" sz="3600" spc="-10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endParaRPr lang="en-US" sz="3600" spc="-10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590" marR="317500" algn="ctr">
              <a:lnSpc>
                <a:spcPts val="5555"/>
              </a:lnSpc>
            </a:pPr>
            <a:r>
              <a:rPr lang="en-US" sz="3600" spc="-10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-1" y="3151805"/>
            <a:ext cx="12192001" cy="1231106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57835" lvl="2" algn="ctr"/>
            <a:endParaRPr lang="en-US" sz="2000" dirty="0">
              <a:solidFill>
                <a:schemeClr val="bg1"/>
              </a:solidFill>
              <a:latin typeface="Futura Std Book"/>
            </a:endParaRPr>
          </a:p>
          <a:p>
            <a:pPr marL="457835" lvl="2" algn="ctr"/>
            <a:r>
              <a:rPr lang="en-US" sz="2000" dirty="0">
                <a:solidFill>
                  <a:schemeClr val="bg1"/>
                </a:solidFill>
                <a:latin typeface="Futura Std Book"/>
              </a:rPr>
              <a:t>Motion Simulation of human arm by nodes of sensor tags (GYRO) transmitting data to local Raspberry Pi embedded with body vital sensor transmitting data to server on Unity. </a:t>
            </a:r>
            <a:endParaRPr lang="en-US" sz="2000" dirty="0">
              <a:solidFill>
                <a:schemeClr val="bg1"/>
              </a:solidFill>
              <a:latin typeface="Futura Std Book"/>
            </a:endParaRPr>
          </a:p>
          <a:p>
            <a:pPr marL="457835" lvl="2" algn="ctr"/>
            <a:endParaRPr lang="en-US" sz="2000" dirty="0">
              <a:solidFill>
                <a:schemeClr val="bg1"/>
              </a:solidFill>
              <a:latin typeface="Futura Std Book"/>
              <a:cs typeface="Futura Std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561204" y="363830"/>
            <a:ext cx="5072154" cy="140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500" b="1" i="0">
                <a:solidFill>
                  <a:schemeClr val="bg1"/>
                </a:solidFill>
                <a:latin typeface="Futura Std Medium"/>
                <a:ea typeface="+mj-ea"/>
                <a:cs typeface="Futura Std Medium"/>
              </a:defRPr>
            </a:lvl1pPr>
          </a:lstStyle>
          <a:p>
            <a:pPr marL="21590" marR="317500">
              <a:lnSpc>
                <a:spcPts val="5555"/>
              </a:lnSpc>
            </a:pPr>
            <a:r>
              <a:rPr lang="en-US" sz="3600" spc="-103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WE</a:t>
            </a:r>
            <a:endParaRPr lang="en-US" sz="3600" spc="-103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590" marR="317500">
              <a:lnSpc>
                <a:spcPts val="5555"/>
              </a:lnSpc>
            </a:pPr>
            <a:r>
              <a:rPr lang="en-US" sz="3600" spc="-103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DOING?</a:t>
            </a:r>
            <a:endParaRPr lang="en-US" sz="36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5428597" y="0"/>
            <a:ext cx="6763403" cy="6858000"/>
          </a:xfrm>
          <a:custGeom>
            <a:avLst/>
            <a:gdLst/>
            <a:ahLst/>
            <a:cxnLst/>
            <a:rect l="l" t="t" r="r" b="b"/>
            <a:pathLst>
              <a:path w="4114800" h="4226560">
                <a:moveTo>
                  <a:pt x="0" y="4226394"/>
                </a:moveTo>
                <a:lnTo>
                  <a:pt x="4114800" y="4226394"/>
                </a:lnTo>
                <a:lnTo>
                  <a:pt x="4114800" y="0"/>
                </a:lnTo>
                <a:lnTo>
                  <a:pt x="0" y="0"/>
                </a:lnTo>
                <a:lnTo>
                  <a:pt x="0" y="4226394"/>
                </a:lnTo>
                <a:close/>
              </a:path>
            </a:pathLst>
          </a:custGeom>
          <a:solidFill>
            <a:srgbClr val="870001"/>
          </a:solidFill>
        </p:spPr>
        <p:txBody>
          <a:bodyPr wrap="square" lIns="0" tIns="0" rIns="0" bIns="0" rtlCol="0"/>
          <a:lstStyle/>
          <a:p>
            <a:endParaRPr sz="2000" dirty="0">
              <a:solidFill>
                <a:srgbClr val="AD0001"/>
              </a:solidFill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838112" y="363830"/>
            <a:ext cx="5072154" cy="140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1500" b="1" i="0">
                <a:solidFill>
                  <a:schemeClr val="bg1"/>
                </a:solidFill>
                <a:latin typeface="Futura Std Medium"/>
                <a:ea typeface="+mj-ea"/>
                <a:cs typeface="Futura Std Medium"/>
              </a:defRPr>
            </a:lvl1pPr>
          </a:lstStyle>
          <a:p>
            <a:pPr marL="21590" marR="317500">
              <a:lnSpc>
                <a:spcPts val="5555"/>
              </a:lnSpc>
            </a:pPr>
            <a:r>
              <a:rPr lang="en-US" sz="3600" spc="-10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PLAN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447" y="2422814"/>
            <a:ext cx="50721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 gear sensing human movements and re</a:t>
            </a: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laying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unity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used in training people of various industries </a:t>
            </a: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 </a:t>
            </a: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immersive gaming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nodes of sensors can detect and </a:t>
            </a: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movement in unity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also be used by people to master their skills. VR gear gives the reality of training but not the consequences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system would allow multiple players.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8112" y="1895909"/>
            <a:ext cx="6353886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sensor tag 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nodes 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mmunicate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primary sensor tag using Zigbee. The data from the primary sensor tag is sent to local </a:t>
            </a:r>
            <a:r>
              <a:rPr lang="en-US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RPi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using USB/I2C. 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transfer of data from sensor tag to Primary tag is controlled by frequency modulat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ion and thresholding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avoid unnecessary 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wastage of power.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sensor tag node is placed on the wrist of the user and another node on the arm to analyze the complete movements of the user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's arm.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human body temperature 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heartbeat 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monitored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(sensors on raspberry pi)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sensor data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alt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sent from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Raspberry Pi to Unity using UDP. 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24354"/>
      </a:dk2>
      <a:lt2>
        <a:srgbClr val="EEECE1"/>
      </a:lt2>
      <a:accent1>
        <a:srgbClr val="FFD150"/>
      </a:accent1>
      <a:accent2>
        <a:srgbClr val="CE453A"/>
      </a:accent2>
      <a:accent3>
        <a:srgbClr val="49BAA4"/>
      </a:accent3>
      <a:accent4>
        <a:srgbClr val="640046"/>
      </a:accent4>
      <a:accent5>
        <a:srgbClr val="23CDE8"/>
      </a:accent5>
      <a:accent6>
        <a:srgbClr val="E2794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Presentation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Futura Std Medium</vt:lpstr>
      <vt:lpstr>Futura Std Book</vt:lpstr>
      <vt:lpstr>Verdana</vt:lpstr>
      <vt:lpstr>Futura Std Book</vt:lpstr>
      <vt:lpstr>Calibri</vt:lpstr>
      <vt:lpstr>Segoe Print</vt:lpstr>
      <vt:lpstr>Microsoft YaHei</vt:lpstr>
      <vt:lpstr>Arial Unicode MS</vt:lpstr>
      <vt:lpstr>2_Office Theme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aalibasant</dc:creator>
  <cp:lastModifiedBy>macra</cp:lastModifiedBy>
  <cp:revision>16</cp:revision>
  <dcterms:created xsi:type="dcterms:W3CDTF">2019-01-25T13:50:00Z</dcterms:created>
  <dcterms:modified xsi:type="dcterms:W3CDTF">2019-06-18T10:42:07Z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