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p:restoredTop sz="82537"/>
  </p:normalViewPr>
  <p:slideViewPr>
    <p:cSldViewPr snapToGrid="0">
      <p:cViewPr varScale="1">
        <p:scale>
          <a:sx n="95" d="100"/>
          <a:sy n="95" d="100"/>
        </p:scale>
        <p:origin x="94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647EF8-B813-420B-A4FF-28AC9FB090DC}"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en-US"/>
        </a:p>
      </dgm:t>
    </dgm:pt>
    <dgm:pt modelId="{B43122CF-A603-46E9-8285-BF853EC48F1F}">
      <dgm:prSet/>
      <dgm:spPr/>
      <dgm:t>
        <a:bodyPr/>
        <a:lstStyle/>
        <a:p>
          <a:r>
            <a:rPr lang="en-AU" b="1" dirty="0"/>
            <a:t>The Problem:</a:t>
          </a:r>
          <a:endParaRPr lang="en-US" dirty="0"/>
        </a:p>
      </dgm:t>
    </dgm:pt>
    <dgm:pt modelId="{1FE6274F-A64B-47B6-9E28-1A8379AAA9DC}" type="parTrans" cxnId="{79A3C634-C482-4CC2-8048-09CA8CD4E5F5}">
      <dgm:prSet/>
      <dgm:spPr/>
      <dgm:t>
        <a:bodyPr/>
        <a:lstStyle/>
        <a:p>
          <a:endParaRPr lang="en-US"/>
        </a:p>
      </dgm:t>
    </dgm:pt>
    <dgm:pt modelId="{576AADFC-23A7-4B3C-A71E-991C64761219}" type="sibTrans" cxnId="{79A3C634-C482-4CC2-8048-09CA8CD4E5F5}">
      <dgm:prSet/>
      <dgm:spPr/>
      <dgm:t>
        <a:bodyPr/>
        <a:lstStyle/>
        <a:p>
          <a:endParaRPr lang="en-US"/>
        </a:p>
      </dgm:t>
    </dgm:pt>
    <dgm:pt modelId="{1C0012ED-7D17-43A6-9578-4F43A05BD8FE}">
      <dgm:prSet/>
      <dgm:spPr/>
      <dgm:t>
        <a:bodyPr/>
        <a:lstStyle/>
        <a:p>
          <a:r>
            <a:rPr lang="en-AU" b="1" dirty="0"/>
            <a:t>Voluntary parent contributions</a:t>
          </a:r>
          <a:r>
            <a:rPr lang="en-AU" dirty="0"/>
            <a:t> create a two-tiered public school system.</a:t>
          </a:r>
          <a:endParaRPr lang="en-US" dirty="0"/>
        </a:p>
      </dgm:t>
    </dgm:pt>
    <dgm:pt modelId="{3B2C653A-B09E-4F15-BFD7-33EA45DAA963}" type="parTrans" cxnId="{C87F35A9-FE48-433D-825B-7AFF74043E30}">
      <dgm:prSet/>
      <dgm:spPr/>
      <dgm:t>
        <a:bodyPr/>
        <a:lstStyle/>
        <a:p>
          <a:endParaRPr lang="en-US"/>
        </a:p>
      </dgm:t>
    </dgm:pt>
    <dgm:pt modelId="{83BB3BBA-A31D-439F-9282-A94F0AF7DE06}" type="sibTrans" cxnId="{C87F35A9-FE48-433D-825B-7AFF74043E30}">
      <dgm:prSet/>
      <dgm:spPr/>
      <dgm:t>
        <a:bodyPr/>
        <a:lstStyle/>
        <a:p>
          <a:endParaRPr lang="en-US"/>
        </a:p>
      </dgm:t>
    </dgm:pt>
    <dgm:pt modelId="{B3D20446-DBB3-4239-BE0D-9BEC6497C6F9}">
      <dgm:prSet/>
      <dgm:spPr/>
      <dgm:t>
        <a:bodyPr/>
        <a:lstStyle/>
        <a:p>
          <a:r>
            <a:rPr lang="en-AU" dirty="0"/>
            <a:t>Our data analysis (2022-2024) proves </a:t>
          </a:r>
          <a:r>
            <a:rPr lang="en-AU" b="1" dirty="0"/>
            <a:t>metro schools raise 2-3x more</a:t>
          </a:r>
          <a:r>
            <a:rPr lang="en-AU" dirty="0"/>
            <a:t> than regional schools.</a:t>
          </a:r>
          <a:endParaRPr lang="en-US" dirty="0"/>
        </a:p>
      </dgm:t>
    </dgm:pt>
    <dgm:pt modelId="{5697E5EF-D16D-4CE4-8260-6CCDB62A433F}" type="parTrans" cxnId="{21682AA1-E318-47CF-A90E-73F8C205F70E}">
      <dgm:prSet/>
      <dgm:spPr/>
      <dgm:t>
        <a:bodyPr/>
        <a:lstStyle/>
        <a:p>
          <a:endParaRPr lang="en-US"/>
        </a:p>
      </dgm:t>
    </dgm:pt>
    <dgm:pt modelId="{F6732210-9FC6-4DDE-BDF7-E09BF801C2AC}" type="sibTrans" cxnId="{21682AA1-E318-47CF-A90E-73F8C205F70E}">
      <dgm:prSet/>
      <dgm:spPr/>
      <dgm:t>
        <a:bodyPr/>
        <a:lstStyle/>
        <a:p>
          <a:endParaRPr lang="en-US"/>
        </a:p>
      </dgm:t>
    </dgm:pt>
    <dgm:pt modelId="{2E8715B3-5122-48CC-99E1-9AA3AC56E2EC}">
      <dgm:prSet/>
      <dgm:spPr/>
      <dgm:t>
        <a:bodyPr/>
        <a:lstStyle/>
        <a:p>
          <a:r>
            <a:rPr lang="en-AU" dirty="0"/>
            <a:t>This gap isn't static—it's </a:t>
          </a:r>
          <a:r>
            <a:rPr lang="en-AU" b="1" dirty="0"/>
            <a:t>growing every year</a:t>
          </a:r>
          <a:r>
            <a:rPr lang="en-AU" dirty="0"/>
            <a:t>, cementing disadvantage.</a:t>
          </a:r>
          <a:endParaRPr lang="en-US" dirty="0"/>
        </a:p>
      </dgm:t>
    </dgm:pt>
    <dgm:pt modelId="{DA92F83A-616B-4F15-8FDC-6A3123F683C9}" type="parTrans" cxnId="{68D9A6FA-361D-44E0-B93A-69DC0A596D38}">
      <dgm:prSet/>
      <dgm:spPr/>
      <dgm:t>
        <a:bodyPr/>
        <a:lstStyle/>
        <a:p>
          <a:endParaRPr lang="en-US"/>
        </a:p>
      </dgm:t>
    </dgm:pt>
    <dgm:pt modelId="{08247B91-1AF1-4629-995D-446CB39D1544}" type="sibTrans" cxnId="{68D9A6FA-361D-44E0-B93A-69DC0A596D38}">
      <dgm:prSet/>
      <dgm:spPr/>
      <dgm:t>
        <a:bodyPr/>
        <a:lstStyle/>
        <a:p>
          <a:endParaRPr lang="en-US"/>
        </a:p>
      </dgm:t>
    </dgm:pt>
    <dgm:pt modelId="{4888C575-49BA-4095-A7FE-735B93AF6098}">
      <dgm:prSet/>
      <dgm:spPr/>
      <dgm:t>
        <a:bodyPr/>
        <a:lstStyle/>
        <a:p>
          <a:r>
            <a:rPr lang="en-AU" b="1" dirty="0"/>
            <a:t>The Question:</a:t>
          </a:r>
          <a:r>
            <a:rPr lang="en-AU" dirty="0"/>
            <a:t> How do we ensure a child's education isn't determined by their postcode?</a:t>
          </a:r>
          <a:endParaRPr lang="en-US" dirty="0"/>
        </a:p>
      </dgm:t>
    </dgm:pt>
    <dgm:pt modelId="{B91B96B5-FFDB-47F1-8054-754A318A87FF}" type="parTrans" cxnId="{3410C140-3892-4DF0-B5D4-A29C9F0A8AD7}">
      <dgm:prSet/>
      <dgm:spPr/>
      <dgm:t>
        <a:bodyPr/>
        <a:lstStyle/>
        <a:p>
          <a:endParaRPr lang="en-US"/>
        </a:p>
      </dgm:t>
    </dgm:pt>
    <dgm:pt modelId="{DB4193DF-D5E0-4A87-9DD9-DD0062BDB587}" type="sibTrans" cxnId="{3410C140-3892-4DF0-B5D4-A29C9F0A8AD7}">
      <dgm:prSet/>
      <dgm:spPr/>
      <dgm:t>
        <a:bodyPr/>
        <a:lstStyle/>
        <a:p>
          <a:endParaRPr lang="en-US"/>
        </a:p>
      </dgm:t>
    </dgm:pt>
    <dgm:pt modelId="{590ECAB9-1BC3-6548-8D38-9F0FE7A48DD5}" type="pres">
      <dgm:prSet presAssocID="{3F647EF8-B813-420B-A4FF-28AC9FB090DC}" presName="diagram" presStyleCnt="0">
        <dgm:presLayoutVars>
          <dgm:chPref val="1"/>
          <dgm:dir/>
          <dgm:animOne val="branch"/>
          <dgm:animLvl val="lvl"/>
          <dgm:resizeHandles/>
        </dgm:presLayoutVars>
      </dgm:prSet>
      <dgm:spPr/>
    </dgm:pt>
    <dgm:pt modelId="{C414F6A5-3D9E-0D4A-B49E-D5DB1952721D}" type="pres">
      <dgm:prSet presAssocID="{B43122CF-A603-46E9-8285-BF853EC48F1F}" presName="root" presStyleCnt="0"/>
      <dgm:spPr/>
    </dgm:pt>
    <dgm:pt modelId="{2767F68C-61CB-5447-943D-28EE298583DA}" type="pres">
      <dgm:prSet presAssocID="{B43122CF-A603-46E9-8285-BF853EC48F1F}" presName="rootComposite" presStyleCnt="0"/>
      <dgm:spPr/>
    </dgm:pt>
    <dgm:pt modelId="{CBE76AD0-7AE7-2D42-9040-AAE9242D3DE4}" type="pres">
      <dgm:prSet presAssocID="{B43122CF-A603-46E9-8285-BF853EC48F1F}" presName="rootText" presStyleLbl="node1" presStyleIdx="0" presStyleCnt="2" custScaleX="118797"/>
      <dgm:spPr/>
    </dgm:pt>
    <dgm:pt modelId="{5A7674A8-F41F-A640-9994-E076977D47D1}" type="pres">
      <dgm:prSet presAssocID="{B43122CF-A603-46E9-8285-BF853EC48F1F}" presName="rootConnector" presStyleLbl="node1" presStyleIdx="0" presStyleCnt="2"/>
      <dgm:spPr/>
    </dgm:pt>
    <dgm:pt modelId="{8A12B309-2D81-0B4D-B65F-134BC4ACC386}" type="pres">
      <dgm:prSet presAssocID="{B43122CF-A603-46E9-8285-BF853EC48F1F}" presName="childShape" presStyleCnt="0"/>
      <dgm:spPr/>
    </dgm:pt>
    <dgm:pt modelId="{D636E4AE-1B8C-5B46-94B1-6AF8ABEDB047}" type="pres">
      <dgm:prSet presAssocID="{3B2C653A-B09E-4F15-BFD7-33EA45DAA963}" presName="Name13" presStyleLbl="parChTrans1D2" presStyleIdx="0" presStyleCnt="3"/>
      <dgm:spPr/>
    </dgm:pt>
    <dgm:pt modelId="{BB959515-A914-1F4F-8587-B00B9354D1BC}" type="pres">
      <dgm:prSet presAssocID="{1C0012ED-7D17-43A6-9578-4F43A05BD8FE}" presName="childText" presStyleLbl="bgAcc1" presStyleIdx="0" presStyleCnt="3" custScaleX="123497">
        <dgm:presLayoutVars>
          <dgm:bulletEnabled val="1"/>
        </dgm:presLayoutVars>
      </dgm:prSet>
      <dgm:spPr/>
    </dgm:pt>
    <dgm:pt modelId="{657DCD5F-065C-B846-95B6-F262BACB38AE}" type="pres">
      <dgm:prSet presAssocID="{5697E5EF-D16D-4CE4-8260-6CCDB62A433F}" presName="Name13" presStyleLbl="parChTrans1D2" presStyleIdx="1" presStyleCnt="3"/>
      <dgm:spPr/>
    </dgm:pt>
    <dgm:pt modelId="{D111F78F-38A6-F64A-BA91-C821514242EA}" type="pres">
      <dgm:prSet presAssocID="{B3D20446-DBB3-4239-BE0D-9BEC6497C6F9}" presName="childText" presStyleLbl="bgAcc1" presStyleIdx="1" presStyleCnt="3" custScaleX="126943">
        <dgm:presLayoutVars>
          <dgm:bulletEnabled val="1"/>
        </dgm:presLayoutVars>
      </dgm:prSet>
      <dgm:spPr/>
    </dgm:pt>
    <dgm:pt modelId="{2E313067-2AE0-BE40-9687-003643B8F74F}" type="pres">
      <dgm:prSet presAssocID="{DA92F83A-616B-4F15-8FDC-6A3123F683C9}" presName="Name13" presStyleLbl="parChTrans1D2" presStyleIdx="2" presStyleCnt="3"/>
      <dgm:spPr/>
    </dgm:pt>
    <dgm:pt modelId="{EFE2E49F-527E-684D-B343-040ADED11844}" type="pres">
      <dgm:prSet presAssocID="{2E8715B3-5122-48CC-99E1-9AA3AC56E2EC}" presName="childText" presStyleLbl="bgAcc1" presStyleIdx="2" presStyleCnt="3" custScaleX="126943">
        <dgm:presLayoutVars>
          <dgm:bulletEnabled val="1"/>
        </dgm:presLayoutVars>
      </dgm:prSet>
      <dgm:spPr/>
    </dgm:pt>
    <dgm:pt modelId="{44CB8CBD-EE7C-8D47-869C-7983F7674766}" type="pres">
      <dgm:prSet presAssocID="{4888C575-49BA-4095-A7FE-735B93AF6098}" presName="root" presStyleCnt="0"/>
      <dgm:spPr/>
    </dgm:pt>
    <dgm:pt modelId="{87C00666-A040-9240-AEDD-0669FA8CCEA0}" type="pres">
      <dgm:prSet presAssocID="{4888C575-49BA-4095-A7FE-735B93AF6098}" presName="rootComposite" presStyleCnt="0"/>
      <dgm:spPr/>
    </dgm:pt>
    <dgm:pt modelId="{C56797A3-9453-644C-B1DB-1AA8B192308E}" type="pres">
      <dgm:prSet presAssocID="{4888C575-49BA-4095-A7FE-735B93AF6098}" presName="rootText" presStyleLbl="node1" presStyleIdx="1" presStyleCnt="2" custLinFactY="53392" custLinFactNeighborX="50391" custLinFactNeighborY="100000"/>
      <dgm:spPr/>
    </dgm:pt>
    <dgm:pt modelId="{57542714-6CF2-354F-B6B9-B8948C37BC77}" type="pres">
      <dgm:prSet presAssocID="{4888C575-49BA-4095-A7FE-735B93AF6098}" presName="rootConnector" presStyleLbl="node1" presStyleIdx="1" presStyleCnt="2"/>
      <dgm:spPr/>
    </dgm:pt>
    <dgm:pt modelId="{0F8371A3-F254-2140-BB2F-2CB07F1C91EC}" type="pres">
      <dgm:prSet presAssocID="{4888C575-49BA-4095-A7FE-735B93AF6098}" presName="childShape" presStyleCnt="0"/>
      <dgm:spPr/>
    </dgm:pt>
  </dgm:ptLst>
  <dgm:cxnLst>
    <dgm:cxn modelId="{DCD15113-AEDD-2646-975E-7D07D52A5849}" type="presOf" srcId="{3B2C653A-B09E-4F15-BFD7-33EA45DAA963}" destId="{D636E4AE-1B8C-5B46-94B1-6AF8ABEDB047}" srcOrd="0" destOrd="0" presId="urn:microsoft.com/office/officeart/2005/8/layout/hierarchy3"/>
    <dgm:cxn modelId="{0C395E21-328C-DE42-B8FD-09EFAE8281BB}" type="presOf" srcId="{2E8715B3-5122-48CC-99E1-9AA3AC56E2EC}" destId="{EFE2E49F-527E-684D-B343-040ADED11844}" srcOrd="0" destOrd="0" presId="urn:microsoft.com/office/officeart/2005/8/layout/hierarchy3"/>
    <dgm:cxn modelId="{79A3C634-C482-4CC2-8048-09CA8CD4E5F5}" srcId="{3F647EF8-B813-420B-A4FF-28AC9FB090DC}" destId="{B43122CF-A603-46E9-8285-BF853EC48F1F}" srcOrd="0" destOrd="0" parTransId="{1FE6274F-A64B-47B6-9E28-1A8379AAA9DC}" sibTransId="{576AADFC-23A7-4B3C-A71E-991C64761219}"/>
    <dgm:cxn modelId="{3410C140-3892-4DF0-B5D4-A29C9F0A8AD7}" srcId="{3F647EF8-B813-420B-A4FF-28AC9FB090DC}" destId="{4888C575-49BA-4095-A7FE-735B93AF6098}" srcOrd="1" destOrd="0" parTransId="{B91B96B5-FFDB-47F1-8054-754A318A87FF}" sibTransId="{DB4193DF-D5E0-4A87-9DD9-DD0062BDB587}"/>
    <dgm:cxn modelId="{289C7C4D-BAE4-664F-9F05-A9EB53747757}" type="presOf" srcId="{B43122CF-A603-46E9-8285-BF853EC48F1F}" destId="{CBE76AD0-7AE7-2D42-9040-AAE9242D3DE4}" srcOrd="0" destOrd="0" presId="urn:microsoft.com/office/officeart/2005/8/layout/hierarchy3"/>
    <dgm:cxn modelId="{93E62158-EDA1-C046-91E0-AA1441499642}" type="presOf" srcId="{3F647EF8-B813-420B-A4FF-28AC9FB090DC}" destId="{590ECAB9-1BC3-6548-8D38-9F0FE7A48DD5}" srcOrd="0" destOrd="0" presId="urn:microsoft.com/office/officeart/2005/8/layout/hierarchy3"/>
    <dgm:cxn modelId="{3C88C499-DD3E-2345-A010-DE96A107A161}" type="presOf" srcId="{1C0012ED-7D17-43A6-9578-4F43A05BD8FE}" destId="{BB959515-A914-1F4F-8587-B00B9354D1BC}" srcOrd="0" destOrd="0" presId="urn:microsoft.com/office/officeart/2005/8/layout/hierarchy3"/>
    <dgm:cxn modelId="{21682AA1-E318-47CF-A90E-73F8C205F70E}" srcId="{B43122CF-A603-46E9-8285-BF853EC48F1F}" destId="{B3D20446-DBB3-4239-BE0D-9BEC6497C6F9}" srcOrd="1" destOrd="0" parTransId="{5697E5EF-D16D-4CE4-8260-6CCDB62A433F}" sibTransId="{F6732210-9FC6-4DDE-BDF7-E09BF801C2AC}"/>
    <dgm:cxn modelId="{C87F35A9-FE48-433D-825B-7AFF74043E30}" srcId="{B43122CF-A603-46E9-8285-BF853EC48F1F}" destId="{1C0012ED-7D17-43A6-9578-4F43A05BD8FE}" srcOrd="0" destOrd="0" parTransId="{3B2C653A-B09E-4F15-BFD7-33EA45DAA963}" sibTransId="{83BB3BBA-A31D-439F-9282-A94F0AF7DE06}"/>
    <dgm:cxn modelId="{B470CBB6-3685-0042-8875-BD1E0282F3DB}" type="presOf" srcId="{5697E5EF-D16D-4CE4-8260-6CCDB62A433F}" destId="{657DCD5F-065C-B846-95B6-F262BACB38AE}" srcOrd="0" destOrd="0" presId="urn:microsoft.com/office/officeart/2005/8/layout/hierarchy3"/>
    <dgm:cxn modelId="{E69C0EB8-7B54-6B4F-A38C-CCD9A5824C6A}" type="presOf" srcId="{B3D20446-DBB3-4239-BE0D-9BEC6497C6F9}" destId="{D111F78F-38A6-F64A-BA91-C821514242EA}" srcOrd="0" destOrd="0" presId="urn:microsoft.com/office/officeart/2005/8/layout/hierarchy3"/>
    <dgm:cxn modelId="{066094B9-9DC1-1648-84D4-BCBDF2777E46}" type="presOf" srcId="{4888C575-49BA-4095-A7FE-735B93AF6098}" destId="{C56797A3-9453-644C-B1DB-1AA8B192308E}" srcOrd="0" destOrd="0" presId="urn:microsoft.com/office/officeart/2005/8/layout/hierarchy3"/>
    <dgm:cxn modelId="{8052C7DB-C4B7-AE4C-B2F0-C33F5E915B9E}" type="presOf" srcId="{DA92F83A-616B-4F15-8FDC-6A3123F683C9}" destId="{2E313067-2AE0-BE40-9687-003643B8F74F}" srcOrd="0" destOrd="0" presId="urn:microsoft.com/office/officeart/2005/8/layout/hierarchy3"/>
    <dgm:cxn modelId="{D80BA0E1-210D-AF4F-94D1-3495BD5B04D3}" type="presOf" srcId="{4888C575-49BA-4095-A7FE-735B93AF6098}" destId="{57542714-6CF2-354F-B6B9-B8948C37BC77}" srcOrd="1" destOrd="0" presId="urn:microsoft.com/office/officeart/2005/8/layout/hierarchy3"/>
    <dgm:cxn modelId="{9A6C22F3-423E-4C45-BD53-7FE7591C3B30}" type="presOf" srcId="{B43122CF-A603-46E9-8285-BF853EC48F1F}" destId="{5A7674A8-F41F-A640-9994-E076977D47D1}" srcOrd="1" destOrd="0" presId="urn:microsoft.com/office/officeart/2005/8/layout/hierarchy3"/>
    <dgm:cxn modelId="{68D9A6FA-361D-44E0-B93A-69DC0A596D38}" srcId="{B43122CF-A603-46E9-8285-BF853EC48F1F}" destId="{2E8715B3-5122-48CC-99E1-9AA3AC56E2EC}" srcOrd="2" destOrd="0" parTransId="{DA92F83A-616B-4F15-8FDC-6A3123F683C9}" sibTransId="{08247B91-1AF1-4629-995D-446CB39D1544}"/>
    <dgm:cxn modelId="{F0A010BB-F011-BC4D-9CA2-750F2587AEF5}" type="presParOf" srcId="{590ECAB9-1BC3-6548-8D38-9F0FE7A48DD5}" destId="{C414F6A5-3D9E-0D4A-B49E-D5DB1952721D}" srcOrd="0" destOrd="0" presId="urn:microsoft.com/office/officeart/2005/8/layout/hierarchy3"/>
    <dgm:cxn modelId="{D1FFFF1B-71C3-DC41-AACF-16BFD0FAB0FE}" type="presParOf" srcId="{C414F6A5-3D9E-0D4A-B49E-D5DB1952721D}" destId="{2767F68C-61CB-5447-943D-28EE298583DA}" srcOrd="0" destOrd="0" presId="urn:microsoft.com/office/officeart/2005/8/layout/hierarchy3"/>
    <dgm:cxn modelId="{A0926CF2-46ED-E140-9947-F476F0064C90}" type="presParOf" srcId="{2767F68C-61CB-5447-943D-28EE298583DA}" destId="{CBE76AD0-7AE7-2D42-9040-AAE9242D3DE4}" srcOrd="0" destOrd="0" presId="urn:microsoft.com/office/officeart/2005/8/layout/hierarchy3"/>
    <dgm:cxn modelId="{EC85306F-4AD9-9D47-967C-834DA1665EB8}" type="presParOf" srcId="{2767F68C-61CB-5447-943D-28EE298583DA}" destId="{5A7674A8-F41F-A640-9994-E076977D47D1}" srcOrd="1" destOrd="0" presId="urn:microsoft.com/office/officeart/2005/8/layout/hierarchy3"/>
    <dgm:cxn modelId="{7F8E2B28-1C8E-D346-A6A9-010AB61112FB}" type="presParOf" srcId="{C414F6A5-3D9E-0D4A-B49E-D5DB1952721D}" destId="{8A12B309-2D81-0B4D-B65F-134BC4ACC386}" srcOrd="1" destOrd="0" presId="urn:microsoft.com/office/officeart/2005/8/layout/hierarchy3"/>
    <dgm:cxn modelId="{55F65EBC-EC69-664D-B7B2-D7B1134E7E3A}" type="presParOf" srcId="{8A12B309-2D81-0B4D-B65F-134BC4ACC386}" destId="{D636E4AE-1B8C-5B46-94B1-6AF8ABEDB047}" srcOrd="0" destOrd="0" presId="urn:microsoft.com/office/officeart/2005/8/layout/hierarchy3"/>
    <dgm:cxn modelId="{D63916C8-8DD4-AC4B-8367-6B43E42A9951}" type="presParOf" srcId="{8A12B309-2D81-0B4D-B65F-134BC4ACC386}" destId="{BB959515-A914-1F4F-8587-B00B9354D1BC}" srcOrd="1" destOrd="0" presId="urn:microsoft.com/office/officeart/2005/8/layout/hierarchy3"/>
    <dgm:cxn modelId="{BD9E9BAD-166B-7B44-ADCA-F8BFDA7E2626}" type="presParOf" srcId="{8A12B309-2D81-0B4D-B65F-134BC4ACC386}" destId="{657DCD5F-065C-B846-95B6-F262BACB38AE}" srcOrd="2" destOrd="0" presId="urn:microsoft.com/office/officeart/2005/8/layout/hierarchy3"/>
    <dgm:cxn modelId="{90B64517-0799-1049-84E5-10F20FA8E9AB}" type="presParOf" srcId="{8A12B309-2D81-0B4D-B65F-134BC4ACC386}" destId="{D111F78F-38A6-F64A-BA91-C821514242EA}" srcOrd="3" destOrd="0" presId="urn:microsoft.com/office/officeart/2005/8/layout/hierarchy3"/>
    <dgm:cxn modelId="{74749C03-05F0-9F48-B456-F56F8EFFFCA3}" type="presParOf" srcId="{8A12B309-2D81-0B4D-B65F-134BC4ACC386}" destId="{2E313067-2AE0-BE40-9687-003643B8F74F}" srcOrd="4" destOrd="0" presId="urn:microsoft.com/office/officeart/2005/8/layout/hierarchy3"/>
    <dgm:cxn modelId="{8E3AC474-E78E-8D47-8E4A-CA32B82DEEE2}" type="presParOf" srcId="{8A12B309-2D81-0B4D-B65F-134BC4ACC386}" destId="{EFE2E49F-527E-684D-B343-040ADED11844}" srcOrd="5" destOrd="0" presId="urn:microsoft.com/office/officeart/2005/8/layout/hierarchy3"/>
    <dgm:cxn modelId="{C1542544-C56D-E549-A8D1-75B64D6BF068}" type="presParOf" srcId="{590ECAB9-1BC3-6548-8D38-9F0FE7A48DD5}" destId="{44CB8CBD-EE7C-8D47-869C-7983F7674766}" srcOrd="1" destOrd="0" presId="urn:microsoft.com/office/officeart/2005/8/layout/hierarchy3"/>
    <dgm:cxn modelId="{BEEF74B5-72B0-6B4E-90DD-0BCE3E3D5DA1}" type="presParOf" srcId="{44CB8CBD-EE7C-8D47-869C-7983F7674766}" destId="{87C00666-A040-9240-AEDD-0669FA8CCEA0}" srcOrd="0" destOrd="0" presId="urn:microsoft.com/office/officeart/2005/8/layout/hierarchy3"/>
    <dgm:cxn modelId="{E1DC3362-7314-3A48-80F7-3503645DAD38}" type="presParOf" srcId="{87C00666-A040-9240-AEDD-0669FA8CCEA0}" destId="{C56797A3-9453-644C-B1DB-1AA8B192308E}" srcOrd="0" destOrd="0" presId="urn:microsoft.com/office/officeart/2005/8/layout/hierarchy3"/>
    <dgm:cxn modelId="{FC2E51E0-2296-634B-A442-701E6F35AEF5}" type="presParOf" srcId="{87C00666-A040-9240-AEDD-0669FA8CCEA0}" destId="{57542714-6CF2-354F-B6B9-B8948C37BC77}" srcOrd="1" destOrd="0" presId="urn:microsoft.com/office/officeart/2005/8/layout/hierarchy3"/>
    <dgm:cxn modelId="{71456723-9E05-F741-9945-FA4C34D3BE01}" type="presParOf" srcId="{44CB8CBD-EE7C-8D47-869C-7983F7674766}" destId="{0F8371A3-F254-2140-BB2F-2CB07F1C91EC}" srcOrd="1"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169A8-E010-43C0-AEE3-96B02CF897F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D85896C-3B8A-437C-8586-DB429521F700}">
      <dgm:prSet/>
      <dgm:spPr/>
      <dgm:t>
        <a:bodyPr/>
        <a:lstStyle/>
        <a:p>
          <a:pPr>
            <a:defRPr b="1"/>
          </a:pPr>
          <a:r>
            <a:rPr lang="en-AU" b="0" i="0" dirty="0">
              <a:latin typeface="Times New Roman" panose="02020603050405020304" pitchFamily="18" charset="0"/>
              <a:cs typeface="Times New Roman" panose="02020603050405020304" pitchFamily="18" charset="0"/>
            </a:rPr>
            <a:t>The Impact:</a:t>
          </a:r>
          <a:endParaRPr lang="en-US" b="0" i="0" dirty="0">
            <a:latin typeface="Times New Roman" panose="02020603050405020304" pitchFamily="18" charset="0"/>
            <a:cs typeface="Times New Roman" panose="02020603050405020304" pitchFamily="18" charset="0"/>
          </a:endParaRPr>
        </a:p>
      </dgm:t>
    </dgm:pt>
    <dgm:pt modelId="{D1658B63-1862-4C7D-8732-B418677B0EB1}" type="parTrans" cxnId="{A857F562-2BE9-4660-9C1F-A7AC632A2E8D}">
      <dgm:prSet/>
      <dgm:spPr/>
      <dgm:t>
        <a:bodyPr/>
        <a:lstStyle/>
        <a:p>
          <a:endParaRPr lang="en-US"/>
        </a:p>
      </dgm:t>
    </dgm:pt>
    <dgm:pt modelId="{EA89D5DB-C3DA-4378-AA28-E7ED859C4CAF}" type="sibTrans" cxnId="{A857F562-2BE9-4660-9C1F-A7AC632A2E8D}">
      <dgm:prSet/>
      <dgm:spPr/>
      <dgm:t>
        <a:bodyPr/>
        <a:lstStyle/>
        <a:p>
          <a:endParaRPr lang="en-US"/>
        </a:p>
      </dgm:t>
    </dgm:pt>
    <dgm:pt modelId="{6F737CC7-1577-4DB1-950F-40AA36A6F2E1}">
      <dgm:prSet/>
      <dgm:spPr/>
      <dgm:t>
        <a:bodyPr/>
        <a:lstStyle/>
        <a:p>
          <a:r>
            <a:rPr lang="en-AU" b="0" i="0" dirty="0">
              <a:latin typeface="Times New Roman" panose="02020603050405020304" pitchFamily="18" charset="0"/>
              <a:cs typeface="Times New Roman" panose="02020603050405020304" pitchFamily="18" charset="0"/>
            </a:rPr>
            <a:t>Level the playing field for every Victorian student.</a:t>
          </a:r>
          <a:endParaRPr lang="en-US" b="0" i="0" dirty="0">
            <a:latin typeface="Times New Roman" panose="02020603050405020304" pitchFamily="18" charset="0"/>
            <a:cs typeface="Times New Roman" panose="02020603050405020304" pitchFamily="18" charset="0"/>
          </a:endParaRPr>
        </a:p>
      </dgm:t>
    </dgm:pt>
    <dgm:pt modelId="{67023EC4-8B1F-4081-B7DA-6FB5A411CA5B}" type="parTrans" cxnId="{07C25E88-6632-4C1E-87DD-2337FDB19AAF}">
      <dgm:prSet/>
      <dgm:spPr/>
      <dgm:t>
        <a:bodyPr/>
        <a:lstStyle/>
        <a:p>
          <a:endParaRPr lang="en-US"/>
        </a:p>
      </dgm:t>
    </dgm:pt>
    <dgm:pt modelId="{704E1037-4584-4CED-B960-8BD29619FDE2}" type="sibTrans" cxnId="{07C25E88-6632-4C1E-87DD-2337FDB19AAF}">
      <dgm:prSet/>
      <dgm:spPr/>
      <dgm:t>
        <a:bodyPr/>
        <a:lstStyle/>
        <a:p>
          <a:endParaRPr lang="en-US"/>
        </a:p>
      </dgm:t>
    </dgm:pt>
    <dgm:pt modelId="{CD0213A5-33E9-499A-BF9C-E8F64062C14D}">
      <dgm:prSet/>
      <dgm:spPr/>
      <dgm:t>
        <a:bodyPr/>
        <a:lstStyle/>
        <a:p>
          <a:r>
            <a:rPr lang="en-AU" b="0" i="0" dirty="0">
              <a:latin typeface="Times New Roman" panose="02020603050405020304" pitchFamily="18" charset="0"/>
              <a:cs typeface="Times New Roman" panose="02020603050405020304" pitchFamily="18" charset="0"/>
            </a:rPr>
            <a:t>Break the cycle of geographic disadvantage.</a:t>
          </a:r>
          <a:endParaRPr lang="en-US" b="0" i="0" dirty="0">
            <a:latin typeface="Times New Roman" panose="02020603050405020304" pitchFamily="18" charset="0"/>
            <a:cs typeface="Times New Roman" panose="02020603050405020304" pitchFamily="18" charset="0"/>
          </a:endParaRPr>
        </a:p>
      </dgm:t>
    </dgm:pt>
    <dgm:pt modelId="{98F4D613-D50A-4E5C-BDF2-B21F1069D236}" type="parTrans" cxnId="{5FF68021-3D30-4B4E-8F22-01D5223FF55B}">
      <dgm:prSet/>
      <dgm:spPr/>
      <dgm:t>
        <a:bodyPr/>
        <a:lstStyle/>
        <a:p>
          <a:endParaRPr lang="en-US"/>
        </a:p>
      </dgm:t>
    </dgm:pt>
    <dgm:pt modelId="{4863B607-667E-4A5F-B48A-DBFB94477803}" type="sibTrans" cxnId="{5FF68021-3D30-4B4E-8F22-01D5223FF55B}">
      <dgm:prSet/>
      <dgm:spPr/>
      <dgm:t>
        <a:bodyPr/>
        <a:lstStyle/>
        <a:p>
          <a:endParaRPr lang="en-US"/>
        </a:p>
      </dgm:t>
    </dgm:pt>
    <dgm:pt modelId="{11687798-C40C-4450-996B-2E5D69F1B95F}">
      <dgm:prSet/>
      <dgm:spPr/>
      <dgm:t>
        <a:bodyPr/>
        <a:lstStyle/>
        <a:p>
          <a:r>
            <a:rPr lang="en-AU" b="0" i="0" dirty="0">
              <a:latin typeface="Times New Roman" panose="02020603050405020304" pitchFamily="18" charset="0"/>
              <a:cs typeface="Times New Roman" panose="02020603050405020304" pitchFamily="18" charset="0"/>
            </a:rPr>
            <a:t>Maximize the return on public education investment.</a:t>
          </a:r>
          <a:endParaRPr lang="en-US" b="0" i="0" dirty="0">
            <a:latin typeface="Times New Roman" panose="02020603050405020304" pitchFamily="18" charset="0"/>
            <a:cs typeface="Times New Roman" panose="02020603050405020304" pitchFamily="18" charset="0"/>
          </a:endParaRPr>
        </a:p>
      </dgm:t>
    </dgm:pt>
    <dgm:pt modelId="{F82CA8F7-4F16-4C25-A62B-1DC70CCF5858}" type="parTrans" cxnId="{1BCA5E40-702B-4D8A-A0C3-43A5CC1980A0}">
      <dgm:prSet/>
      <dgm:spPr/>
      <dgm:t>
        <a:bodyPr/>
        <a:lstStyle/>
        <a:p>
          <a:endParaRPr lang="en-US"/>
        </a:p>
      </dgm:t>
    </dgm:pt>
    <dgm:pt modelId="{7D215D2B-8BA8-4B80-AAFF-997966FFE5A8}" type="sibTrans" cxnId="{1BCA5E40-702B-4D8A-A0C3-43A5CC1980A0}">
      <dgm:prSet/>
      <dgm:spPr/>
      <dgm:t>
        <a:bodyPr/>
        <a:lstStyle/>
        <a:p>
          <a:endParaRPr lang="en-US"/>
        </a:p>
      </dgm:t>
    </dgm:pt>
    <dgm:pt modelId="{B31AFD1C-069A-445C-8DC5-C1FCE333DE5B}">
      <dgm:prSet/>
      <dgm:spPr/>
      <dgm:t>
        <a:bodyPr/>
        <a:lstStyle/>
        <a:p>
          <a:pPr>
            <a:defRPr b="1"/>
          </a:pPr>
          <a:r>
            <a:rPr lang="en-AU" b="0" i="0" dirty="0">
              <a:latin typeface="Times New Roman" panose="02020603050405020304" pitchFamily="18" charset="0"/>
              <a:cs typeface="Times New Roman" panose="02020603050405020304" pitchFamily="18" charset="0"/>
            </a:rPr>
            <a:t>The Ask:</a:t>
          </a:r>
          <a:endParaRPr lang="en-US" b="0" i="0" dirty="0">
            <a:latin typeface="Times New Roman" panose="02020603050405020304" pitchFamily="18" charset="0"/>
            <a:cs typeface="Times New Roman" panose="02020603050405020304" pitchFamily="18" charset="0"/>
          </a:endParaRPr>
        </a:p>
      </dgm:t>
    </dgm:pt>
    <dgm:pt modelId="{6E0F5DC0-565F-4A3D-8C37-297471412235}" type="parTrans" cxnId="{37D13D1F-D59F-4E30-9C4F-80F92E15F130}">
      <dgm:prSet/>
      <dgm:spPr/>
      <dgm:t>
        <a:bodyPr/>
        <a:lstStyle/>
        <a:p>
          <a:endParaRPr lang="en-US"/>
        </a:p>
      </dgm:t>
    </dgm:pt>
    <dgm:pt modelId="{3AE85FC2-B84D-4705-8459-10C6A41BC01B}" type="sibTrans" cxnId="{37D13D1F-D59F-4E30-9C4F-80F92E15F130}">
      <dgm:prSet/>
      <dgm:spPr/>
      <dgm:t>
        <a:bodyPr/>
        <a:lstStyle/>
        <a:p>
          <a:endParaRPr lang="en-US"/>
        </a:p>
      </dgm:t>
    </dgm:pt>
    <dgm:pt modelId="{12D091B5-6F43-4447-8866-2611F64C203F}">
      <dgm:prSet/>
      <dgm:spPr/>
      <dgm:t>
        <a:bodyPr/>
        <a:lstStyle/>
        <a:p>
          <a:r>
            <a:rPr lang="en-AU" b="0" i="0">
              <a:latin typeface="Times New Roman" panose="02020603050405020304" pitchFamily="18" charset="0"/>
              <a:cs typeface="Times New Roman" panose="02020603050405020304" pitchFamily="18" charset="0"/>
            </a:rPr>
            <a:t>Support to present these findings to the Department of Education.</a:t>
          </a:r>
          <a:endParaRPr lang="en-US" b="0" i="0">
            <a:latin typeface="Times New Roman" panose="02020603050405020304" pitchFamily="18" charset="0"/>
            <a:cs typeface="Times New Roman" panose="02020603050405020304" pitchFamily="18" charset="0"/>
          </a:endParaRPr>
        </a:p>
      </dgm:t>
    </dgm:pt>
    <dgm:pt modelId="{BEBAAD44-B4B3-43FA-9F46-7A8475737A4E}" type="parTrans" cxnId="{961A1EB6-4315-41CF-8CBD-D3A5BD9F603C}">
      <dgm:prSet/>
      <dgm:spPr/>
      <dgm:t>
        <a:bodyPr/>
        <a:lstStyle/>
        <a:p>
          <a:endParaRPr lang="en-US"/>
        </a:p>
      </dgm:t>
    </dgm:pt>
    <dgm:pt modelId="{CFB42625-AC6A-472D-A32C-829719EB7EF1}" type="sibTrans" cxnId="{961A1EB6-4315-41CF-8CBD-D3A5BD9F603C}">
      <dgm:prSet/>
      <dgm:spPr/>
      <dgm:t>
        <a:bodyPr/>
        <a:lstStyle/>
        <a:p>
          <a:endParaRPr lang="en-US"/>
        </a:p>
      </dgm:t>
    </dgm:pt>
    <dgm:pt modelId="{F12CF0F6-491F-4528-901A-DC0ADA3F76BD}">
      <dgm:prSet/>
      <dgm:spPr/>
      <dgm:t>
        <a:bodyPr/>
        <a:lstStyle/>
        <a:p>
          <a:r>
            <a:rPr lang="en-AU" b="0" i="0" dirty="0">
              <a:latin typeface="Times New Roman" panose="02020603050405020304" pitchFamily="18" charset="0"/>
              <a:cs typeface="Times New Roman" panose="02020603050405020304" pitchFamily="18" charset="0"/>
            </a:rPr>
            <a:t>Partner to pilot this data-driven funding model in the most affected regions.</a:t>
          </a:r>
          <a:endParaRPr lang="en-US" b="0" i="0" dirty="0">
            <a:latin typeface="Times New Roman" panose="02020603050405020304" pitchFamily="18" charset="0"/>
            <a:cs typeface="Times New Roman" panose="02020603050405020304" pitchFamily="18" charset="0"/>
          </a:endParaRPr>
        </a:p>
      </dgm:t>
    </dgm:pt>
    <dgm:pt modelId="{B4A64BAA-A0AA-46EA-85CC-BE2486564AD2}" type="parTrans" cxnId="{BE2E0243-D25F-4C17-A88E-7AF94730A76B}">
      <dgm:prSet/>
      <dgm:spPr/>
      <dgm:t>
        <a:bodyPr/>
        <a:lstStyle/>
        <a:p>
          <a:endParaRPr lang="en-US"/>
        </a:p>
      </dgm:t>
    </dgm:pt>
    <dgm:pt modelId="{5299F7FC-EDEF-43FF-906B-70F73E645635}" type="sibTrans" cxnId="{BE2E0243-D25F-4C17-A88E-7AF94730A76B}">
      <dgm:prSet/>
      <dgm:spPr/>
      <dgm:t>
        <a:bodyPr/>
        <a:lstStyle/>
        <a:p>
          <a:endParaRPr lang="en-US"/>
        </a:p>
      </dgm:t>
    </dgm:pt>
    <dgm:pt modelId="{B5750649-453A-41D0-BB8B-38946CD7289D}" type="pres">
      <dgm:prSet presAssocID="{EEE169A8-E010-43C0-AEE3-96B02CF897F2}" presName="root" presStyleCnt="0">
        <dgm:presLayoutVars>
          <dgm:dir/>
          <dgm:resizeHandles val="exact"/>
        </dgm:presLayoutVars>
      </dgm:prSet>
      <dgm:spPr/>
    </dgm:pt>
    <dgm:pt modelId="{001AA199-950C-44A1-9A95-5B82C9CFF12C}" type="pres">
      <dgm:prSet presAssocID="{AD85896C-3B8A-437C-8586-DB429521F700}" presName="compNode" presStyleCnt="0"/>
      <dgm:spPr/>
    </dgm:pt>
    <dgm:pt modelId="{48F5E624-3F22-44B0-ACBC-0ED73C5BE55B}" type="pres">
      <dgm:prSet presAssocID="{AD85896C-3B8A-437C-8586-DB429521F7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54E0841E-C99F-4098-B8F6-B8311DA365FF}" type="pres">
      <dgm:prSet presAssocID="{AD85896C-3B8A-437C-8586-DB429521F700}" presName="iconSpace" presStyleCnt="0"/>
      <dgm:spPr/>
    </dgm:pt>
    <dgm:pt modelId="{1BB83F58-0205-4A07-813F-4CCE9B62DAFB}" type="pres">
      <dgm:prSet presAssocID="{AD85896C-3B8A-437C-8586-DB429521F700}" presName="parTx" presStyleLbl="revTx" presStyleIdx="0" presStyleCnt="4">
        <dgm:presLayoutVars>
          <dgm:chMax val="0"/>
          <dgm:chPref val="0"/>
        </dgm:presLayoutVars>
      </dgm:prSet>
      <dgm:spPr/>
    </dgm:pt>
    <dgm:pt modelId="{688971F9-C20F-4AF1-9A36-B1514D1E0FC1}" type="pres">
      <dgm:prSet presAssocID="{AD85896C-3B8A-437C-8586-DB429521F700}" presName="txSpace" presStyleCnt="0"/>
      <dgm:spPr/>
    </dgm:pt>
    <dgm:pt modelId="{1FBB9E15-7B1D-4D7B-A8C1-2F37A6033847}" type="pres">
      <dgm:prSet presAssocID="{AD85896C-3B8A-437C-8586-DB429521F700}" presName="desTx" presStyleLbl="revTx" presStyleIdx="1" presStyleCnt="4">
        <dgm:presLayoutVars/>
      </dgm:prSet>
      <dgm:spPr/>
    </dgm:pt>
    <dgm:pt modelId="{C38305ED-1AE7-4355-B8AE-E00C63D9CDCF}" type="pres">
      <dgm:prSet presAssocID="{EA89D5DB-C3DA-4378-AA28-E7ED859C4CAF}" presName="sibTrans" presStyleCnt="0"/>
      <dgm:spPr/>
    </dgm:pt>
    <dgm:pt modelId="{5E84FD40-4158-468D-9CC5-B7229160A30B}" type="pres">
      <dgm:prSet presAssocID="{B31AFD1C-069A-445C-8DC5-C1FCE333DE5B}" presName="compNode" presStyleCnt="0"/>
      <dgm:spPr/>
    </dgm:pt>
    <dgm:pt modelId="{769D05FB-DF6A-4EA8-99E3-C22E39915598}" type="pres">
      <dgm:prSet presAssocID="{B31AFD1C-069A-445C-8DC5-C1FCE333DE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84011462-DB29-4073-9632-FC9B0A16A94D}" type="pres">
      <dgm:prSet presAssocID="{B31AFD1C-069A-445C-8DC5-C1FCE333DE5B}" presName="iconSpace" presStyleCnt="0"/>
      <dgm:spPr/>
    </dgm:pt>
    <dgm:pt modelId="{8DB66995-42B8-48CA-9B83-88C2964BBEA6}" type="pres">
      <dgm:prSet presAssocID="{B31AFD1C-069A-445C-8DC5-C1FCE333DE5B}" presName="parTx" presStyleLbl="revTx" presStyleIdx="2" presStyleCnt="4">
        <dgm:presLayoutVars>
          <dgm:chMax val="0"/>
          <dgm:chPref val="0"/>
        </dgm:presLayoutVars>
      </dgm:prSet>
      <dgm:spPr/>
    </dgm:pt>
    <dgm:pt modelId="{C4C43C31-812A-479A-AC5B-1190B9B4CD58}" type="pres">
      <dgm:prSet presAssocID="{B31AFD1C-069A-445C-8DC5-C1FCE333DE5B}" presName="txSpace" presStyleCnt="0"/>
      <dgm:spPr/>
    </dgm:pt>
    <dgm:pt modelId="{C8C8B2B2-54B0-4F9D-9D85-2710581873BC}" type="pres">
      <dgm:prSet presAssocID="{B31AFD1C-069A-445C-8DC5-C1FCE333DE5B}" presName="desTx" presStyleLbl="revTx" presStyleIdx="3" presStyleCnt="4">
        <dgm:presLayoutVars/>
      </dgm:prSet>
      <dgm:spPr/>
    </dgm:pt>
  </dgm:ptLst>
  <dgm:cxnLst>
    <dgm:cxn modelId="{B2C7CF0C-D37E-4FAC-B13E-E8F5D3D5D794}" type="presOf" srcId="{EEE169A8-E010-43C0-AEE3-96B02CF897F2}" destId="{B5750649-453A-41D0-BB8B-38946CD7289D}" srcOrd="0" destOrd="0" presId="urn:microsoft.com/office/officeart/2018/2/layout/IconLabelDescriptionList"/>
    <dgm:cxn modelId="{CD3EB40E-ED1C-429B-8A9B-42551E5D3E97}" type="presOf" srcId="{6F737CC7-1577-4DB1-950F-40AA36A6F2E1}" destId="{1FBB9E15-7B1D-4D7B-A8C1-2F37A6033847}" srcOrd="0" destOrd="0" presId="urn:microsoft.com/office/officeart/2018/2/layout/IconLabelDescriptionList"/>
    <dgm:cxn modelId="{37D13D1F-D59F-4E30-9C4F-80F92E15F130}" srcId="{EEE169A8-E010-43C0-AEE3-96B02CF897F2}" destId="{B31AFD1C-069A-445C-8DC5-C1FCE333DE5B}" srcOrd="1" destOrd="0" parTransId="{6E0F5DC0-565F-4A3D-8C37-297471412235}" sibTransId="{3AE85FC2-B84D-4705-8459-10C6A41BC01B}"/>
    <dgm:cxn modelId="{5FF68021-3D30-4B4E-8F22-01D5223FF55B}" srcId="{AD85896C-3B8A-437C-8586-DB429521F700}" destId="{CD0213A5-33E9-499A-BF9C-E8F64062C14D}" srcOrd="1" destOrd="0" parTransId="{98F4D613-D50A-4E5C-BDF2-B21F1069D236}" sibTransId="{4863B607-667E-4A5F-B48A-DBFB94477803}"/>
    <dgm:cxn modelId="{1BCA5E40-702B-4D8A-A0C3-43A5CC1980A0}" srcId="{AD85896C-3B8A-437C-8586-DB429521F700}" destId="{11687798-C40C-4450-996B-2E5D69F1B95F}" srcOrd="2" destOrd="0" parTransId="{F82CA8F7-4F16-4C25-A62B-1DC70CCF5858}" sibTransId="{7D215D2B-8BA8-4B80-AAFF-997966FFE5A8}"/>
    <dgm:cxn modelId="{BE2E0243-D25F-4C17-A88E-7AF94730A76B}" srcId="{B31AFD1C-069A-445C-8DC5-C1FCE333DE5B}" destId="{F12CF0F6-491F-4528-901A-DC0ADA3F76BD}" srcOrd="1" destOrd="0" parTransId="{B4A64BAA-A0AA-46EA-85CC-BE2486564AD2}" sibTransId="{5299F7FC-EDEF-43FF-906B-70F73E645635}"/>
    <dgm:cxn modelId="{D1AD415E-C5C3-4AE3-90FB-007100ECE2D3}" type="presOf" srcId="{11687798-C40C-4450-996B-2E5D69F1B95F}" destId="{1FBB9E15-7B1D-4D7B-A8C1-2F37A6033847}" srcOrd="0" destOrd="2" presId="urn:microsoft.com/office/officeart/2018/2/layout/IconLabelDescriptionList"/>
    <dgm:cxn modelId="{A857F562-2BE9-4660-9C1F-A7AC632A2E8D}" srcId="{EEE169A8-E010-43C0-AEE3-96B02CF897F2}" destId="{AD85896C-3B8A-437C-8586-DB429521F700}" srcOrd="0" destOrd="0" parTransId="{D1658B63-1862-4C7D-8732-B418677B0EB1}" sibTransId="{EA89D5DB-C3DA-4378-AA28-E7ED859C4CAF}"/>
    <dgm:cxn modelId="{07C25E88-6632-4C1E-87DD-2337FDB19AAF}" srcId="{AD85896C-3B8A-437C-8586-DB429521F700}" destId="{6F737CC7-1577-4DB1-950F-40AA36A6F2E1}" srcOrd="0" destOrd="0" parTransId="{67023EC4-8B1F-4081-B7DA-6FB5A411CA5B}" sibTransId="{704E1037-4584-4CED-B960-8BD29619FDE2}"/>
    <dgm:cxn modelId="{0DB779A7-4DCA-4866-9163-6B6CB3B76045}" type="presOf" srcId="{CD0213A5-33E9-499A-BF9C-E8F64062C14D}" destId="{1FBB9E15-7B1D-4D7B-A8C1-2F37A6033847}" srcOrd="0" destOrd="1" presId="urn:microsoft.com/office/officeart/2018/2/layout/IconLabelDescriptionList"/>
    <dgm:cxn modelId="{961A1EB6-4315-41CF-8CBD-D3A5BD9F603C}" srcId="{B31AFD1C-069A-445C-8DC5-C1FCE333DE5B}" destId="{12D091B5-6F43-4447-8866-2611F64C203F}" srcOrd="0" destOrd="0" parTransId="{BEBAAD44-B4B3-43FA-9F46-7A8475737A4E}" sibTransId="{CFB42625-AC6A-472D-A32C-829719EB7EF1}"/>
    <dgm:cxn modelId="{04E68AD4-5EAD-49A4-B263-9F4BD3FE5A90}" type="presOf" srcId="{B31AFD1C-069A-445C-8DC5-C1FCE333DE5B}" destId="{8DB66995-42B8-48CA-9B83-88C2964BBEA6}" srcOrd="0" destOrd="0" presId="urn:microsoft.com/office/officeart/2018/2/layout/IconLabelDescriptionList"/>
    <dgm:cxn modelId="{10E56CDB-3C9E-4D3E-A867-9923349FE7A5}" type="presOf" srcId="{F12CF0F6-491F-4528-901A-DC0ADA3F76BD}" destId="{C8C8B2B2-54B0-4F9D-9D85-2710581873BC}" srcOrd="0" destOrd="1" presId="urn:microsoft.com/office/officeart/2018/2/layout/IconLabelDescriptionList"/>
    <dgm:cxn modelId="{9FA2E1DB-68C1-4DC2-8C7F-93DABE8F071D}" type="presOf" srcId="{AD85896C-3B8A-437C-8586-DB429521F700}" destId="{1BB83F58-0205-4A07-813F-4CCE9B62DAFB}" srcOrd="0" destOrd="0" presId="urn:microsoft.com/office/officeart/2018/2/layout/IconLabelDescriptionList"/>
    <dgm:cxn modelId="{89D7C1EB-9006-4E18-904D-368E89429961}" type="presOf" srcId="{12D091B5-6F43-4447-8866-2611F64C203F}" destId="{C8C8B2B2-54B0-4F9D-9D85-2710581873BC}" srcOrd="0" destOrd="0" presId="urn:microsoft.com/office/officeart/2018/2/layout/IconLabelDescriptionList"/>
    <dgm:cxn modelId="{AF0B466E-1AE3-4E4A-BBF2-5D6B9BE6D527}" type="presParOf" srcId="{B5750649-453A-41D0-BB8B-38946CD7289D}" destId="{001AA199-950C-44A1-9A95-5B82C9CFF12C}" srcOrd="0" destOrd="0" presId="urn:microsoft.com/office/officeart/2018/2/layout/IconLabelDescriptionList"/>
    <dgm:cxn modelId="{F58EC6DD-106C-4F6B-AC99-257ACADEAAE2}" type="presParOf" srcId="{001AA199-950C-44A1-9A95-5B82C9CFF12C}" destId="{48F5E624-3F22-44B0-ACBC-0ED73C5BE55B}" srcOrd="0" destOrd="0" presId="urn:microsoft.com/office/officeart/2018/2/layout/IconLabelDescriptionList"/>
    <dgm:cxn modelId="{7AD0DEC5-CD1E-4F10-97D6-D1FEA47BCD81}" type="presParOf" srcId="{001AA199-950C-44A1-9A95-5B82C9CFF12C}" destId="{54E0841E-C99F-4098-B8F6-B8311DA365FF}" srcOrd="1" destOrd="0" presId="urn:microsoft.com/office/officeart/2018/2/layout/IconLabelDescriptionList"/>
    <dgm:cxn modelId="{EEFA2AF1-7B34-471B-B160-BB9E95BDA7F6}" type="presParOf" srcId="{001AA199-950C-44A1-9A95-5B82C9CFF12C}" destId="{1BB83F58-0205-4A07-813F-4CCE9B62DAFB}" srcOrd="2" destOrd="0" presId="urn:microsoft.com/office/officeart/2018/2/layout/IconLabelDescriptionList"/>
    <dgm:cxn modelId="{29EB0BDD-7098-496C-A81B-98EF9289FB61}" type="presParOf" srcId="{001AA199-950C-44A1-9A95-5B82C9CFF12C}" destId="{688971F9-C20F-4AF1-9A36-B1514D1E0FC1}" srcOrd="3" destOrd="0" presId="urn:microsoft.com/office/officeart/2018/2/layout/IconLabelDescriptionList"/>
    <dgm:cxn modelId="{5338D217-2FD1-473E-89CD-A443454B0DD0}" type="presParOf" srcId="{001AA199-950C-44A1-9A95-5B82C9CFF12C}" destId="{1FBB9E15-7B1D-4D7B-A8C1-2F37A6033847}" srcOrd="4" destOrd="0" presId="urn:microsoft.com/office/officeart/2018/2/layout/IconLabelDescriptionList"/>
    <dgm:cxn modelId="{DFC951E7-E9A7-4CF2-81E1-D115B8A68200}" type="presParOf" srcId="{B5750649-453A-41D0-BB8B-38946CD7289D}" destId="{C38305ED-1AE7-4355-B8AE-E00C63D9CDCF}" srcOrd="1" destOrd="0" presId="urn:microsoft.com/office/officeart/2018/2/layout/IconLabelDescriptionList"/>
    <dgm:cxn modelId="{DD53CD59-16FE-4D86-ACD7-1A2B619ADEE0}" type="presParOf" srcId="{B5750649-453A-41D0-BB8B-38946CD7289D}" destId="{5E84FD40-4158-468D-9CC5-B7229160A30B}" srcOrd="2" destOrd="0" presId="urn:microsoft.com/office/officeart/2018/2/layout/IconLabelDescriptionList"/>
    <dgm:cxn modelId="{7C2E26A2-9CC3-49D7-87C4-7ED345619008}" type="presParOf" srcId="{5E84FD40-4158-468D-9CC5-B7229160A30B}" destId="{769D05FB-DF6A-4EA8-99E3-C22E39915598}" srcOrd="0" destOrd="0" presId="urn:microsoft.com/office/officeart/2018/2/layout/IconLabelDescriptionList"/>
    <dgm:cxn modelId="{696155F9-2DB8-4024-9130-BC83DDFEAF85}" type="presParOf" srcId="{5E84FD40-4158-468D-9CC5-B7229160A30B}" destId="{84011462-DB29-4073-9632-FC9B0A16A94D}" srcOrd="1" destOrd="0" presId="urn:microsoft.com/office/officeart/2018/2/layout/IconLabelDescriptionList"/>
    <dgm:cxn modelId="{9A3C67F3-CCAD-4294-B220-C967F0891397}" type="presParOf" srcId="{5E84FD40-4158-468D-9CC5-B7229160A30B}" destId="{8DB66995-42B8-48CA-9B83-88C2964BBEA6}" srcOrd="2" destOrd="0" presId="urn:microsoft.com/office/officeart/2018/2/layout/IconLabelDescriptionList"/>
    <dgm:cxn modelId="{A22C8D50-3427-4E9E-A4DD-60ED06E718CA}" type="presParOf" srcId="{5E84FD40-4158-468D-9CC5-B7229160A30B}" destId="{C4C43C31-812A-479A-AC5B-1190B9B4CD58}" srcOrd="3" destOrd="0" presId="urn:microsoft.com/office/officeart/2018/2/layout/IconLabelDescriptionList"/>
    <dgm:cxn modelId="{88B4A84A-4703-4C66-BFEF-780B8834B8A0}" type="presParOf" srcId="{5E84FD40-4158-468D-9CC5-B7229160A30B}" destId="{C8C8B2B2-54B0-4F9D-9D85-2710581873BC}" srcOrd="4" destOrd="0" presId="urn:microsoft.com/office/officeart/2018/2/layout/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76AD0-7AE7-2D42-9040-AAE9242D3DE4}">
      <dsp:nvSpPr>
        <dsp:cNvPr id="0" name=""/>
        <dsp:cNvSpPr/>
      </dsp:nvSpPr>
      <dsp:spPr>
        <a:xfrm>
          <a:off x="246863" y="284"/>
          <a:ext cx="2284299" cy="96142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AU" sz="1200" b="1" kern="1200" dirty="0"/>
            <a:t>The Problem:</a:t>
          </a:r>
          <a:endParaRPr lang="en-US" sz="1200" kern="1200" dirty="0"/>
        </a:p>
      </dsp:txBody>
      <dsp:txXfrm>
        <a:off x="275022" y="28443"/>
        <a:ext cx="2227981" cy="905111"/>
      </dsp:txXfrm>
    </dsp:sp>
    <dsp:sp modelId="{D636E4AE-1B8C-5B46-94B1-6AF8ABEDB047}">
      <dsp:nvSpPr>
        <dsp:cNvPr id="0" name=""/>
        <dsp:cNvSpPr/>
      </dsp:nvSpPr>
      <dsp:spPr>
        <a:xfrm>
          <a:off x="475293" y="961714"/>
          <a:ext cx="228429" cy="721072"/>
        </a:xfrm>
        <a:custGeom>
          <a:avLst/>
          <a:gdLst/>
          <a:ahLst/>
          <a:cxnLst/>
          <a:rect l="0" t="0" r="0" b="0"/>
          <a:pathLst>
            <a:path>
              <a:moveTo>
                <a:pt x="0" y="0"/>
              </a:moveTo>
              <a:lnTo>
                <a:pt x="0" y="721072"/>
              </a:lnTo>
              <a:lnTo>
                <a:pt x="228429" y="7210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959515-A914-1F4F-8587-B00B9354D1BC}">
      <dsp:nvSpPr>
        <dsp:cNvPr id="0" name=""/>
        <dsp:cNvSpPr/>
      </dsp:nvSpPr>
      <dsp:spPr>
        <a:xfrm>
          <a:off x="703723" y="1202072"/>
          <a:ext cx="1899738" cy="96142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AU" sz="1200" b="1" kern="1200" dirty="0"/>
            <a:t>Voluntary parent contributions</a:t>
          </a:r>
          <a:r>
            <a:rPr lang="en-AU" sz="1200" kern="1200" dirty="0"/>
            <a:t> create a two-tiered public school system.</a:t>
          </a:r>
          <a:endParaRPr lang="en-US" sz="1200" kern="1200" dirty="0"/>
        </a:p>
      </dsp:txBody>
      <dsp:txXfrm>
        <a:off x="731882" y="1230231"/>
        <a:ext cx="1843420" cy="905111"/>
      </dsp:txXfrm>
    </dsp:sp>
    <dsp:sp modelId="{657DCD5F-065C-B846-95B6-F262BACB38AE}">
      <dsp:nvSpPr>
        <dsp:cNvPr id="0" name=""/>
        <dsp:cNvSpPr/>
      </dsp:nvSpPr>
      <dsp:spPr>
        <a:xfrm>
          <a:off x="475293" y="961714"/>
          <a:ext cx="228429" cy="1922859"/>
        </a:xfrm>
        <a:custGeom>
          <a:avLst/>
          <a:gdLst/>
          <a:ahLst/>
          <a:cxnLst/>
          <a:rect l="0" t="0" r="0" b="0"/>
          <a:pathLst>
            <a:path>
              <a:moveTo>
                <a:pt x="0" y="0"/>
              </a:moveTo>
              <a:lnTo>
                <a:pt x="0" y="1922859"/>
              </a:lnTo>
              <a:lnTo>
                <a:pt x="228429" y="1922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11F78F-38A6-F64A-BA91-C821514242EA}">
      <dsp:nvSpPr>
        <dsp:cNvPr id="0" name=""/>
        <dsp:cNvSpPr/>
      </dsp:nvSpPr>
      <dsp:spPr>
        <a:xfrm>
          <a:off x="703723" y="2403859"/>
          <a:ext cx="1952748" cy="96142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AU" sz="1200" kern="1200" dirty="0"/>
            <a:t>Our data analysis (2022-2024) proves </a:t>
          </a:r>
          <a:r>
            <a:rPr lang="en-AU" sz="1200" b="1" kern="1200" dirty="0"/>
            <a:t>metro schools raise 2-3x more</a:t>
          </a:r>
          <a:r>
            <a:rPr lang="en-AU" sz="1200" kern="1200" dirty="0"/>
            <a:t> than regional schools.</a:t>
          </a:r>
          <a:endParaRPr lang="en-US" sz="1200" kern="1200" dirty="0"/>
        </a:p>
      </dsp:txBody>
      <dsp:txXfrm>
        <a:off x="731882" y="2432018"/>
        <a:ext cx="1896430" cy="905111"/>
      </dsp:txXfrm>
    </dsp:sp>
    <dsp:sp modelId="{2E313067-2AE0-BE40-9687-003643B8F74F}">
      <dsp:nvSpPr>
        <dsp:cNvPr id="0" name=""/>
        <dsp:cNvSpPr/>
      </dsp:nvSpPr>
      <dsp:spPr>
        <a:xfrm>
          <a:off x="475293" y="961714"/>
          <a:ext cx="228429" cy="3124646"/>
        </a:xfrm>
        <a:custGeom>
          <a:avLst/>
          <a:gdLst/>
          <a:ahLst/>
          <a:cxnLst/>
          <a:rect l="0" t="0" r="0" b="0"/>
          <a:pathLst>
            <a:path>
              <a:moveTo>
                <a:pt x="0" y="0"/>
              </a:moveTo>
              <a:lnTo>
                <a:pt x="0" y="3124646"/>
              </a:lnTo>
              <a:lnTo>
                <a:pt x="228429" y="31246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2E49F-527E-684D-B343-040ADED11844}">
      <dsp:nvSpPr>
        <dsp:cNvPr id="0" name=""/>
        <dsp:cNvSpPr/>
      </dsp:nvSpPr>
      <dsp:spPr>
        <a:xfrm>
          <a:off x="703723" y="3605646"/>
          <a:ext cx="1952748" cy="96142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AU" sz="1200" kern="1200" dirty="0"/>
            <a:t>This gap isn't static—it's </a:t>
          </a:r>
          <a:r>
            <a:rPr lang="en-AU" sz="1200" b="1" kern="1200" dirty="0"/>
            <a:t>growing every year</a:t>
          </a:r>
          <a:r>
            <a:rPr lang="en-AU" sz="1200" kern="1200" dirty="0"/>
            <a:t>, cementing disadvantage.</a:t>
          </a:r>
          <a:endParaRPr lang="en-US" sz="1200" kern="1200" dirty="0"/>
        </a:p>
      </dsp:txBody>
      <dsp:txXfrm>
        <a:off x="731882" y="3633805"/>
        <a:ext cx="1896430" cy="905111"/>
      </dsp:txXfrm>
    </dsp:sp>
    <dsp:sp modelId="{C56797A3-9453-644C-B1DB-1AA8B192308E}">
      <dsp:nvSpPr>
        <dsp:cNvPr id="0" name=""/>
        <dsp:cNvSpPr/>
      </dsp:nvSpPr>
      <dsp:spPr>
        <a:xfrm>
          <a:off x="3258740" y="1475041"/>
          <a:ext cx="1922859" cy="96142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AU" sz="1200" b="1" kern="1200" dirty="0"/>
            <a:t>The Question:</a:t>
          </a:r>
          <a:r>
            <a:rPr lang="en-AU" sz="1200" kern="1200" dirty="0"/>
            <a:t> How do we ensure a child's education isn't determined by their postcode?</a:t>
          </a:r>
          <a:endParaRPr lang="en-US" sz="1200" kern="1200" dirty="0"/>
        </a:p>
      </dsp:txBody>
      <dsp:txXfrm>
        <a:off x="3286899" y="1503200"/>
        <a:ext cx="1866541" cy="905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5E624-3F22-44B0-ACBC-0ED73C5BE55B}">
      <dsp:nvSpPr>
        <dsp:cNvPr id="0" name=""/>
        <dsp:cNvSpPr/>
      </dsp:nvSpPr>
      <dsp:spPr>
        <a:xfrm>
          <a:off x="752506" y="0"/>
          <a:ext cx="1510523" cy="1479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B83F58-0205-4A07-813F-4CCE9B62DAFB}">
      <dsp:nvSpPr>
        <dsp:cNvPr id="0" name=""/>
        <dsp:cNvSpPr/>
      </dsp:nvSpPr>
      <dsp:spPr>
        <a:xfrm>
          <a:off x="752506" y="1630269"/>
          <a:ext cx="4315781" cy="6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AU" sz="3600" b="0" i="0" kern="1200" dirty="0">
              <a:latin typeface="Times New Roman" panose="02020603050405020304" pitchFamily="18" charset="0"/>
              <a:cs typeface="Times New Roman" panose="02020603050405020304" pitchFamily="18" charset="0"/>
            </a:rPr>
            <a:t>The Impact:</a:t>
          </a:r>
          <a:endParaRPr lang="en-US" sz="3600" b="0" i="0" kern="1200" dirty="0">
            <a:latin typeface="Times New Roman" panose="02020603050405020304" pitchFamily="18" charset="0"/>
            <a:cs typeface="Times New Roman" panose="02020603050405020304" pitchFamily="18" charset="0"/>
          </a:endParaRPr>
        </a:p>
      </dsp:txBody>
      <dsp:txXfrm>
        <a:off x="752506" y="1630269"/>
        <a:ext cx="4315781" cy="634155"/>
      </dsp:txXfrm>
    </dsp:sp>
    <dsp:sp modelId="{1FBB9E15-7B1D-4D7B-A8C1-2F37A6033847}">
      <dsp:nvSpPr>
        <dsp:cNvPr id="0" name=""/>
        <dsp:cNvSpPr/>
      </dsp:nvSpPr>
      <dsp:spPr>
        <a:xfrm>
          <a:off x="752506" y="2334459"/>
          <a:ext cx="4315781" cy="124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b="0" i="0" kern="1200" dirty="0">
              <a:latin typeface="Times New Roman" panose="02020603050405020304" pitchFamily="18" charset="0"/>
              <a:cs typeface="Times New Roman" panose="02020603050405020304" pitchFamily="18" charset="0"/>
            </a:rPr>
            <a:t>Level the playing field for every Victorian student.</a:t>
          </a:r>
          <a:endParaRPr lang="en-US" sz="1700" b="0" i="0" kern="1200" dirty="0">
            <a:latin typeface="Times New Roman" panose="02020603050405020304" pitchFamily="18" charset="0"/>
            <a:cs typeface="Times New Roman" panose="02020603050405020304" pitchFamily="18" charset="0"/>
          </a:endParaRPr>
        </a:p>
        <a:p>
          <a:pPr marL="0" lvl="0" indent="0" algn="l" defTabSz="755650">
            <a:lnSpc>
              <a:spcPct val="90000"/>
            </a:lnSpc>
            <a:spcBef>
              <a:spcPct val="0"/>
            </a:spcBef>
            <a:spcAft>
              <a:spcPct val="35000"/>
            </a:spcAft>
            <a:buNone/>
          </a:pPr>
          <a:r>
            <a:rPr lang="en-AU" sz="1700" b="0" i="0" kern="1200" dirty="0">
              <a:latin typeface="Times New Roman" panose="02020603050405020304" pitchFamily="18" charset="0"/>
              <a:cs typeface="Times New Roman" panose="02020603050405020304" pitchFamily="18" charset="0"/>
            </a:rPr>
            <a:t>Break the cycle of geographic disadvantage.</a:t>
          </a:r>
          <a:endParaRPr lang="en-US" sz="1700" b="0" i="0" kern="1200" dirty="0">
            <a:latin typeface="Times New Roman" panose="02020603050405020304" pitchFamily="18" charset="0"/>
            <a:cs typeface="Times New Roman" panose="02020603050405020304" pitchFamily="18" charset="0"/>
          </a:endParaRPr>
        </a:p>
        <a:p>
          <a:pPr marL="0" lvl="0" indent="0" algn="l" defTabSz="755650">
            <a:lnSpc>
              <a:spcPct val="90000"/>
            </a:lnSpc>
            <a:spcBef>
              <a:spcPct val="0"/>
            </a:spcBef>
            <a:spcAft>
              <a:spcPct val="35000"/>
            </a:spcAft>
            <a:buNone/>
          </a:pPr>
          <a:r>
            <a:rPr lang="en-AU" sz="1700" b="0" i="0" kern="1200" dirty="0">
              <a:latin typeface="Times New Roman" panose="02020603050405020304" pitchFamily="18" charset="0"/>
              <a:cs typeface="Times New Roman" panose="02020603050405020304" pitchFamily="18" charset="0"/>
            </a:rPr>
            <a:t>Maximize the return on public education investment.</a:t>
          </a:r>
          <a:endParaRPr lang="en-US" sz="1700" b="0" i="0" kern="1200" dirty="0">
            <a:latin typeface="Times New Roman" panose="02020603050405020304" pitchFamily="18" charset="0"/>
            <a:cs typeface="Times New Roman" panose="02020603050405020304" pitchFamily="18" charset="0"/>
          </a:endParaRPr>
        </a:p>
      </dsp:txBody>
      <dsp:txXfrm>
        <a:off x="752506" y="2334459"/>
        <a:ext cx="4315781" cy="1240215"/>
      </dsp:txXfrm>
    </dsp:sp>
    <dsp:sp modelId="{769D05FB-DF6A-4EA8-99E3-C22E39915598}">
      <dsp:nvSpPr>
        <dsp:cNvPr id="0" name=""/>
        <dsp:cNvSpPr/>
      </dsp:nvSpPr>
      <dsp:spPr>
        <a:xfrm>
          <a:off x="5823549" y="0"/>
          <a:ext cx="1510523" cy="1479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B66995-42B8-48CA-9B83-88C2964BBEA6}">
      <dsp:nvSpPr>
        <dsp:cNvPr id="0" name=""/>
        <dsp:cNvSpPr/>
      </dsp:nvSpPr>
      <dsp:spPr>
        <a:xfrm>
          <a:off x="5823549" y="1630269"/>
          <a:ext cx="4315781" cy="6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AU" sz="3600" b="0" i="0" kern="1200" dirty="0">
              <a:latin typeface="Times New Roman" panose="02020603050405020304" pitchFamily="18" charset="0"/>
              <a:cs typeface="Times New Roman" panose="02020603050405020304" pitchFamily="18" charset="0"/>
            </a:rPr>
            <a:t>The Ask:</a:t>
          </a:r>
          <a:endParaRPr lang="en-US" sz="3600" b="0" i="0" kern="1200" dirty="0">
            <a:latin typeface="Times New Roman" panose="02020603050405020304" pitchFamily="18" charset="0"/>
            <a:cs typeface="Times New Roman" panose="02020603050405020304" pitchFamily="18" charset="0"/>
          </a:endParaRPr>
        </a:p>
      </dsp:txBody>
      <dsp:txXfrm>
        <a:off x="5823549" y="1630269"/>
        <a:ext cx="4315781" cy="634155"/>
      </dsp:txXfrm>
    </dsp:sp>
    <dsp:sp modelId="{C8C8B2B2-54B0-4F9D-9D85-2710581873BC}">
      <dsp:nvSpPr>
        <dsp:cNvPr id="0" name=""/>
        <dsp:cNvSpPr/>
      </dsp:nvSpPr>
      <dsp:spPr>
        <a:xfrm>
          <a:off x="5823549" y="2334459"/>
          <a:ext cx="4315781" cy="124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b="0" i="0" kern="1200">
              <a:latin typeface="Times New Roman" panose="02020603050405020304" pitchFamily="18" charset="0"/>
              <a:cs typeface="Times New Roman" panose="02020603050405020304" pitchFamily="18" charset="0"/>
            </a:rPr>
            <a:t>Support to present these findings to the Department of Education.</a:t>
          </a:r>
          <a:endParaRPr lang="en-US" sz="1700" b="0" i="0" kern="1200">
            <a:latin typeface="Times New Roman" panose="02020603050405020304" pitchFamily="18" charset="0"/>
            <a:cs typeface="Times New Roman" panose="02020603050405020304" pitchFamily="18" charset="0"/>
          </a:endParaRPr>
        </a:p>
        <a:p>
          <a:pPr marL="0" lvl="0" indent="0" algn="l" defTabSz="755650">
            <a:lnSpc>
              <a:spcPct val="90000"/>
            </a:lnSpc>
            <a:spcBef>
              <a:spcPct val="0"/>
            </a:spcBef>
            <a:spcAft>
              <a:spcPct val="35000"/>
            </a:spcAft>
            <a:buNone/>
          </a:pPr>
          <a:r>
            <a:rPr lang="en-AU" sz="1700" b="0" i="0" kern="1200" dirty="0">
              <a:latin typeface="Times New Roman" panose="02020603050405020304" pitchFamily="18" charset="0"/>
              <a:cs typeface="Times New Roman" panose="02020603050405020304" pitchFamily="18" charset="0"/>
            </a:rPr>
            <a:t>Partner to pilot this data-driven funding model in the most affected regions.</a:t>
          </a:r>
          <a:endParaRPr lang="en-US" sz="1700" b="0" i="0" kern="1200" dirty="0">
            <a:latin typeface="Times New Roman" panose="02020603050405020304" pitchFamily="18" charset="0"/>
            <a:cs typeface="Times New Roman" panose="02020603050405020304" pitchFamily="18" charset="0"/>
          </a:endParaRPr>
        </a:p>
      </dsp:txBody>
      <dsp:txXfrm>
        <a:off x="5823549" y="2334459"/>
        <a:ext cx="4315781" cy="12402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BB2A6-1AF6-2142-A07D-5AB5BF181BB4}" type="datetimeFigureOut">
              <a:rPr lang="en-US" smtClean="0"/>
              <a:t>9/30/25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0D3B5-E35B-8D4B-A2DC-095647624F8F}" type="slidenum">
              <a:rPr lang="en-US" smtClean="0"/>
              <a:t>‹#›</a:t>
            </a:fld>
            <a:endParaRPr lang="en-US"/>
          </a:p>
        </p:txBody>
      </p:sp>
    </p:spTree>
    <p:extLst>
      <p:ext uri="{BB962C8B-B14F-4D97-AF65-F5344CB8AC3E}">
        <p14:creationId xmlns:p14="http://schemas.microsoft.com/office/powerpoint/2010/main" val="3060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a:t>
            </a:r>
            <a:r>
              <a:rPr lang="en-AU" sz="1200" b="0" i="0" u="none" strike="noStrike" kern="1200">
                <a:solidFill>
                  <a:schemeClr val="tx1"/>
                </a:solidFill>
                <a:effectLst/>
                <a:latin typeface="+mn-lt"/>
                <a:ea typeface="+mn-ea"/>
                <a:cs typeface="+mn-cs"/>
              </a:rPr>
              <a:t>Good afternoon. </a:t>
            </a:r>
            <a:r>
              <a:rPr lang="en-AU" sz="1200" b="0" i="0" u="none" strike="noStrike" kern="1200" dirty="0">
                <a:solidFill>
                  <a:schemeClr val="tx1"/>
                </a:solidFill>
                <a:effectLst/>
                <a:latin typeface="+mn-lt"/>
                <a:ea typeface="+mn-ea"/>
                <a:cs typeface="+mn-cs"/>
              </a:rPr>
              <a:t>I'm here to talk about a silent crisis in our education system. While all Victorian children deserve an equal start, our data reveals a severe and worsening funding gap. Metro schools consistently raise two to three times more in voluntary contributions than regional schools. This isn't just about extra perks; it's about basic resources like technology, materials, and specialist staff. This divide is actively widening, threatening the principle of equitable public education.” </a:t>
            </a:r>
          </a:p>
          <a:p>
            <a:r>
              <a:rPr lang="en-AU" sz="1200" b="0" i="0" u="none" strike="noStrike" kern="1200" dirty="0">
                <a:solidFill>
                  <a:schemeClr val="tx1"/>
                </a:solidFill>
                <a:effectLst/>
                <a:latin typeface="+mn-lt"/>
                <a:ea typeface="+mn-ea"/>
                <a:cs typeface="+mn-cs"/>
              </a:rPr>
              <a:t>or </a:t>
            </a:r>
          </a:p>
          <a:p>
            <a:r>
              <a:rPr lang="en-AU" dirty="0"/>
              <a:t>Right now, we have a system where a student's educational resources are determined by their postcode, not their potential. My project provides the data-driven blueprint to fix this. It’s not just about equity; it’s about maximizing the return on our public investment in education."</a:t>
            </a:r>
          </a:p>
          <a:p>
            <a:endParaRPr lang="en-AU" dirty="0"/>
          </a:p>
          <a:p>
            <a:br>
              <a:rPr lang="en-AU" dirty="0"/>
            </a:br>
            <a:endParaRPr lang="en-US" dirty="0"/>
          </a:p>
        </p:txBody>
      </p:sp>
      <p:sp>
        <p:nvSpPr>
          <p:cNvPr id="4" name="Slide Number Placeholder 3"/>
          <p:cNvSpPr>
            <a:spLocks noGrp="1"/>
          </p:cNvSpPr>
          <p:nvPr>
            <p:ph type="sldNum" sz="quarter" idx="5"/>
          </p:nvPr>
        </p:nvSpPr>
        <p:spPr/>
        <p:txBody>
          <a:bodyPr/>
          <a:lstStyle/>
          <a:p>
            <a:fld id="{C450D3B5-E35B-8D4B-A2DC-095647624F8F}" type="slidenum">
              <a:rPr lang="en-US" smtClean="0"/>
              <a:t>1</a:t>
            </a:fld>
            <a:endParaRPr lang="en-US"/>
          </a:p>
        </p:txBody>
      </p:sp>
    </p:spTree>
    <p:extLst>
      <p:ext uri="{BB962C8B-B14F-4D97-AF65-F5344CB8AC3E}">
        <p14:creationId xmlns:p14="http://schemas.microsoft.com/office/powerpoint/2010/main" val="4476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This isn't just an inequality issue; it's a $100 million-plus efficiency problem. We are systematically under-investing in the potential of regional students, and the data proves the gap is accelerating. This isn't a slow drift; it's a divergence that locks in disadvantage for an entire generation."</a:t>
            </a:r>
          </a:p>
          <a:p>
            <a:r>
              <a:rPr lang="en-AU" sz="1200" b="0" i="0" u="none" strike="noStrike" kern="1200" dirty="0">
                <a:solidFill>
                  <a:schemeClr val="tx1"/>
                </a:solidFill>
                <a:effectLst/>
                <a:latin typeface="+mn-lt"/>
                <a:ea typeface="+mn-ea"/>
                <a:cs typeface="+mn-cs"/>
              </a:rPr>
              <a:t>"Look at the trend. Metro schools are on a high-growth trajectory. Regional schools are flatlining. If this line &lt;point to regional trend&gt; doesn't change, we are knowingly committing to a future of two-tiered education. But here's the key insight: this is predictable."</a:t>
            </a:r>
          </a:p>
          <a:p>
            <a:endParaRPr lang="en-AU" sz="1200" b="0" i="0" u="none" strike="noStrike" kern="1200" dirty="0">
              <a:solidFill>
                <a:schemeClr val="tx1"/>
              </a:solidFill>
              <a:effectLst/>
              <a:latin typeface="+mn-lt"/>
              <a:ea typeface="+mn-ea"/>
              <a:cs typeface="+mn-cs"/>
            </a:endParaRPr>
          </a:p>
          <a:p>
            <a:endParaRPr lang="en-AU"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450D3B5-E35B-8D4B-A2DC-095647624F8F}" type="slidenum">
              <a:rPr lang="en-US" smtClean="0"/>
              <a:t>2</a:t>
            </a:fld>
            <a:endParaRPr lang="en-US"/>
          </a:p>
        </p:txBody>
      </p:sp>
    </p:spTree>
    <p:extLst>
      <p:ext uri="{BB962C8B-B14F-4D97-AF65-F5344CB8AC3E}">
        <p14:creationId xmlns:p14="http://schemas.microsoft.com/office/powerpoint/2010/main" val="397559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We used advanced analytics to move beyond describing the problem to solving it. Our regression model, which is over 92% accurate, shows that a school's postcode is a primary determinant of its resources. This gives us a clear actionable lever. We propose a smarter funding model that uses this data to automatically provide a top-up to the schools that need it most, ensuring funding follows need, not just privilege.” </a:t>
            </a:r>
          </a:p>
          <a:p>
            <a:r>
              <a:rPr lang="en-AU" sz="1200" b="0" i="0" u="none" strike="noStrike" kern="1200" dirty="0">
                <a:solidFill>
                  <a:schemeClr val="tx1"/>
                </a:solidFill>
                <a:effectLst/>
                <a:latin typeface="+mn-lt"/>
                <a:ea typeface="+mn-ea"/>
                <a:cs typeface="+mn-cs"/>
              </a:rPr>
              <a:t>Or </a:t>
            </a:r>
          </a:p>
          <a:p>
            <a:r>
              <a:rPr lang="en-US" dirty="0"/>
              <a:t>Our model, with 92% accuracy, doesn't just describe the problem—it diagnoses it. We can now pinpoint exactly which schools and regions will fall behind, based on location and size. This means we can stop reacting and start preventing.</a:t>
            </a:r>
          </a:p>
          <a:p>
            <a:r>
              <a:rPr lang="en-US" dirty="0"/>
              <a:t>So, our solution is surgical. We propose a dynamic funding top-up, a strategic injection of capital directed by this model to the schools we know need it most. This isn't a blanket handout; it's a targeted investment to level the playing field. We pair this with a public dashboard to ensure every dollar is accounted for, creating unprecedented transparency."</a:t>
            </a:r>
          </a:p>
          <a:p>
            <a:endParaRPr lang="en-US" dirty="0"/>
          </a:p>
          <a:p>
            <a:endParaRPr lang="en-US" dirty="0"/>
          </a:p>
        </p:txBody>
      </p:sp>
      <p:sp>
        <p:nvSpPr>
          <p:cNvPr id="4" name="Slide Number Placeholder 3"/>
          <p:cNvSpPr>
            <a:spLocks noGrp="1"/>
          </p:cNvSpPr>
          <p:nvPr>
            <p:ph type="sldNum" sz="quarter" idx="5"/>
          </p:nvPr>
        </p:nvSpPr>
        <p:spPr/>
        <p:txBody>
          <a:bodyPr/>
          <a:lstStyle/>
          <a:p>
            <a:fld id="{C450D3B5-E35B-8D4B-A2DC-095647624F8F}" type="slidenum">
              <a:rPr lang="en-US" smtClean="0"/>
              <a:t>3</a:t>
            </a:fld>
            <a:endParaRPr lang="en-US"/>
          </a:p>
        </p:txBody>
      </p:sp>
    </p:spTree>
    <p:extLst>
      <p:ext uri="{BB962C8B-B14F-4D97-AF65-F5344CB8AC3E}">
        <p14:creationId xmlns:p14="http://schemas.microsoft.com/office/powerpoint/2010/main" val="405515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The impact of acting on these insights is profound: equitable resources, fair opportunities, and a stronger future for all our children. We have the data, the analysis, and the blueprint. We are seeking your support to turn this research into action. With your backing, we can present this to policymakers and pilot a solution that closes the gap for good. Let's invest in a data-driven solution that ensures every child, no matter where they live, has the tools to succeed. Thank you."</a:t>
            </a:r>
            <a:br>
              <a:rPr lang="en-AU" dirty="0"/>
            </a:br>
            <a:r>
              <a:rPr lang="en-AU" dirty="0"/>
              <a:t>or </a:t>
            </a:r>
          </a:p>
          <a:p>
            <a:r>
              <a:rPr lang="en-US" dirty="0"/>
              <a:t>The outcome? We stop the gap from widening. We give every student a fair shot. And we transform education funding from a blunt instrument into a precision tool. This is no longer an insurmountable social problem—it's a solvable data problem. Let's not just talk about equity; let's engineer it. Thank you."</a:t>
            </a:r>
          </a:p>
        </p:txBody>
      </p:sp>
      <p:sp>
        <p:nvSpPr>
          <p:cNvPr id="4" name="Slide Number Placeholder 3"/>
          <p:cNvSpPr>
            <a:spLocks noGrp="1"/>
          </p:cNvSpPr>
          <p:nvPr>
            <p:ph type="sldNum" sz="quarter" idx="5"/>
          </p:nvPr>
        </p:nvSpPr>
        <p:spPr/>
        <p:txBody>
          <a:bodyPr/>
          <a:lstStyle/>
          <a:p>
            <a:fld id="{C450D3B5-E35B-8D4B-A2DC-095647624F8F}" type="slidenum">
              <a:rPr lang="en-US" smtClean="0"/>
              <a:t>4</a:t>
            </a:fld>
            <a:endParaRPr lang="en-US"/>
          </a:p>
        </p:txBody>
      </p:sp>
    </p:spTree>
    <p:extLst>
      <p:ext uri="{BB962C8B-B14F-4D97-AF65-F5344CB8AC3E}">
        <p14:creationId xmlns:p14="http://schemas.microsoft.com/office/powerpoint/2010/main" val="1916964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821EE-F5C5-428B-52FA-88A67B2AA2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8CC7F2-85B7-F731-12B7-A1592C307E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AD394-F8B1-F289-30B9-93C151648B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004BDB-8A87-3A8D-023C-CC80908567CA}"/>
              </a:ext>
            </a:extLst>
          </p:cNvPr>
          <p:cNvSpPr>
            <a:spLocks noGrp="1"/>
          </p:cNvSpPr>
          <p:nvPr>
            <p:ph type="sldNum" sz="quarter" idx="5"/>
          </p:nvPr>
        </p:nvSpPr>
        <p:spPr/>
        <p:txBody>
          <a:bodyPr/>
          <a:lstStyle/>
          <a:p>
            <a:fld id="{C450D3B5-E35B-8D4B-A2DC-095647624F8F}" type="slidenum">
              <a:rPr lang="en-US" smtClean="0"/>
              <a:t>5</a:t>
            </a:fld>
            <a:endParaRPr lang="en-US"/>
          </a:p>
        </p:txBody>
      </p:sp>
    </p:spTree>
    <p:extLst>
      <p:ext uri="{BB962C8B-B14F-4D97-AF65-F5344CB8AC3E}">
        <p14:creationId xmlns:p14="http://schemas.microsoft.com/office/powerpoint/2010/main" val="87381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2422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5152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3395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3953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957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5415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4260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71805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1561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498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9/30/25</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387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9/30/25</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2725998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microsoft.com/office/2007/relationships/hdphoto" Target="../media/hdphoto2.wdp"/><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microsoft.com/office/2007/relationships/hdphoto" Target="../media/hdphoto3.wdp"/><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D775D7-1EDA-0E54-4C91-72F32C02E7DC}"/>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artisticBlur/>
                    </a14:imgEffect>
                  </a14:imgLayer>
                </a14:imgProps>
              </a:ext>
            </a:extLst>
          </a:blip>
          <a:srcRect t="29687"/>
          <a:stretch>
            <a:fillRect/>
          </a:stretch>
        </p:blipFill>
        <p:spPr>
          <a:xfrm>
            <a:off x="-534969" y="-150462"/>
            <a:ext cx="12726968" cy="7158921"/>
          </a:xfrm>
          <a:prstGeom prst="rect">
            <a:avLst/>
          </a:prstGeom>
        </p:spPr>
      </p:pic>
      <p:sp>
        <p:nvSpPr>
          <p:cNvPr id="23" name="Rectangle 22">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DC8329-0FB9-400D-8FA5-CC4075B96A7A}"/>
              </a:ext>
            </a:extLst>
          </p:cNvPr>
          <p:cNvSpPr>
            <a:spLocks noGrp="1"/>
          </p:cNvSpPr>
          <p:nvPr>
            <p:ph type="ctrTitle"/>
          </p:nvPr>
        </p:nvSpPr>
        <p:spPr>
          <a:xfrm>
            <a:off x="745873" y="304800"/>
            <a:ext cx="10165284" cy="1508161"/>
          </a:xfrm>
        </p:spPr>
        <p:txBody>
          <a:bodyPr>
            <a:normAutofit fontScale="90000"/>
          </a:bodyPr>
          <a:lstStyle/>
          <a:p>
            <a:r>
              <a:rPr lang="en-AU" dirty="0">
                <a:latin typeface="Times New Roman" panose="02020603050405020304" pitchFamily="18" charset="0"/>
                <a:cs typeface="Times New Roman" panose="02020603050405020304" pitchFamily="18" charset="0"/>
              </a:rPr>
              <a:t>Bridging the Divide: Data-Driven Equity for Victorian state Schools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520E4D4-6102-7200-BB6A-8DD54BA4D171}"/>
              </a:ext>
            </a:extLst>
          </p:cNvPr>
          <p:cNvSpPr>
            <a:spLocks noGrp="1"/>
          </p:cNvSpPr>
          <p:nvPr>
            <p:ph type="subTitle" idx="1"/>
          </p:nvPr>
        </p:nvSpPr>
        <p:spPr>
          <a:xfrm>
            <a:off x="656511" y="5646727"/>
            <a:ext cx="3089482" cy="906473"/>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Aayush </a:t>
            </a:r>
            <a:r>
              <a:rPr lang="en-US" sz="2200" dirty="0">
                <a:latin typeface="Times New Roman" panose="02020603050405020304" pitchFamily="18" charset="0"/>
                <a:cs typeface="Times New Roman" panose="02020603050405020304" pitchFamily="18" charset="0"/>
              </a:rPr>
              <a:t>Purohit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1850846</a:t>
            </a:r>
          </a:p>
        </p:txBody>
      </p:sp>
      <p:sp>
        <p:nvSpPr>
          <p:cNvPr id="5" name="Subtitle 2">
            <a:extLst>
              <a:ext uri="{FF2B5EF4-FFF2-40B4-BE49-F238E27FC236}">
                <a16:creationId xmlns:a16="http://schemas.microsoft.com/office/drawing/2014/main" id="{0F30E31E-A90C-1E6D-CD32-F3C472691008}"/>
              </a:ext>
            </a:extLst>
          </p:cNvPr>
          <p:cNvSpPr txBox="1">
            <a:spLocks/>
          </p:cNvSpPr>
          <p:nvPr/>
        </p:nvSpPr>
        <p:spPr>
          <a:xfrm>
            <a:off x="623352" y="4740249"/>
            <a:ext cx="3727048" cy="90647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1"/>
              </a:buClr>
              <a:buSzPct val="7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Clr>
                <a:schemeClr val="tx1"/>
              </a:buClr>
              <a:buSzPct val="7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Clr>
                <a:schemeClr val="tx1"/>
              </a:buClr>
              <a:buSzPct val="7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2000" dirty="0">
                <a:latin typeface="Times New Roman" panose="02020603050405020304" pitchFamily="18" charset="0"/>
                <a:cs typeface="Times New Roman" panose="02020603050405020304" pitchFamily="18" charset="0"/>
              </a:rPr>
              <a:t>DATA6000 – Capstone: Industry Case Studies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88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group of people standing outside a building&#10;&#10;AI-generated content may be incorrect.">
            <a:extLst>
              <a:ext uri="{FF2B5EF4-FFF2-40B4-BE49-F238E27FC236}">
                <a16:creationId xmlns:a16="http://schemas.microsoft.com/office/drawing/2014/main" id="{E148B3C2-A2E2-C1B4-82BD-0FE97DDB40DC}"/>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artisticGlowDiffused/>
                    </a14:imgEffect>
                  </a14:imgLayer>
                </a14:imgProps>
              </a:ext>
            </a:extLst>
          </a:blip>
          <a:stretch>
            <a:fillRect/>
          </a:stretch>
        </p:blipFill>
        <p:spPr>
          <a:xfrm>
            <a:off x="-24366" y="13651"/>
            <a:ext cx="12216366" cy="6844349"/>
          </a:xfrm>
          <a:prstGeom prst="rect">
            <a:avLst/>
          </a:prstGeom>
        </p:spPr>
      </p:pic>
      <p:sp>
        <p:nvSpPr>
          <p:cNvPr id="2" name="Title 1">
            <a:extLst>
              <a:ext uri="{FF2B5EF4-FFF2-40B4-BE49-F238E27FC236}">
                <a16:creationId xmlns:a16="http://schemas.microsoft.com/office/drawing/2014/main" id="{6A47592D-B2FC-543F-30CC-AE87C1DF6EA2}"/>
              </a:ext>
            </a:extLst>
          </p:cNvPr>
          <p:cNvSpPr>
            <a:spLocks noGrp="1"/>
          </p:cNvSpPr>
          <p:nvPr>
            <p:ph type="title"/>
          </p:nvPr>
        </p:nvSpPr>
        <p:spPr>
          <a:xfrm>
            <a:off x="721882" y="688933"/>
            <a:ext cx="9720933" cy="912773"/>
          </a:xfrm>
        </p:spPr>
        <p:txBody>
          <a:bodyPr anchor="b">
            <a:noAutofit/>
          </a:bodyPr>
          <a:lstStyle/>
          <a:p>
            <a:r>
              <a:rPr lang="en-AU" sz="2000" dirty="0">
                <a:latin typeface="Times New Roman" panose="02020603050405020304" pitchFamily="18" charset="0"/>
                <a:cs typeface="Times New Roman" panose="02020603050405020304" pitchFamily="18" charset="0"/>
              </a:rPr>
              <a:t>Victoria's Public Schools Are Facing a Widening $100M+ Equity Gap</a:t>
            </a:r>
            <a:endParaRPr lang="en-US" sz="2000" dirty="0">
              <a:latin typeface="Times New Roman" panose="02020603050405020304" pitchFamily="18" charset="0"/>
              <a:cs typeface="Times New Roman" panose="02020603050405020304" pitchFamily="18" charset="0"/>
            </a:endParaRPr>
          </a:p>
        </p:txBody>
      </p:sp>
      <p:graphicFrame>
        <p:nvGraphicFramePr>
          <p:cNvPr id="25" name="Content Placeholder 19">
            <a:extLst>
              <a:ext uri="{FF2B5EF4-FFF2-40B4-BE49-F238E27FC236}">
                <a16:creationId xmlns:a16="http://schemas.microsoft.com/office/drawing/2014/main" id="{17A111C6-398A-FC0E-D0A5-BDC26E74BE5A}"/>
              </a:ext>
            </a:extLst>
          </p:cNvPr>
          <p:cNvGraphicFramePr>
            <a:graphicFrameLocks noGrp="1"/>
          </p:cNvGraphicFramePr>
          <p:nvPr>
            <p:ph idx="1"/>
            <p:extLst>
              <p:ext uri="{D42A27DB-BD31-4B8C-83A1-F6EECF244321}">
                <p14:modId xmlns:p14="http://schemas.microsoft.com/office/powerpoint/2010/main" val="254389893"/>
              </p:ext>
            </p:extLst>
          </p:nvPr>
        </p:nvGraphicFramePr>
        <p:xfrm>
          <a:off x="914400" y="1953964"/>
          <a:ext cx="5181600" cy="45673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7DA97D34-8350-0F12-09FC-21069FC0936A}"/>
              </a:ext>
            </a:extLst>
          </p:cNvPr>
          <p:cNvSpPr txBox="1"/>
          <p:nvPr/>
        </p:nvSpPr>
        <p:spPr>
          <a:xfrm>
            <a:off x="4505739" y="336675"/>
            <a:ext cx="297174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CRISIS &amp; THE DATA</a:t>
            </a:r>
          </a:p>
        </p:txBody>
      </p:sp>
      <p:pic>
        <p:nvPicPr>
          <p:cNvPr id="5" name="Content Placeholder 4" descr="A graph of green bars&#10;&#10;AI-generated content may be incorrect.">
            <a:extLst>
              <a:ext uri="{FF2B5EF4-FFF2-40B4-BE49-F238E27FC236}">
                <a16:creationId xmlns:a16="http://schemas.microsoft.com/office/drawing/2014/main" id="{5643281A-F741-D2C3-972C-23FF90CFD7B2}"/>
              </a:ext>
            </a:extLst>
          </p:cNvPr>
          <p:cNvPicPr>
            <a:picLocks noChangeAspect="1"/>
          </p:cNvPicPr>
          <p:nvPr/>
        </p:nvPicPr>
        <p:blipFill>
          <a:blip r:embed="rId10"/>
          <a:stretch>
            <a:fillRect/>
          </a:stretch>
        </p:blipFill>
        <p:spPr>
          <a:xfrm>
            <a:off x="7134105" y="2610901"/>
            <a:ext cx="4567901" cy="2377788"/>
          </a:xfrm>
          <a:prstGeom prst="rect">
            <a:avLst/>
          </a:prstGeom>
          <a:solidFill>
            <a:srgbClr val="FFFFFF">
              <a:shade val="85000"/>
            </a:srgbClr>
          </a:solidFill>
          <a:ln w="88900" cap="sq">
            <a:solidFill>
              <a:schemeClr val="bg1"/>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95339157-C341-DDAB-D3C5-24FE7935A98F}"/>
              </a:ext>
            </a:extLst>
          </p:cNvPr>
          <p:cNvSpPr txBox="1"/>
          <p:nvPr/>
        </p:nvSpPr>
        <p:spPr>
          <a:xfrm>
            <a:off x="7055514" y="5118384"/>
            <a:ext cx="4725081" cy="369332"/>
          </a:xfrm>
          <a:prstGeom prst="rect">
            <a:avLst/>
          </a:prstGeom>
          <a:noFill/>
        </p:spPr>
        <p:txBody>
          <a:bodyPr wrap="square" rtlCol="0">
            <a:spAutoFit/>
          </a:bodyPr>
          <a:lstStyle/>
          <a:p>
            <a:r>
              <a:rPr lang="en-US" dirty="0">
                <a:solidFill>
                  <a:schemeClr val="bg1"/>
                </a:solidFill>
                <a:highlight>
                  <a:srgbClr val="000000"/>
                </a:highlight>
                <a:latin typeface="Times New Roman" panose="02020603050405020304" pitchFamily="18" charset="0"/>
                <a:cs typeface="Times New Roman" panose="02020603050405020304" pitchFamily="18" charset="0"/>
              </a:rPr>
              <a:t>Growth in Metro vs Regional in 2023 &amp; 24’</a:t>
            </a:r>
          </a:p>
        </p:txBody>
      </p:sp>
    </p:spTree>
    <p:extLst>
      <p:ext uri="{BB962C8B-B14F-4D97-AF65-F5344CB8AC3E}">
        <p14:creationId xmlns:p14="http://schemas.microsoft.com/office/powerpoint/2010/main" val="173051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6980C8-BD66-4F9D-B57F-FD47067EA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map of different countries/regions with numbers and names&#10;&#10;AI-generated content may be incorrect.">
            <a:extLst>
              <a:ext uri="{FF2B5EF4-FFF2-40B4-BE49-F238E27FC236}">
                <a16:creationId xmlns:a16="http://schemas.microsoft.com/office/drawing/2014/main" id="{03508D1C-35DE-25C9-BC53-B8F1584548F5}"/>
              </a:ext>
            </a:extLst>
          </p:cNvPr>
          <p:cNvPicPr>
            <a:picLocks noChangeAspect="1"/>
          </p:cNvPicPr>
          <p:nvPr/>
        </p:nvPicPr>
        <p:blipFill>
          <a:blip r:embed="rId3">
            <a:alphaModFix amt="37000"/>
          </a:blip>
          <a:stretch>
            <a:fillRect/>
          </a:stretch>
        </p:blipFill>
        <p:spPr>
          <a:xfrm>
            <a:off x="-22828" y="-1"/>
            <a:ext cx="12093278" cy="6857999"/>
          </a:xfrm>
          <a:prstGeom prst="rect">
            <a:avLst/>
          </a:prstGeom>
        </p:spPr>
      </p:pic>
      <p:sp>
        <p:nvSpPr>
          <p:cNvPr id="5" name="Content Placeholder 2">
            <a:extLst>
              <a:ext uri="{FF2B5EF4-FFF2-40B4-BE49-F238E27FC236}">
                <a16:creationId xmlns:a16="http://schemas.microsoft.com/office/drawing/2014/main" id="{63059AC1-C183-AFDE-CCDC-AD3584B4BE0E}"/>
              </a:ext>
            </a:extLst>
          </p:cNvPr>
          <p:cNvSpPr txBox="1">
            <a:spLocks/>
          </p:cNvSpPr>
          <p:nvPr/>
        </p:nvSpPr>
        <p:spPr>
          <a:xfrm>
            <a:off x="349436" y="5356185"/>
            <a:ext cx="5443629" cy="1174830"/>
          </a:xfrm>
          <a:prstGeom prst="rect">
            <a:avLst/>
          </a:prstGeom>
        </p:spPr>
        <p:txBody>
          <a:bodyPr vert="horz" lIns="91440" tIns="45720" rIns="91440" bIns="45720" rtlCol="0" anchor="b">
            <a:normAutofit fontScale="92500" lnSpcReduction="10000"/>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3600" kern="1200" cap="all" spc="300" baseline="0" dirty="0">
                <a:solidFill>
                  <a:srgbClr val="FFFFFF"/>
                </a:solidFill>
                <a:highlight>
                  <a:srgbClr val="000000"/>
                </a:highlight>
                <a:latin typeface="Times New Roman" panose="02020603050405020304" pitchFamily="18" charset="0"/>
                <a:ea typeface="+mj-ea"/>
                <a:cs typeface="Times New Roman" panose="02020603050405020304" pitchFamily="18" charset="0"/>
              </a:rPr>
              <a:t>The Root Cause &amp; Our Solution</a:t>
            </a:r>
          </a:p>
        </p:txBody>
      </p:sp>
      <p:sp>
        <p:nvSpPr>
          <p:cNvPr id="7" name="TextBox 6">
            <a:extLst>
              <a:ext uri="{FF2B5EF4-FFF2-40B4-BE49-F238E27FC236}">
                <a16:creationId xmlns:a16="http://schemas.microsoft.com/office/drawing/2014/main" id="{B1B8736A-F481-58F7-2A76-61ABD472F9F7}"/>
              </a:ext>
            </a:extLst>
          </p:cNvPr>
          <p:cNvSpPr txBox="1"/>
          <p:nvPr/>
        </p:nvSpPr>
        <p:spPr>
          <a:xfrm>
            <a:off x="12047621" y="176463"/>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EEB4D0E-D01F-7E9C-8499-9ACDBA219115}"/>
              </a:ext>
            </a:extLst>
          </p:cNvPr>
          <p:cNvSpPr txBox="1"/>
          <p:nvPr/>
        </p:nvSpPr>
        <p:spPr>
          <a:xfrm>
            <a:off x="349436" y="2007663"/>
            <a:ext cx="11440337" cy="2842673"/>
          </a:xfrm>
          <a:prstGeom prst="rect">
            <a:avLst/>
          </a:prstGeom>
          <a:noFill/>
        </p:spPr>
        <p:txBody>
          <a:bodyPr wrap="square" rtlCol="0">
            <a:spAutoFit/>
          </a:bodyPr>
          <a:lstStyle/>
          <a:p>
            <a:pPr lvl="0"/>
            <a:r>
              <a:rPr lang="en-US" dirty="0">
                <a:latin typeface="Times New Roman" panose="02020603050405020304" pitchFamily="18" charset="0"/>
                <a:cs typeface="Times New Roman" panose="02020603050405020304" pitchFamily="18" charset="0"/>
              </a:rPr>
              <a:t>Findings:</a:t>
            </a:r>
          </a:p>
          <a:p>
            <a:pPr lvl="0"/>
            <a:r>
              <a:rPr lang="en-US" dirty="0">
                <a:latin typeface="Times New Roman" panose="02020603050405020304" pitchFamily="18" charset="0"/>
                <a:cs typeface="Times New Roman" panose="02020603050405020304" pitchFamily="18" charset="0"/>
              </a:rPr>
              <a:t>Our predictive model, with 92% accuracy, confirms location and school size are the key drivers—not just socio-economics.</a:t>
            </a:r>
          </a:p>
          <a:p>
            <a:pPr lvl="0"/>
            <a:r>
              <a:rPr lang="en-US" dirty="0">
                <a:latin typeface="Times New Roman" panose="02020603050405020304" pitchFamily="18" charset="0"/>
                <a:cs typeface="Times New Roman" panose="02020603050405020304" pitchFamily="18" charset="0"/>
              </a:rPr>
              <a:t>This means the problem is predictable and therefore solvable with targeted policy.</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Recommendation:</a:t>
            </a:r>
          </a:p>
          <a:p>
            <a:pPr lvl="0"/>
            <a:r>
              <a:rPr lang="en-US" dirty="0">
                <a:latin typeface="Times New Roman" panose="02020603050405020304" pitchFamily="18" charset="0"/>
                <a:cs typeface="Times New Roman" panose="02020603050405020304" pitchFamily="18" charset="0"/>
              </a:rPr>
              <a:t>Implement a dynamic, needs-based funding top-up for identified high-need schools.</a:t>
            </a:r>
          </a:p>
          <a:p>
            <a:pPr lvl="0"/>
            <a:r>
              <a:rPr lang="en-US" dirty="0">
                <a:latin typeface="Times New Roman" panose="02020603050405020304" pitchFamily="18" charset="0"/>
                <a:cs typeface="Times New Roman" panose="02020603050405020304" pitchFamily="18" charset="0"/>
              </a:rPr>
              <a:t>Use our geospatial model to direct resources strategically and a dashboard to ensure transparency.</a:t>
            </a:r>
          </a:p>
          <a:p>
            <a:pPr lvl="0"/>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08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ue background with white text&#10;&#10;AI-generated content may be incorrect.">
            <a:extLst>
              <a:ext uri="{FF2B5EF4-FFF2-40B4-BE49-F238E27FC236}">
                <a16:creationId xmlns:a16="http://schemas.microsoft.com/office/drawing/2014/main" id="{580D3CB4-8844-E358-1C89-11658E5DB20D}"/>
              </a:ext>
            </a:extLst>
          </p:cNvPr>
          <p:cNvPicPr>
            <a:picLocks noChangeAspect="1"/>
          </p:cNvPicPr>
          <p:nvPr/>
        </p:nvPicPr>
        <p:blipFill>
          <a:blip r:embed="rId3"/>
          <a:stretch>
            <a:fillRect/>
          </a:stretch>
        </p:blipFill>
        <p:spPr>
          <a:xfrm>
            <a:off x="-3012" y="0"/>
            <a:ext cx="12198024" cy="6858000"/>
          </a:xfrm>
          <a:prstGeom prst="rect">
            <a:avLst/>
          </a:prstGeom>
        </p:spPr>
      </p:pic>
      <p:sp useBgFill="1">
        <p:nvSpPr>
          <p:cNvPr id="11" name="Rectangle 10">
            <a:extLst>
              <a:ext uri="{FF2B5EF4-FFF2-40B4-BE49-F238E27FC236}">
                <a16:creationId xmlns:a16="http://schemas.microsoft.com/office/drawing/2014/main" id="{F90E1A7D-E37F-4622-979D-188B4349C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blue background with white text&#10;&#10;AI-generated content may be incorrect.">
            <a:extLst>
              <a:ext uri="{FF2B5EF4-FFF2-40B4-BE49-F238E27FC236}">
                <a16:creationId xmlns:a16="http://schemas.microsoft.com/office/drawing/2014/main" id="{D86AF3B1-1ADC-1FBA-D2F8-D7F4DF14DA02}"/>
              </a:ext>
            </a:extLst>
          </p:cNvPr>
          <p:cNvPicPr>
            <a:picLocks noChangeAspect="1"/>
          </p:cNvPicPr>
          <p:nvPr/>
        </p:nvPicPr>
        <p:blipFill>
          <a:blip r:embed="rId4">
            <a:alphaModFix amt="50000"/>
            <a:extLst>
              <a:ext uri="{BEBA8EAE-BF5A-486C-A8C5-ECC9F3942E4B}">
                <a14:imgProps xmlns:a14="http://schemas.microsoft.com/office/drawing/2010/main">
                  <a14:imgLayer r:embed="rId5">
                    <a14:imgEffect>
                      <a14:artisticBlur/>
                    </a14:imgEffect>
                  </a14:imgLayer>
                </a14:imgProps>
              </a:ext>
            </a:extLst>
          </a:blip>
          <a:stretch>
            <a:fillRect/>
          </a:stretch>
        </p:blipFill>
        <p:spPr>
          <a:xfrm>
            <a:off x="-6024" y="-1693"/>
            <a:ext cx="12201036" cy="6859693"/>
          </a:xfrm>
          <a:prstGeom prst="rect">
            <a:avLst/>
          </a:prstGeom>
        </p:spPr>
      </p:pic>
      <p:sp>
        <p:nvSpPr>
          <p:cNvPr id="2" name="Title 1">
            <a:extLst>
              <a:ext uri="{FF2B5EF4-FFF2-40B4-BE49-F238E27FC236}">
                <a16:creationId xmlns:a16="http://schemas.microsoft.com/office/drawing/2014/main" id="{BDA95153-61B7-E251-3A75-0331CAA4CB15}"/>
              </a:ext>
            </a:extLst>
          </p:cNvPr>
          <p:cNvSpPr>
            <a:spLocks noGrp="1"/>
          </p:cNvSpPr>
          <p:nvPr>
            <p:ph type="title"/>
          </p:nvPr>
        </p:nvSpPr>
        <p:spPr>
          <a:xfrm>
            <a:off x="914399" y="914399"/>
            <a:ext cx="8396345" cy="892885"/>
          </a:xfrm>
        </p:spPr>
        <p:txBody>
          <a:bodyPr anchor="b">
            <a:normAutofit/>
          </a:bodyPr>
          <a:lstStyle/>
          <a:p>
            <a:pPr>
              <a:lnSpc>
                <a:spcPct val="110000"/>
              </a:lnSpc>
            </a:pPr>
            <a:r>
              <a:rPr lang="en-AU" sz="2400">
                <a:latin typeface="Times New Roman" panose="02020603050405020304" pitchFamily="18" charset="0"/>
                <a:cs typeface="Times New Roman" panose="02020603050405020304" pitchFamily="18" charset="0"/>
              </a:rPr>
              <a:t>Let's Build a Truly Equitable Education System</a:t>
            </a:r>
            <a:endParaRPr lang="en-US" sz="240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133FEA3-A2D9-1B8B-0351-579E881C37EF}"/>
              </a:ext>
            </a:extLst>
          </p:cNvPr>
          <p:cNvGraphicFramePr>
            <a:graphicFrameLocks noGrp="1"/>
          </p:cNvGraphicFramePr>
          <p:nvPr>
            <p:ph idx="1"/>
            <p:extLst>
              <p:ext uri="{D42A27DB-BD31-4B8C-83A1-F6EECF244321}">
                <p14:modId xmlns:p14="http://schemas.microsoft.com/office/powerpoint/2010/main" val="2118738460"/>
              </p:ext>
            </p:extLst>
          </p:nvPr>
        </p:nvGraphicFramePr>
        <p:xfrm>
          <a:off x="652463" y="2635624"/>
          <a:ext cx="10891837" cy="35746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5301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8E481B-AB7C-2B48-2BBF-D8B646A12519}"/>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B5AC18D-6533-4055-2625-BCDE69B0CDC3}"/>
              </a:ext>
            </a:extLst>
          </p:cNvPr>
          <p:cNvSpPr>
            <a:spLocks noGrp="1"/>
          </p:cNvSpPr>
          <p:nvPr>
            <p:ph type="ctrTitle"/>
          </p:nvPr>
        </p:nvSpPr>
        <p:spPr>
          <a:xfrm>
            <a:off x="647701" y="2640495"/>
            <a:ext cx="4236271" cy="1577009"/>
          </a:xfrm>
        </p:spPr>
        <p:txBody>
          <a:bodyPr anchor="t">
            <a:normAutofit/>
          </a:bodyPr>
          <a:lstStyle/>
          <a:p>
            <a:r>
              <a:rPr lang="en-US" sz="4500" dirty="0"/>
              <a:t>Thank You</a:t>
            </a:r>
          </a:p>
        </p:txBody>
      </p:sp>
      <p:pic>
        <p:nvPicPr>
          <p:cNvPr id="4" name="Picture 3" descr="A close-up of a network&#10;&#10;AI-generated content may be incorrect.">
            <a:extLst>
              <a:ext uri="{FF2B5EF4-FFF2-40B4-BE49-F238E27FC236}">
                <a16:creationId xmlns:a16="http://schemas.microsoft.com/office/drawing/2014/main" id="{7A09832F-9AD6-615B-6E3C-4EF6868A0C46}"/>
              </a:ext>
            </a:extLst>
          </p:cNvPr>
          <p:cNvPicPr>
            <a:picLocks noChangeAspect="1"/>
          </p:cNvPicPr>
          <p:nvPr/>
        </p:nvPicPr>
        <p:blipFill>
          <a:blip r:embed="rId3"/>
          <a:srcRect t="29687"/>
          <a:stretch>
            <a:fillRect/>
          </a:stretch>
        </p:blipFill>
        <p:spPr>
          <a:xfrm>
            <a:off x="4883972" y="1561449"/>
            <a:ext cx="6660328" cy="3746462"/>
          </a:xfrm>
          <a:prstGeom prst="rect">
            <a:avLst/>
          </a:prstGeom>
        </p:spPr>
      </p:pic>
    </p:spTree>
    <p:extLst>
      <p:ext uri="{BB962C8B-B14F-4D97-AF65-F5344CB8AC3E}">
        <p14:creationId xmlns:p14="http://schemas.microsoft.com/office/powerpoint/2010/main" val="323257785"/>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841</Words>
  <Application>Microsoft Macintosh PowerPoint</Application>
  <PresentationFormat>Widescreen</PresentationFormat>
  <Paragraphs>47</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Grandview</vt:lpstr>
      <vt:lpstr>Grandview Display</vt:lpstr>
      <vt:lpstr>Times New Roman</vt:lpstr>
      <vt:lpstr>CitationVTI</vt:lpstr>
      <vt:lpstr>Bridging the Divide: Data-Driven Equity for Victorian state Schools</vt:lpstr>
      <vt:lpstr>Victoria's Public Schools Are Facing a Widening $100M+ Equity Gap</vt:lpstr>
      <vt:lpstr>PowerPoint Presentation</vt:lpstr>
      <vt:lpstr>Let's Build a Truly Equitable Education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Aayush Ketan Purohit</dc:creator>
  <cp:lastModifiedBy>Aayush Ketan Purohit</cp:lastModifiedBy>
  <cp:revision>5</cp:revision>
  <dcterms:created xsi:type="dcterms:W3CDTF">2025-09-23T07:29:58Z</dcterms:created>
  <dcterms:modified xsi:type="dcterms:W3CDTF">2025-09-30T07:25:59Z</dcterms:modified>
</cp:coreProperties>
</file>