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Advent Pro SemiBold"/>
      <p:regular r:id="rId44"/>
      <p:bold r:id="rId45"/>
    </p:embeddedFont>
    <p:embeddedFont>
      <p:font typeface="Roboto"/>
      <p:regular r:id="rId46"/>
      <p:bold r:id="rId47"/>
      <p:italic r:id="rId48"/>
      <p:boldItalic r:id="rId49"/>
    </p:embeddedFont>
    <p:embeddedFont>
      <p:font typeface="Fira Sans Extra Condensed Medium"/>
      <p:regular r:id="rId50"/>
      <p:bold r:id="rId51"/>
      <p:italic r:id="rId52"/>
      <p:boldItalic r:id="rId53"/>
    </p:embeddedFont>
    <p:embeddedFont>
      <p:font typeface="Fira Sans Condensed Medium"/>
      <p:regular r:id="rId54"/>
      <p:bold r:id="rId55"/>
      <p:italic r:id="rId56"/>
      <p:boldItalic r:id="rId57"/>
    </p:embeddedFont>
    <p:embeddedFont>
      <p:font typeface="Maven Pro"/>
      <p:regular r:id="rId58"/>
      <p:bold r:id="rId59"/>
    </p:embeddedFont>
    <p:embeddedFont>
      <p:font typeface="Merriweather"/>
      <p:regular r:id="rId60"/>
      <p:bold r:id="rId61"/>
      <p:italic r:id="rId62"/>
      <p:boldItalic r:id="rId63"/>
    </p:embeddedFont>
    <p:embeddedFont>
      <p:font typeface="Share Tech"/>
      <p:regular r:id="rId64"/>
    </p:embeddedFont>
    <p:embeddedFont>
      <p:font typeface="Maven Pro Regular"/>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17F4BF-DEF4-4AF3-8F55-40EDF4D6A8E1}">
  <a:tblStyle styleId="{C117F4BF-DEF4-4AF3-8F55-40EDF4D6A8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AdventProSemiBold-regular.fntdata"/><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font" Target="fonts/AdventPro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erriweather-italic.fntdata"/><Relationship Id="rId61" Type="http://schemas.openxmlformats.org/officeDocument/2006/relationships/font" Target="fonts/Merriweather-bold.fntdata"/><Relationship Id="rId20" Type="http://schemas.openxmlformats.org/officeDocument/2006/relationships/slide" Target="slides/slide15.xml"/><Relationship Id="rId64" Type="http://schemas.openxmlformats.org/officeDocument/2006/relationships/font" Target="fonts/ShareTech-regular.fntdata"/><Relationship Id="rId63" Type="http://schemas.openxmlformats.org/officeDocument/2006/relationships/font" Target="fonts/Merriweather-boldItalic.fntdata"/><Relationship Id="rId22" Type="http://schemas.openxmlformats.org/officeDocument/2006/relationships/slide" Target="slides/slide17.xml"/><Relationship Id="rId66" Type="http://schemas.openxmlformats.org/officeDocument/2006/relationships/font" Target="fonts/MavenProRegular-bold.fntdata"/><Relationship Id="rId21" Type="http://schemas.openxmlformats.org/officeDocument/2006/relationships/slide" Target="slides/slide16.xml"/><Relationship Id="rId65" Type="http://schemas.openxmlformats.org/officeDocument/2006/relationships/font" Target="fonts/MavenProRegular-regular.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Medium-bold.fntdata"/><Relationship Id="rId50" Type="http://schemas.openxmlformats.org/officeDocument/2006/relationships/font" Target="fonts/FiraSansExtraCondensedMedium-regular.fntdata"/><Relationship Id="rId53" Type="http://schemas.openxmlformats.org/officeDocument/2006/relationships/font" Target="fonts/FiraSansExtraCondensedMedium-boldItalic.fntdata"/><Relationship Id="rId52" Type="http://schemas.openxmlformats.org/officeDocument/2006/relationships/font" Target="fonts/FiraSansExtraCondensedMedium-italic.fntdata"/><Relationship Id="rId11" Type="http://schemas.openxmlformats.org/officeDocument/2006/relationships/slide" Target="slides/slide6.xml"/><Relationship Id="rId55" Type="http://schemas.openxmlformats.org/officeDocument/2006/relationships/font" Target="fonts/FiraSansCondensedMedium-bold.fntdata"/><Relationship Id="rId10" Type="http://schemas.openxmlformats.org/officeDocument/2006/relationships/slide" Target="slides/slide5.xml"/><Relationship Id="rId54" Type="http://schemas.openxmlformats.org/officeDocument/2006/relationships/font" Target="fonts/FiraSansCondensedMedium-regular.fntdata"/><Relationship Id="rId13" Type="http://schemas.openxmlformats.org/officeDocument/2006/relationships/slide" Target="slides/slide8.xml"/><Relationship Id="rId57" Type="http://schemas.openxmlformats.org/officeDocument/2006/relationships/font" Target="fonts/FiraSansCondensedMedium-boldItalic.fntdata"/><Relationship Id="rId12" Type="http://schemas.openxmlformats.org/officeDocument/2006/relationships/slide" Target="slides/slide7.xml"/><Relationship Id="rId56" Type="http://schemas.openxmlformats.org/officeDocument/2006/relationships/font" Target="fonts/FiraSansCondensedMedium-italic.fntdata"/><Relationship Id="rId15" Type="http://schemas.openxmlformats.org/officeDocument/2006/relationships/slide" Target="slides/slide10.xml"/><Relationship Id="rId59" Type="http://schemas.openxmlformats.org/officeDocument/2006/relationships/font" Target="fonts/MavenPro-bold.fntdata"/><Relationship Id="rId14" Type="http://schemas.openxmlformats.org/officeDocument/2006/relationships/slide" Target="slides/slide9.xml"/><Relationship Id="rId58"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ableau.com/learn/articles/data-visualization/glossary" TargetMode="External"/><Relationship Id="rId3" Type="http://schemas.openxmlformats.org/officeDocument/2006/relationships/hyperlink" Target="https://www.tableau.com/learn/whitepapers/tableau-visual-guidebook" TargetMode="External"/><Relationship Id="rId4" Type="http://schemas.openxmlformats.org/officeDocument/2006/relationships/hyperlink" Target="https://www.tableau.com/reports/business-intelligence-trend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ecision_tree_learning"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epai.org/machine-learning-glossary-and-terms/machine-learning"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e2ccc6d6c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e2ccc6d6c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4c24584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4c24584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e2cdaa324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e2cdaa324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Exploratory data analysis (EDA) is used by data scientists to analyze and investigate data sets and summarize their main characteristics, often employing data visualization methods. </a:t>
            </a:r>
            <a:endParaRPr/>
          </a:p>
          <a:p>
            <a:pPr indent="0" lvl="0" marL="0" rtl="0" algn="l">
              <a:spcBef>
                <a:spcPts val="0"/>
              </a:spcBef>
              <a:spcAft>
                <a:spcPts val="0"/>
              </a:spcAft>
              <a:buClr>
                <a:schemeClr val="dk1"/>
              </a:buClr>
              <a:buSzPts val="1100"/>
              <a:buFont typeface="Arial"/>
              <a:buNone/>
            </a:pPr>
            <a:r>
              <a:rPr lang="en"/>
              <a:t>It helps determine how best to manipulate data sources to get the answers you need, making it easier for data scientists to discover patterns, spot anomalies, test a hypothesis, or check assumptions.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6c52a2e8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6c52a2e8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Maven Pro"/>
              <a:ea typeface="Maven Pro"/>
              <a:cs typeface="Maven Pro"/>
              <a:sym typeface="Maven Pr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81c8fb9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81c8fb9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Datetime column and adding hour day &amp; month columns</a:t>
            </a:r>
            <a:endParaRPr/>
          </a:p>
          <a:p>
            <a:pPr indent="0" lvl="0" marL="0" rtl="0" algn="l">
              <a:spcBef>
                <a:spcPts val="0"/>
              </a:spcBef>
              <a:spcAft>
                <a:spcPts val="0"/>
              </a:spcAft>
              <a:buNone/>
            </a:pPr>
            <a:r>
              <a:rPr lang="en"/>
              <a:t>HOUR is 0-23 (24 hour format)</a:t>
            </a:r>
            <a:endParaRPr/>
          </a:p>
          <a:p>
            <a:pPr indent="0" lvl="0" marL="0" rtl="0" algn="l">
              <a:spcBef>
                <a:spcPts val="0"/>
              </a:spcBef>
              <a:spcAft>
                <a:spcPts val="0"/>
              </a:spcAft>
              <a:buNone/>
            </a:pPr>
            <a:r>
              <a:rPr lang="en"/>
              <a:t>DAY is WEEKDAYS (0-6) 0 is monday and 6 is sunday</a:t>
            </a:r>
            <a:endParaRPr/>
          </a:p>
          <a:p>
            <a:pPr indent="0" lvl="0" marL="0" rtl="0" algn="l">
              <a:spcBef>
                <a:spcPts val="0"/>
              </a:spcBef>
              <a:spcAft>
                <a:spcPts val="0"/>
              </a:spcAft>
              <a:buNone/>
            </a:pPr>
            <a:r>
              <a:rPr lang="en"/>
              <a:t>MONTH is 1-12 Jan-Dec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e2ccc6d6c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e2ccc6d6c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e49b8031d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e49b8031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Merriweather"/>
                <a:ea typeface="Merriweather"/>
                <a:cs typeface="Merriweather"/>
                <a:sym typeface="Merriweather"/>
              </a:rPr>
              <a:t>Data visualization is the graphical representation of information and data. By using </a:t>
            </a:r>
            <a:r>
              <a:rPr lang="en" sz="1200">
                <a:solidFill>
                  <a:srgbClr val="FF6D02"/>
                </a:solidFill>
                <a:uFill>
                  <a:noFill/>
                </a:uFill>
                <a:latin typeface="Merriweather"/>
                <a:ea typeface="Merriweather"/>
                <a:cs typeface="Merriweather"/>
                <a:sym typeface="Merriweather"/>
                <a:hlinkClick r:id="rId2">
                  <a:extLst>
                    <a:ext uri="{A12FA001-AC4F-418D-AE19-62706E023703}">
                      <ahyp:hlinkClr val="tx"/>
                    </a:ext>
                  </a:extLst>
                </a:hlinkClick>
              </a:rPr>
              <a:t>visual elements like charts, graphs, and maps</a:t>
            </a:r>
            <a:r>
              <a:rPr lang="en" sz="1200">
                <a:solidFill>
                  <a:srgbClr val="333333"/>
                </a:solidFill>
                <a:latin typeface="Merriweather"/>
                <a:ea typeface="Merriweather"/>
                <a:cs typeface="Merriweather"/>
                <a:sym typeface="Merriweather"/>
              </a:rPr>
              <a:t>, data visualization tools provide an accessible way to see and understand trends, outliers, and patterns in data.</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333333"/>
                </a:solidFill>
                <a:latin typeface="Merriweather"/>
                <a:ea typeface="Merriweather"/>
                <a:cs typeface="Merriweather"/>
                <a:sym typeface="Merriweather"/>
              </a:rPr>
              <a:t>Why ? Our eyes are </a:t>
            </a:r>
            <a:r>
              <a:rPr lang="en" sz="1200">
                <a:solidFill>
                  <a:srgbClr val="FF6D02"/>
                </a:solidFill>
                <a:uFill>
                  <a:noFill/>
                </a:uFill>
                <a:latin typeface="Merriweather"/>
                <a:ea typeface="Merriweather"/>
                <a:cs typeface="Merriweather"/>
                <a:sym typeface="Merriweather"/>
                <a:hlinkClick r:id="rId3">
                  <a:extLst>
                    <a:ext uri="{A12FA001-AC4F-418D-AE19-62706E023703}">
                      <ahyp:hlinkClr val="tx"/>
                    </a:ext>
                  </a:extLst>
                </a:hlinkClick>
              </a:rPr>
              <a:t>drawn to colors and patterns</a:t>
            </a:r>
            <a:r>
              <a:rPr lang="en" sz="1200">
                <a:solidFill>
                  <a:srgbClr val="333333"/>
                </a:solidFill>
                <a:latin typeface="Merriweather"/>
                <a:ea typeface="Merriweather"/>
                <a:cs typeface="Merriweather"/>
                <a:sym typeface="Merriweather"/>
              </a:rPr>
              <a:t>. We can quickly identify red from blue, square from circle.</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333333"/>
                </a:solidFill>
                <a:latin typeface="Merriweather"/>
                <a:ea typeface="Merriweather"/>
                <a:cs typeface="Merriweather"/>
                <a:sym typeface="Merriweather"/>
              </a:rPr>
              <a:t>When we see a chart, we </a:t>
            </a:r>
            <a:r>
              <a:rPr lang="en" sz="1200">
                <a:solidFill>
                  <a:srgbClr val="FF6D02"/>
                </a:solidFill>
                <a:uFill>
                  <a:noFill/>
                </a:uFill>
                <a:latin typeface="Merriweather"/>
                <a:ea typeface="Merriweather"/>
                <a:cs typeface="Merriweather"/>
                <a:sym typeface="Merriweather"/>
                <a:hlinkClick r:id="rId4">
                  <a:extLst>
                    <a:ext uri="{A12FA001-AC4F-418D-AE19-62706E023703}">
                      <ahyp:hlinkClr val="tx"/>
                    </a:ext>
                  </a:extLst>
                </a:hlinkClick>
              </a:rPr>
              <a:t>quickly see trends and outliers</a:t>
            </a:r>
            <a:r>
              <a:rPr lang="en" sz="1200">
                <a:solidFill>
                  <a:srgbClr val="333333"/>
                </a:solidFill>
                <a:latin typeface="Merriweather"/>
                <a:ea typeface="Merriweather"/>
                <a:cs typeface="Merriweather"/>
                <a:sym typeface="Merriweather"/>
              </a:rPr>
              <a:t>. If we can see something, we internalize it quickly. It’s storytelling with a purpose. If you’ve ever stared at a massive spreadsheet of data and couldn’t see a trend, you know how much more effective a visualization can be.</a:t>
            </a:r>
            <a:endParaRPr sz="1200">
              <a:solidFill>
                <a:srgbClr val="333333"/>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333333"/>
              </a:solidFill>
              <a:latin typeface="Merriweather"/>
              <a:ea typeface="Merriweather"/>
              <a:cs typeface="Merriweather"/>
              <a:sym typeface="Merriweathe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e49b8031d7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e49b8031d7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e49b8031d7_4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e49b8031d7_4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e49b8031d7_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e49b8031d7_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4c245847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4c245847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e49b8031d7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e49b8031d7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e49b8031d7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e49b8031d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200"/>
              </a:spcBef>
              <a:spcAft>
                <a:spcPts val="0"/>
              </a:spcAft>
              <a:buClr>
                <a:schemeClr val="dk1"/>
              </a:buClr>
              <a:buSzPts val="1100"/>
              <a:buFont typeface="Arial"/>
              <a:buNone/>
            </a:pPr>
            <a:r>
              <a:rPr lang="en" sz="1400">
                <a:solidFill>
                  <a:srgbClr val="002845"/>
                </a:solidFill>
                <a:latin typeface="Maven Pro"/>
                <a:ea typeface="Maven Pro"/>
                <a:cs typeface="Maven Pro"/>
                <a:sym typeface="Maven Pro"/>
              </a:rPr>
              <a:t>Feature Selection is the process where you automatically or manually select those features which contribute most to your prediction variable or output in which you are interested in. Having irrelevant features in your data can decrease the accuracy of the models and make your model learn based on irrelevant features.</a:t>
            </a:r>
            <a:endParaRPr sz="1400">
              <a:solidFill>
                <a:srgbClr val="002845"/>
              </a:solidFill>
              <a:latin typeface="Maven Pro"/>
              <a:ea typeface="Maven Pro"/>
              <a:cs typeface="Maven Pro"/>
              <a:sym typeface="Maven Pro"/>
            </a:endParaRPr>
          </a:p>
          <a:p>
            <a:pPr indent="0" lvl="0" marL="0" rtl="0" algn="l">
              <a:spcBef>
                <a:spcPts val="0"/>
              </a:spcBef>
              <a:spcAft>
                <a:spcPts val="0"/>
              </a:spcAft>
              <a:buNone/>
            </a:pPr>
            <a:r>
              <a:t/>
            </a:r>
            <a:endParaRPr sz="1000">
              <a:solidFill>
                <a:srgbClr val="333333"/>
              </a:solidFill>
              <a:latin typeface="Merriweather"/>
              <a:ea typeface="Merriweather"/>
              <a:cs typeface="Merriweather"/>
              <a:sym typeface="Merriweathe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b81c8fb94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b81c8fb94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are Benefits of performing feature selection before modeling your data?</a:t>
            </a:r>
            <a:endParaRPr/>
          </a:p>
          <a:p>
            <a:pPr indent="0" lvl="0" marL="0" rtl="0" algn="l">
              <a:spcBef>
                <a:spcPts val="0"/>
              </a:spcBef>
              <a:spcAft>
                <a:spcPts val="0"/>
              </a:spcAft>
              <a:buClr>
                <a:schemeClr val="dk1"/>
              </a:buClr>
              <a:buSzPts val="1100"/>
              <a:buFont typeface="Arial"/>
              <a:buNone/>
            </a:pPr>
            <a:r>
              <a:rPr lang="en"/>
              <a:t>· Reduces Overfitting: Less redundant data means less opportunity to make decisions based on noise.</a:t>
            </a:r>
            <a:endParaRPr/>
          </a:p>
          <a:p>
            <a:pPr indent="0" lvl="0" marL="0" rtl="0" algn="l">
              <a:spcBef>
                <a:spcPts val="0"/>
              </a:spcBef>
              <a:spcAft>
                <a:spcPts val="0"/>
              </a:spcAft>
              <a:buClr>
                <a:schemeClr val="dk1"/>
              </a:buClr>
              <a:buSzPts val="1100"/>
              <a:buFont typeface="Arial"/>
              <a:buNone/>
            </a:pPr>
            <a:r>
              <a:rPr lang="en"/>
              <a:t>· Improves Accuracy: Less misleading data means modeling accuracy improves.</a:t>
            </a:r>
            <a:endParaRPr/>
          </a:p>
          <a:p>
            <a:pPr indent="0" lvl="0" marL="0" rtl="0" algn="l">
              <a:spcBef>
                <a:spcPts val="0"/>
              </a:spcBef>
              <a:spcAft>
                <a:spcPts val="0"/>
              </a:spcAft>
              <a:buClr>
                <a:schemeClr val="dk1"/>
              </a:buClr>
              <a:buSzPts val="1100"/>
              <a:buFont typeface="Arial"/>
              <a:buNone/>
            </a:pPr>
            <a:r>
              <a:rPr lang="en"/>
              <a:t>· Reduces Training Time: fewer data points reduce algorithm complexity and algorithms train faster.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e49b8031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e49b8031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e49b8031d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e49b8031d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e49b8031d7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e49b8031d7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 correlation heatmap is a heat map that shows a 2D correlation matrix between two discrete dimensions. The color of the cell is proportional to the number of measurements that match the dimensional value. This makes correlation heatmaps ideal for data analysis since it makes patterns easily readable and highlights the differences and variation in the same data. </a:t>
            </a:r>
            <a:endParaRPr sz="14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e49b8031d7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e49b8031d7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e49b8031d7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e49b8031d7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e2ccc6d6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e2ccc6d6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09600" marR="609600" rtl="0" algn="l">
              <a:lnSpc>
                <a:spcPct val="218181"/>
              </a:lnSpc>
              <a:spcBef>
                <a:spcPts val="1400"/>
              </a:spcBef>
              <a:spcAft>
                <a:spcPts val="0"/>
              </a:spcAft>
              <a:buNone/>
            </a:pPr>
            <a:r>
              <a:t/>
            </a:r>
            <a:endParaRPr sz="1200">
              <a:solidFill>
                <a:srgbClr val="292929"/>
              </a:solidFill>
              <a:highlight>
                <a:srgbClr val="FFFFFF"/>
              </a:highlight>
            </a:endParaRPr>
          </a:p>
          <a:p>
            <a:pPr indent="0" lvl="0" marL="609600" marR="609600" rtl="0" algn="l">
              <a:lnSpc>
                <a:spcPct val="218181"/>
              </a:lnSpc>
              <a:spcBef>
                <a:spcPts val="1400"/>
              </a:spcBef>
              <a:spcAft>
                <a:spcPts val="0"/>
              </a:spcAft>
              <a:buNone/>
            </a:pPr>
            <a:r>
              <a:rPr lang="en" sz="1200">
                <a:solidFill>
                  <a:srgbClr val="292929"/>
                </a:solidFill>
                <a:highlight>
                  <a:srgbClr val="FFFFFF"/>
                </a:highlight>
              </a:rPr>
              <a:t>So, We have understood our data and have found out the important features out of it , It is time to train our model.</a:t>
            </a:r>
            <a:endParaRPr sz="1200">
              <a:solidFill>
                <a:srgbClr val="292929"/>
              </a:solidFill>
              <a:highlight>
                <a:srgbClr val="FFFFFF"/>
              </a:highlight>
            </a:endParaRPr>
          </a:p>
          <a:p>
            <a:pPr indent="0" lvl="0" marL="609600" marR="609600" rtl="0" algn="l">
              <a:lnSpc>
                <a:spcPct val="218181"/>
              </a:lnSpc>
              <a:spcBef>
                <a:spcPts val="1400"/>
              </a:spcBef>
              <a:spcAft>
                <a:spcPts val="0"/>
              </a:spcAft>
              <a:buNone/>
            </a:pPr>
            <a:r>
              <a:rPr lang="en" sz="1200">
                <a:solidFill>
                  <a:srgbClr val="292929"/>
                </a:solidFill>
                <a:highlight>
                  <a:srgbClr val="FFFFFF"/>
                </a:highlight>
              </a:rPr>
              <a:t>The process of modeling means training a machine learning algorithm to predict the labels from the features,</a:t>
            </a:r>
            <a:r>
              <a:rPr b="1" lang="en" sz="1200">
                <a:solidFill>
                  <a:srgbClr val="292929"/>
                </a:solidFill>
                <a:highlight>
                  <a:srgbClr val="FFFFFF"/>
                </a:highlight>
              </a:rPr>
              <a:t> Tuning</a:t>
            </a:r>
            <a:r>
              <a:rPr lang="en" sz="1200">
                <a:solidFill>
                  <a:srgbClr val="292929"/>
                </a:solidFill>
                <a:highlight>
                  <a:srgbClr val="FFFFFF"/>
                </a:highlight>
              </a:rPr>
              <a:t> it for the business need, and validating it on holdout data.</a:t>
            </a:r>
            <a:endParaRPr sz="1200">
              <a:solidFill>
                <a:srgbClr val="292929"/>
              </a:solidFill>
              <a:highlight>
                <a:srgbClr val="FFFFFF"/>
              </a:highlight>
            </a:endParaRPr>
          </a:p>
          <a:p>
            <a:pPr indent="0" lvl="0" marL="609600" marR="609600" rtl="0" algn="l">
              <a:lnSpc>
                <a:spcPct val="218181"/>
              </a:lnSpc>
              <a:spcBef>
                <a:spcPts val="1400"/>
              </a:spcBef>
              <a:spcAft>
                <a:spcPts val="0"/>
              </a:spcAft>
              <a:buNone/>
            </a:pPr>
            <a:r>
              <a:rPr lang="en" sz="1200">
                <a:solidFill>
                  <a:srgbClr val="292929"/>
                </a:solidFill>
                <a:highlight>
                  <a:srgbClr val="FFFFFF"/>
                </a:highlight>
              </a:rPr>
              <a:t>The output from modeling is a trained model that can be used for </a:t>
            </a:r>
            <a:r>
              <a:rPr i="1" lang="en" sz="1200">
                <a:solidFill>
                  <a:srgbClr val="292929"/>
                </a:solidFill>
                <a:highlight>
                  <a:srgbClr val="FFFFFF"/>
                </a:highlight>
              </a:rPr>
              <a:t>inference</a:t>
            </a:r>
            <a:r>
              <a:rPr lang="en" sz="1200">
                <a:solidFill>
                  <a:srgbClr val="292929"/>
                </a:solidFill>
                <a:highlight>
                  <a:srgbClr val="FFFFFF"/>
                </a:highlight>
              </a:rPr>
              <a:t>, making predictions on new data points.</a:t>
            </a:r>
            <a:endParaRPr sz="600">
              <a:solidFill>
                <a:srgbClr val="292929"/>
              </a:solidFill>
              <a:highlight>
                <a:srgbClr val="FFFFFF"/>
              </a:highlight>
            </a:endParaRPr>
          </a:p>
          <a:p>
            <a:pPr indent="0" lvl="0" marL="609600" marR="609600" rtl="0" algn="l">
              <a:lnSpc>
                <a:spcPct val="218181"/>
              </a:lnSpc>
              <a:spcBef>
                <a:spcPts val="1400"/>
              </a:spcBef>
              <a:spcAft>
                <a:spcPts val="0"/>
              </a:spcAft>
              <a:buClr>
                <a:schemeClr val="dk1"/>
              </a:buClr>
              <a:buSzPts val="1100"/>
              <a:buFont typeface="Arial"/>
              <a:buNone/>
            </a:pPr>
            <a:r>
              <a:rPr i="1" lang="en" sz="1000">
                <a:solidFill>
                  <a:srgbClr val="292929"/>
                </a:solidFill>
                <a:highlight>
                  <a:srgbClr val="FFFFFF"/>
                </a:highlight>
              </a:rPr>
              <a:t>The </a:t>
            </a:r>
            <a:r>
              <a:rPr i="1" lang="en" sz="1000">
                <a:solidFill>
                  <a:srgbClr val="292929"/>
                </a:solidFill>
                <a:highlight>
                  <a:srgbClr val="FFFFFF"/>
                </a:highlight>
              </a:rPr>
              <a:t>o</a:t>
            </a:r>
            <a:r>
              <a:rPr i="1" lang="en" sz="1000">
                <a:solidFill>
                  <a:srgbClr val="292929"/>
                </a:solidFill>
                <a:highlight>
                  <a:srgbClr val="FFFFFF"/>
                </a:highlight>
              </a:rPr>
              <a:t>bjective of machine learning is not a model that does well on training data, but one that demonstrates it </a:t>
            </a:r>
            <a:r>
              <a:rPr lang="en" sz="1000">
                <a:solidFill>
                  <a:srgbClr val="292929"/>
                </a:solidFill>
                <a:highlight>
                  <a:srgbClr val="FFFFFF"/>
                </a:highlight>
              </a:rPr>
              <a:t>satisfies the business need</a:t>
            </a:r>
            <a:r>
              <a:rPr i="1" lang="en" sz="1000">
                <a:solidFill>
                  <a:srgbClr val="292929"/>
                </a:solidFill>
                <a:highlight>
                  <a:srgbClr val="FFFFFF"/>
                </a:highlight>
              </a:rPr>
              <a:t> and can be deployed on live data.</a:t>
            </a:r>
            <a:endParaRPr sz="1000">
              <a:solidFill>
                <a:srgbClr val="292929"/>
              </a:solidFill>
              <a:highlight>
                <a:srgbClr val="FFFFFF"/>
              </a:highlight>
            </a:endParaRPr>
          </a:p>
          <a:p>
            <a:pPr indent="0" lvl="0" marL="0" rtl="0" algn="l">
              <a:spcBef>
                <a:spcPts val="0"/>
              </a:spcBef>
              <a:spcAft>
                <a:spcPts val="0"/>
              </a:spcAft>
              <a:buNone/>
            </a:pPr>
            <a:r>
              <a:t/>
            </a:r>
            <a:endParaRPr sz="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e2cdaa32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e2cdaa32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Classification of Machine Learning Models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333333"/>
                </a:solidFill>
                <a:highlight>
                  <a:srgbClr val="FFFFFF"/>
                </a:highlight>
                <a:latin typeface="Roboto"/>
                <a:ea typeface="Roboto"/>
                <a:cs typeface="Roboto"/>
                <a:sym typeface="Roboto"/>
              </a:rPr>
              <a:t>Supervised learning</a:t>
            </a:r>
            <a:r>
              <a:rPr lang="en" sz="1200">
                <a:solidFill>
                  <a:srgbClr val="333333"/>
                </a:solidFill>
                <a:highlight>
                  <a:srgbClr val="FFFFFF"/>
                </a:highlight>
                <a:latin typeface="Roboto"/>
                <a:ea typeface="Roboto"/>
                <a:cs typeface="Roboto"/>
                <a:sym typeface="Roboto"/>
              </a:rPr>
              <a:t> is the types of machine learning in which machines are trained using well "labelled" training data, and on basis of that data, machines predict the output.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33333"/>
                </a:solidFill>
                <a:highlight>
                  <a:srgbClr val="FFFFFF"/>
                </a:highlight>
                <a:latin typeface="Roboto"/>
                <a:ea typeface="Roboto"/>
                <a:cs typeface="Roboto"/>
                <a:sym typeface="Roboto"/>
              </a:rPr>
              <a:t>Un</a:t>
            </a:r>
            <a:r>
              <a:rPr b="1" lang="en" sz="1200">
                <a:solidFill>
                  <a:srgbClr val="333333"/>
                </a:solidFill>
                <a:highlight>
                  <a:srgbClr val="FFFFFF"/>
                </a:highlight>
                <a:latin typeface="Roboto"/>
                <a:ea typeface="Roboto"/>
                <a:cs typeface="Roboto"/>
                <a:sym typeface="Roboto"/>
              </a:rPr>
              <a:t>Supervised learning</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But there may be many cases in which we do not have labeled data and need to find the hidden patterns from the given dataset.</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33333"/>
                </a:solidFill>
                <a:highlight>
                  <a:srgbClr val="FFFFFF"/>
                </a:highlight>
                <a:latin typeface="Roboto"/>
                <a:ea typeface="Roboto"/>
                <a:cs typeface="Roboto"/>
                <a:sym typeface="Roboto"/>
              </a:rPr>
              <a:t>Regression</a:t>
            </a:r>
            <a:r>
              <a:rPr lang="en" sz="1200">
                <a:solidFill>
                  <a:srgbClr val="333333"/>
                </a:solidFill>
                <a:highlight>
                  <a:srgbClr val="FFFFFF"/>
                </a:highlight>
                <a:latin typeface="Roboto"/>
                <a:ea typeface="Roboto"/>
                <a:cs typeface="Roboto"/>
                <a:sym typeface="Roboto"/>
              </a:rPr>
              <a:t> analysis is a statistical method to model the relationship between a dependent (target) and independent (predictor) variables with one or more independent variables. </a:t>
            </a:r>
            <a:r>
              <a:rPr lang="en" sz="1200">
                <a:solidFill>
                  <a:srgbClr val="333333"/>
                </a:solidFill>
                <a:highlight>
                  <a:srgbClr val="FFFFFF"/>
                </a:highlight>
                <a:latin typeface="Roboto"/>
                <a:ea typeface="Roboto"/>
                <a:cs typeface="Roboto"/>
                <a:sym typeface="Roboto"/>
              </a:rPr>
              <a:t> the </a:t>
            </a:r>
            <a:r>
              <a:rPr b="1" lang="en" sz="1200">
                <a:solidFill>
                  <a:srgbClr val="333333"/>
                </a:solidFill>
                <a:highlight>
                  <a:srgbClr val="FFFFFF"/>
                </a:highlight>
                <a:latin typeface="Roboto"/>
                <a:ea typeface="Roboto"/>
                <a:cs typeface="Roboto"/>
                <a:sym typeface="Roboto"/>
              </a:rPr>
              <a:t>output for continuous values</a:t>
            </a:r>
            <a:endParaRPr b="1"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33333"/>
                </a:solidFill>
                <a:highlight>
                  <a:srgbClr val="FFFFFF"/>
                </a:highlight>
                <a:latin typeface="Roboto"/>
                <a:ea typeface="Roboto"/>
                <a:cs typeface="Roboto"/>
                <a:sym typeface="Roboto"/>
              </a:rPr>
              <a:t>Classification </a:t>
            </a:r>
            <a:r>
              <a:rPr lang="en" sz="1200">
                <a:solidFill>
                  <a:srgbClr val="333333"/>
                </a:solidFill>
                <a:highlight>
                  <a:srgbClr val="FFFFFF"/>
                </a:highlight>
                <a:latin typeface="Roboto"/>
                <a:ea typeface="Roboto"/>
                <a:cs typeface="Roboto"/>
                <a:sym typeface="Roboto"/>
              </a:rPr>
              <a:t>: When we try predict the categorical values, we need Classification algorithms.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333333"/>
                </a:solidFill>
                <a:highlight>
                  <a:srgbClr val="FFFFFF"/>
                </a:highlight>
                <a:latin typeface="Roboto"/>
                <a:ea typeface="Roboto"/>
                <a:cs typeface="Roboto"/>
                <a:sym typeface="Roboto"/>
              </a:rPr>
              <a:t>Eg : Yes or No, 0 or 1, Spam or Not Spam, cat or dog,</a:t>
            </a:r>
            <a:r>
              <a:rPr lang="en" sz="1200">
                <a:solidFill>
                  <a:srgbClr val="333333"/>
                </a:solidFill>
                <a:highlight>
                  <a:srgbClr val="FFFFFF"/>
                </a:highlight>
                <a:latin typeface="Roboto"/>
                <a:ea typeface="Roboto"/>
                <a:cs typeface="Roboto"/>
                <a:sym typeface="Roboto"/>
              </a:rPr>
              <a:t> etc.</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“Clustering” is the process of grouping similar entities together. The goal of this unsupervised machine learning technique is to find similarities in the data point and group similar data points together.</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2c4329eae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2c4329ea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e2ccc6d6c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e2ccc6d6c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ven Pro"/>
                <a:ea typeface="Maven Pro"/>
                <a:cs typeface="Maven Pro"/>
                <a:sym typeface="Maven Pro"/>
              </a:rPr>
              <a:t>To discuss:</a:t>
            </a:r>
            <a:endParaRPr>
              <a:solidFill>
                <a:schemeClr val="dk1"/>
              </a:solidFill>
              <a:latin typeface="Maven Pro"/>
              <a:ea typeface="Maven Pro"/>
              <a:cs typeface="Maven Pro"/>
              <a:sym typeface="Maven Pro"/>
            </a:endParaRPr>
          </a:p>
          <a:p>
            <a:pPr indent="-298450" lvl="0" marL="4572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Linear Regression - </a:t>
            </a:r>
            <a:r>
              <a:rPr lang="en" sz="1150">
                <a:solidFill>
                  <a:srgbClr val="595858"/>
                </a:solidFill>
                <a:highlight>
                  <a:srgbClr val="FFFFFF"/>
                </a:highlight>
                <a:latin typeface="Roboto"/>
                <a:ea typeface="Roboto"/>
                <a:cs typeface="Roboto"/>
                <a:sym typeface="Roboto"/>
              </a:rPr>
              <a:t>Linear Regression establishes a relationship between </a:t>
            </a:r>
            <a:r>
              <a:rPr b="1" lang="en" sz="1150">
                <a:solidFill>
                  <a:srgbClr val="333333"/>
                </a:solidFill>
                <a:highlight>
                  <a:srgbClr val="FFFFFF"/>
                </a:highlight>
                <a:latin typeface="Roboto"/>
                <a:ea typeface="Roboto"/>
                <a:cs typeface="Roboto"/>
                <a:sym typeface="Roboto"/>
              </a:rPr>
              <a:t>dependent variable (Y)</a:t>
            </a:r>
            <a:r>
              <a:rPr lang="en" sz="1150">
                <a:solidFill>
                  <a:srgbClr val="595858"/>
                </a:solidFill>
                <a:highlight>
                  <a:srgbClr val="FFFFFF"/>
                </a:highlight>
                <a:latin typeface="Roboto"/>
                <a:ea typeface="Roboto"/>
                <a:cs typeface="Roboto"/>
                <a:sym typeface="Roboto"/>
              </a:rPr>
              <a:t> and one or more </a:t>
            </a:r>
            <a:r>
              <a:rPr b="1" lang="en" sz="1150">
                <a:solidFill>
                  <a:srgbClr val="333333"/>
                </a:solidFill>
                <a:highlight>
                  <a:srgbClr val="FFFFFF"/>
                </a:highlight>
                <a:latin typeface="Roboto"/>
                <a:ea typeface="Roboto"/>
                <a:cs typeface="Roboto"/>
                <a:sym typeface="Roboto"/>
              </a:rPr>
              <a:t>independent variables (X)</a:t>
            </a:r>
            <a:r>
              <a:rPr lang="en" sz="1150">
                <a:solidFill>
                  <a:srgbClr val="595858"/>
                </a:solidFill>
                <a:highlight>
                  <a:srgbClr val="FFFFFF"/>
                </a:highlight>
                <a:latin typeface="Roboto"/>
                <a:ea typeface="Roboto"/>
                <a:cs typeface="Roboto"/>
                <a:sym typeface="Roboto"/>
              </a:rPr>
              <a:t> using a </a:t>
            </a:r>
            <a:r>
              <a:rPr b="1" lang="en" sz="1150">
                <a:solidFill>
                  <a:srgbClr val="333333"/>
                </a:solidFill>
                <a:highlight>
                  <a:srgbClr val="FFFFFF"/>
                </a:highlight>
                <a:latin typeface="Roboto"/>
                <a:ea typeface="Roboto"/>
                <a:cs typeface="Roboto"/>
                <a:sym typeface="Roboto"/>
              </a:rPr>
              <a:t>best fit straight line</a:t>
            </a:r>
            <a:r>
              <a:rPr lang="en" sz="1150">
                <a:solidFill>
                  <a:srgbClr val="595858"/>
                </a:solidFill>
                <a:highlight>
                  <a:srgbClr val="FFFFFF"/>
                </a:highlight>
                <a:latin typeface="Roboto"/>
                <a:ea typeface="Roboto"/>
                <a:cs typeface="Roboto"/>
                <a:sym typeface="Roboto"/>
              </a:rPr>
              <a:t> (also known as regression line).</a:t>
            </a:r>
            <a:endParaRPr>
              <a:solidFill>
                <a:schemeClr val="dk1"/>
              </a:solidFill>
              <a:latin typeface="Maven Pro"/>
              <a:ea typeface="Maven Pro"/>
              <a:cs typeface="Maven Pro"/>
              <a:sym typeface="Maven Pro"/>
            </a:endParaRPr>
          </a:p>
          <a:p>
            <a:pPr indent="-298450" lvl="0" marL="4572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Decision Trees - Decision Trees are a type of Supervised Machine Learning where the </a:t>
            </a:r>
            <a:r>
              <a:rPr b="1" lang="en">
                <a:solidFill>
                  <a:schemeClr val="dk1"/>
                </a:solidFill>
                <a:latin typeface="Maven Pro"/>
                <a:ea typeface="Maven Pro"/>
                <a:cs typeface="Maven Pro"/>
                <a:sym typeface="Maven Pro"/>
              </a:rPr>
              <a:t>data</a:t>
            </a:r>
            <a:r>
              <a:rPr lang="en">
                <a:solidFill>
                  <a:schemeClr val="dk1"/>
                </a:solidFill>
                <a:latin typeface="Maven Pro"/>
                <a:ea typeface="Maven Pro"/>
                <a:cs typeface="Maven Pro"/>
                <a:sym typeface="Maven Pro"/>
              </a:rPr>
              <a:t> is continuously split according to a certain parameter. The tree can be explained by two entities, namely </a:t>
            </a:r>
            <a:r>
              <a:rPr b="1" lang="en">
                <a:solidFill>
                  <a:schemeClr val="dk1"/>
                </a:solidFill>
                <a:latin typeface="Maven Pro"/>
                <a:ea typeface="Maven Pro"/>
                <a:cs typeface="Maven Pro"/>
                <a:sym typeface="Maven Pro"/>
              </a:rPr>
              <a:t>decision nodes</a:t>
            </a:r>
            <a:r>
              <a:rPr lang="en">
                <a:solidFill>
                  <a:schemeClr val="dk1"/>
                </a:solidFill>
                <a:latin typeface="Maven Pro"/>
                <a:ea typeface="Maven Pro"/>
                <a:cs typeface="Maven Pro"/>
                <a:sym typeface="Maven Pro"/>
              </a:rPr>
              <a:t> and </a:t>
            </a:r>
            <a:r>
              <a:rPr b="1" lang="en">
                <a:solidFill>
                  <a:schemeClr val="dk1"/>
                </a:solidFill>
                <a:latin typeface="Maven Pro"/>
                <a:ea typeface="Maven Pro"/>
                <a:cs typeface="Maven Pro"/>
                <a:sym typeface="Maven Pro"/>
              </a:rPr>
              <a:t>leaves.  The leaves are the decisions or the final outcomes. And the decision nodes are where the data is split</a:t>
            </a:r>
            <a:endParaRPr b="1">
              <a:solidFill>
                <a:schemeClr val="dk1"/>
              </a:solidFill>
              <a:latin typeface="Maven Pro"/>
              <a:ea typeface="Maven Pro"/>
              <a:cs typeface="Maven Pro"/>
              <a:sym typeface="Maven Pro"/>
            </a:endParaRPr>
          </a:p>
          <a:p>
            <a:pPr indent="-298450" lvl="0" marL="4572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Ensemble Learning - </a:t>
            </a:r>
            <a:r>
              <a:rPr lang="en">
                <a:solidFill>
                  <a:srgbClr val="1A5E8F"/>
                </a:solidFill>
                <a:latin typeface="Maven Pro"/>
                <a:ea typeface="Maven Pro"/>
                <a:cs typeface="Maven Pro"/>
                <a:sym typeface="Maven Pro"/>
              </a:rPr>
              <a:t>Ensemble learning method is a technique that combines predictions from multiple machine learning algorithms to make a more accurate prediction than a single model.</a:t>
            </a:r>
            <a:endParaRPr>
              <a:solidFill>
                <a:srgbClr val="1A5E8F"/>
              </a:solidFill>
              <a:latin typeface="Maven Pro"/>
              <a:ea typeface="Maven Pro"/>
              <a:cs typeface="Maven Pro"/>
              <a:sym typeface="Maven Pro"/>
            </a:endParaRPr>
          </a:p>
          <a:p>
            <a:pPr indent="0" lvl="0" marL="457200" rtl="0" algn="l">
              <a:spcBef>
                <a:spcPts val="0"/>
              </a:spcBef>
              <a:spcAft>
                <a:spcPts val="0"/>
              </a:spcAft>
              <a:buNone/>
            </a:pPr>
            <a:r>
              <a:t/>
            </a:r>
            <a:endParaRPr>
              <a:solidFill>
                <a:schemeClr val="dk1"/>
              </a:solidFill>
              <a:latin typeface="Maven Pro"/>
              <a:ea typeface="Maven Pro"/>
              <a:cs typeface="Maven Pro"/>
              <a:sym typeface="Maven Pro"/>
            </a:endParaRPr>
          </a:p>
          <a:p>
            <a:pPr indent="-298450" lvl="1" marL="9144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Bagging</a:t>
            </a:r>
            <a:endParaRPr>
              <a:solidFill>
                <a:schemeClr val="dk1"/>
              </a:solidFill>
              <a:latin typeface="Maven Pro"/>
              <a:ea typeface="Maven Pro"/>
              <a:cs typeface="Maven Pro"/>
              <a:sym typeface="Maven Pro"/>
            </a:endParaRPr>
          </a:p>
          <a:p>
            <a:pPr indent="-298450" lvl="2" marL="1371600" rtl="0" algn="l">
              <a:spcBef>
                <a:spcPts val="0"/>
              </a:spcBef>
              <a:spcAft>
                <a:spcPts val="0"/>
              </a:spcAft>
              <a:buClr>
                <a:schemeClr val="dk1"/>
              </a:buClr>
              <a:buSzPts val="1100"/>
              <a:buFont typeface="Maven Pro"/>
              <a:buChar char="■"/>
            </a:pPr>
            <a:r>
              <a:rPr b="1" lang="en">
                <a:solidFill>
                  <a:schemeClr val="dk1"/>
                </a:solidFill>
                <a:latin typeface="Maven Pro"/>
                <a:ea typeface="Maven Pro"/>
                <a:cs typeface="Maven Pro"/>
                <a:sym typeface="Maven Pro"/>
              </a:rPr>
              <a:t>Random Forest - Random Forest Regression is a supervised learning algorithm that uses ensemble learning method for regression. </a:t>
            </a:r>
            <a:r>
              <a:rPr b="1" lang="en" sz="1050">
                <a:solidFill>
                  <a:srgbClr val="202122"/>
                </a:solidFill>
                <a:highlight>
                  <a:srgbClr val="FFFFFF"/>
                </a:highlight>
              </a:rPr>
              <a:t> constructing a multitude of </a:t>
            </a:r>
            <a:r>
              <a:rPr b="1" lang="en" sz="1050">
                <a:solidFill>
                  <a:srgbClr val="0645AD"/>
                </a:solidFill>
                <a:highlight>
                  <a:srgbClr val="FFFFFF"/>
                </a:highlight>
                <a:uFill>
                  <a:noFill/>
                </a:uFill>
                <a:hlinkClick r:id="rId2">
                  <a:extLst>
                    <a:ext uri="{A12FA001-AC4F-418D-AE19-62706E023703}">
                      <ahyp:hlinkClr val="tx"/>
                    </a:ext>
                  </a:extLst>
                </a:hlinkClick>
              </a:rPr>
              <a:t>decision trees</a:t>
            </a:r>
            <a:r>
              <a:rPr b="1" lang="en" sz="1050">
                <a:solidFill>
                  <a:srgbClr val="202122"/>
                </a:solidFill>
                <a:highlight>
                  <a:srgbClr val="FFFFFF"/>
                </a:highlight>
              </a:rPr>
              <a:t> at training time. (highest </a:t>
            </a:r>
            <a:r>
              <a:rPr b="1" lang="en" sz="1050">
                <a:solidFill>
                  <a:srgbClr val="202122"/>
                </a:solidFill>
                <a:highlight>
                  <a:srgbClr val="FFFFFF"/>
                </a:highlight>
              </a:rPr>
              <a:t>occurring</a:t>
            </a:r>
            <a:r>
              <a:rPr b="1" lang="en" sz="1050">
                <a:solidFill>
                  <a:srgbClr val="202122"/>
                </a:solidFill>
                <a:highlight>
                  <a:srgbClr val="FFFFFF"/>
                </a:highlight>
              </a:rPr>
              <a:t> value i.e mode )</a:t>
            </a:r>
            <a:endParaRPr b="1">
              <a:solidFill>
                <a:schemeClr val="dk1"/>
              </a:solidFill>
              <a:latin typeface="Maven Pro"/>
              <a:ea typeface="Maven Pro"/>
              <a:cs typeface="Maven Pro"/>
              <a:sym typeface="Maven Pro"/>
            </a:endParaRPr>
          </a:p>
          <a:p>
            <a:pPr indent="-298450" lvl="0" marL="4572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Boosting</a:t>
            </a:r>
            <a:endParaRPr>
              <a:solidFill>
                <a:schemeClr val="dk1"/>
              </a:solidFill>
              <a:latin typeface="Maven Pro"/>
              <a:ea typeface="Maven Pro"/>
              <a:cs typeface="Maven Pro"/>
              <a:sym typeface="Maven Pro"/>
            </a:endParaRPr>
          </a:p>
          <a:p>
            <a:pPr indent="-298450" lvl="0" marL="4572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a:t>
            </a:r>
            <a:r>
              <a:rPr b="1" lang="en" sz="1150">
                <a:solidFill>
                  <a:schemeClr val="dk1"/>
                </a:solidFill>
                <a:highlight>
                  <a:srgbClr val="FFFFFF"/>
                </a:highlight>
                <a:latin typeface="Roboto"/>
                <a:ea typeface="Roboto"/>
                <a:cs typeface="Roboto"/>
                <a:sym typeface="Roboto"/>
              </a:rPr>
              <a:t>The term ‘Boosting’ refers to a family of algorithms which converts weak learner to strong learners.,To convert weak learner to strong learner, we’ll combine the prediction of each weak learner. The idea of boosting is to train weak learners sequentially, each trying to correct its predecessor.</a:t>
            </a:r>
            <a:endParaRPr b="1">
              <a:solidFill>
                <a:schemeClr val="dk1"/>
              </a:solidFill>
              <a:latin typeface="Maven Pro"/>
              <a:ea typeface="Maven Pro"/>
              <a:cs typeface="Maven Pro"/>
              <a:sym typeface="Maven Pro"/>
            </a:endParaRPr>
          </a:p>
          <a:p>
            <a:pPr indent="-298450" lvl="2" marL="13716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Adaptive Boost </a:t>
            </a:r>
            <a:endParaRPr>
              <a:solidFill>
                <a:schemeClr val="dk1"/>
              </a:solidFill>
              <a:latin typeface="Maven Pro"/>
              <a:ea typeface="Maven Pro"/>
              <a:cs typeface="Maven Pro"/>
              <a:sym typeface="Maven Pro"/>
            </a:endParaRPr>
          </a:p>
          <a:p>
            <a:pPr indent="-298450" lvl="2" marL="13716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Gradient Boost</a:t>
            </a:r>
            <a:endParaRPr>
              <a:solidFill>
                <a:schemeClr val="dk1"/>
              </a:solidFill>
              <a:latin typeface="Maven Pro"/>
              <a:ea typeface="Maven Pro"/>
              <a:cs typeface="Maven Pro"/>
              <a:sym typeface="Maven Pro"/>
            </a:endParaRPr>
          </a:p>
          <a:p>
            <a:pPr indent="-298450" lvl="2" marL="13716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XGBoost</a:t>
            </a:r>
            <a:endParaRPr>
              <a:solidFill>
                <a:schemeClr val="dk1"/>
              </a:solidFill>
              <a:latin typeface="Maven Pro"/>
              <a:ea typeface="Maven Pro"/>
              <a:cs typeface="Maven Pro"/>
              <a:sym typeface="Maven Pro"/>
            </a:endParaRPr>
          </a:p>
          <a:p>
            <a:pPr indent="-298450" lvl="2" marL="1371600" rtl="0" algn="l">
              <a:spcBef>
                <a:spcPts val="0"/>
              </a:spcBef>
              <a:spcAft>
                <a:spcPts val="0"/>
              </a:spcAft>
              <a:buClr>
                <a:schemeClr val="dk1"/>
              </a:buClr>
              <a:buSzPts val="1100"/>
              <a:buFont typeface="Maven Pro"/>
              <a:buChar char="■"/>
            </a:pPr>
            <a:r>
              <a:rPr lang="en">
                <a:solidFill>
                  <a:schemeClr val="dk1"/>
                </a:solidFill>
                <a:latin typeface="Maven Pro"/>
                <a:ea typeface="Maven Pro"/>
                <a:cs typeface="Maven Pro"/>
                <a:sym typeface="Maven Pro"/>
              </a:rPr>
              <a:t>-</a:t>
            </a:r>
            <a:r>
              <a:rPr lang="en" sz="1600">
                <a:solidFill>
                  <a:srgbClr val="292929"/>
                </a:solidFill>
                <a:highlight>
                  <a:srgbClr val="FFFFFF"/>
                </a:highlight>
                <a:latin typeface="Georgia"/>
                <a:ea typeface="Georgia"/>
                <a:cs typeface="Georgia"/>
                <a:sym typeface="Georgia"/>
              </a:rPr>
              <a:t>e</a:t>
            </a:r>
            <a:r>
              <a:rPr b="1" lang="en" sz="1600">
                <a:solidFill>
                  <a:srgbClr val="292929"/>
                </a:solidFill>
                <a:highlight>
                  <a:srgbClr val="FFFFFF"/>
                </a:highlight>
                <a:latin typeface="Georgia"/>
                <a:ea typeface="Georgia"/>
                <a:cs typeface="Georgia"/>
                <a:sym typeface="Georgia"/>
              </a:rPr>
              <a:t>X</a:t>
            </a:r>
            <a:r>
              <a:rPr lang="en" sz="1600">
                <a:solidFill>
                  <a:srgbClr val="292929"/>
                </a:solidFill>
                <a:highlight>
                  <a:srgbClr val="FFFFFF"/>
                </a:highlight>
                <a:latin typeface="Georgia"/>
                <a:ea typeface="Georgia"/>
                <a:cs typeface="Georgia"/>
                <a:sym typeface="Georgia"/>
              </a:rPr>
              <a:t>treme </a:t>
            </a:r>
            <a:r>
              <a:rPr b="1" lang="en" sz="1600">
                <a:solidFill>
                  <a:srgbClr val="292929"/>
                </a:solidFill>
                <a:highlight>
                  <a:srgbClr val="FFFFFF"/>
                </a:highlight>
                <a:latin typeface="Georgia"/>
                <a:ea typeface="Georgia"/>
                <a:cs typeface="Georgia"/>
                <a:sym typeface="Georgia"/>
              </a:rPr>
              <a:t>G</a:t>
            </a:r>
            <a:r>
              <a:rPr lang="en" sz="1600">
                <a:solidFill>
                  <a:srgbClr val="292929"/>
                </a:solidFill>
                <a:highlight>
                  <a:srgbClr val="FFFFFF"/>
                </a:highlight>
                <a:latin typeface="Georgia"/>
                <a:ea typeface="Georgia"/>
                <a:cs typeface="Georgia"/>
                <a:sym typeface="Georgia"/>
              </a:rPr>
              <a:t>radient </a:t>
            </a:r>
            <a:r>
              <a:rPr b="1" lang="en" sz="1600">
                <a:solidFill>
                  <a:srgbClr val="292929"/>
                </a:solidFill>
                <a:highlight>
                  <a:srgbClr val="FFFFFF"/>
                </a:highlight>
                <a:latin typeface="Georgia"/>
                <a:ea typeface="Georgia"/>
                <a:cs typeface="Georgia"/>
                <a:sym typeface="Georgia"/>
              </a:rPr>
              <a:t>B</a:t>
            </a:r>
            <a:r>
              <a:rPr lang="en" sz="1600">
                <a:solidFill>
                  <a:srgbClr val="292929"/>
                </a:solidFill>
                <a:highlight>
                  <a:srgbClr val="FFFFFF"/>
                </a:highlight>
                <a:latin typeface="Georgia"/>
                <a:ea typeface="Georgia"/>
                <a:cs typeface="Georgia"/>
                <a:sym typeface="Georgia"/>
              </a:rPr>
              <a:t>oosting</a:t>
            </a:r>
            <a:endParaRPr sz="1600">
              <a:solidFill>
                <a:srgbClr val="292929"/>
              </a:solidFill>
              <a:highlight>
                <a:srgbClr val="FFFFFF"/>
              </a:highlight>
              <a:latin typeface="Georgia"/>
              <a:ea typeface="Georgia"/>
              <a:cs typeface="Georgia"/>
              <a:sym typeface="Georgia"/>
            </a:endParaRPr>
          </a:p>
          <a:p>
            <a:pPr indent="0" lvl="0" marL="1371600" rtl="0" algn="l">
              <a:spcBef>
                <a:spcPts val="0"/>
              </a:spcBef>
              <a:spcAft>
                <a:spcPts val="0"/>
              </a:spcAft>
              <a:buNone/>
            </a:pPr>
            <a:r>
              <a:rPr lang="en" sz="1600">
                <a:solidFill>
                  <a:srgbClr val="292929"/>
                </a:solidFill>
                <a:highlight>
                  <a:srgbClr val="FFFFFF"/>
                </a:highlight>
                <a:latin typeface="Georgia"/>
                <a:ea typeface="Georgia"/>
                <a:cs typeface="Georgia"/>
                <a:sym typeface="Georgia"/>
              </a:rPr>
              <a:t>Execution Speed.</a:t>
            </a:r>
            <a:endParaRPr sz="1600">
              <a:solidFill>
                <a:srgbClr val="292929"/>
              </a:solidFill>
              <a:highlight>
                <a:srgbClr val="FFFFFF"/>
              </a:highlight>
              <a:latin typeface="Georgia"/>
              <a:ea typeface="Georgia"/>
              <a:cs typeface="Georgia"/>
              <a:sym typeface="Georgia"/>
            </a:endParaRPr>
          </a:p>
          <a:p>
            <a:pPr indent="0" lvl="0" marL="1371600" rtl="0" algn="l">
              <a:spcBef>
                <a:spcPts val="0"/>
              </a:spcBef>
              <a:spcAft>
                <a:spcPts val="0"/>
              </a:spcAft>
              <a:buNone/>
            </a:pPr>
            <a:r>
              <a:rPr lang="en" sz="1600">
                <a:solidFill>
                  <a:srgbClr val="292929"/>
                </a:solidFill>
                <a:highlight>
                  <a:srgbClr val="FFFFFF"/>
                </a:highlight>
                <a:latin typeface="Georgia"/>
                <a:ea typeface="Georgia"/>
                <a:cs typeface="Georgia"/>
                <a:sym typeface="Georgia"/>
              </a:rPr>
              <a:t>Model Performance.</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Parallelization - </a:t>
            </a:r>
            <a:r>
              <a:rPr lang="en" sz="1600">
                <a:solidFill>
                  <a:srgbClr val="292929"/>
                </a:solidFill>
                <a:highlight>
                  <a:srgbClr val="FFFFFF"/>
                </a:highlight>
                <a:latin typeface="Georgia"/>
                <a:ea typeface="Georgia"/>
                <a:cs typeface="Georgia"/>
                <a:sym typeface="Georgia"/>
              </a:rPr>
              <a:t>of tree construction using all of your </a:t>
            </a:r>
            <a:r>
              <a:rPr b="1" lang="en" sz="1600">
                <a:solidFill>
                  <a:srgbClr val="292929"/>
                </a:solidFill>
                <a:highlight>
                  <a:srgbClr val="FFFFFF"/>
                </a:highlight>
                <a:latin typeface="Georgia"/>
                <a:ea typeface="Georgia"/>
                <a:cs typeface="Georgia"/>
                <a:sym typeface="Georgia"/>
              </a:rPr>
              <a:t>CPU cores</a:t>
            </a:r>
            <a:r>
              <a:rPr lang="en" sz="1600">
                <a:solidFill>
                  <a:srgbClr val="292929"/>
                </a:solidFill>
                <a:highlight>
                  <a:srgbClr val="FFFFFF"/>
                </a:highlight>
                <a:latin typeface="Georgia"/>
                <a:ea typeface="Georgia"/>
                <a:cs typeface="Georgia"/>
                <a:sym typeface="Georgia"/>
              </a:rPr>
              <a:t> during training.</a:t>
            </a:r>
            <a:endParaRPr b="1"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Distributed Computing</a:t>
            </a:r>
            <a:r>
              <a:rPr lang="en" sz="1600">
                <a:solidFill>
                  <a:srgbClr val="292929"/>
                </a:solidFill>
                <a:highlight>
                  <a:srgbClr val="FFFFFF"/>
                </a:highlight>
                <a:latin typeface="Georgia"/>
                <a:ea typeface="Georgia"/>
                <a:cs typeface="Georgia"/>
                <a:sym typeface="Georgia"/>
              </a:rPr>
              <a:t> - </a:t>
            </a:r>
            <a:r>
              <a:rPr b="1" lang="en" sz="1600">
                <a:solidFill>
                  <a:srgbClr val="292929"/>
                </a:solidFill>
                <a:highlight>
                  <a:srgbClr val="FFFFFF"/>
                </a:highlight>
                <a:latin typeface="Georgia"/>
                <a:ea typeface="Georgia"/>
                <a:cs typeface="Georgia"/>
                <a:sym typeface="Georgia"/>
              </a:rPr>
              <a:t>training very large models</a:t>
            </a:r>
            <a:endParaRPr b="1"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Out-of-Core Computing - very large datasets </a:t>
            </a:r>
            <a:r>
              <a:rPr lang="en" sz="1600">
                <a:solidFill>
                  <a:srgbClr val="292929"/>
                </a:solidFill>
                <a:highlight>
                  <a:srgbClr val="FFFFFF"/>
                </a:highlight>
                <a:latin typeface="Georgia"/>
                <a:ea typeface="Georgia"/>
                <a:cs typeface="Georgia"/>
                <a:sym typeface="Georgia"/>
              </a:rPr>
              <a:t>that don’t fit into</a:t>
            </a:r>
            <a:r>
              <a:rPr b="1" lang="en" sz="1600">
                <a:solidFill>
                  <a:srgbClr val="292929"/>
                </a:solidFill>
                <a:highlight>
                  <a:srgbClr val="FFFFFF"/>
                </a:highlight>
                <a:latin typeface="Georgia"/>
                <a:ea typeface="Georgia"/>
                <a:cs typeface="Georgia"/>
                <a:sym typeface="Georgia"/>
              </a:rPr>
              <a:t> memory.</a:t>
            </a:r>
            <a:endParaRPr b="1"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Cache Optimization - </a:t>
            </a:r>
            <a:r>
              <a:rPr lang="en" sz="1600">
                <a:solidFill>
                  <a:srgbClr val="292929"/>
                </a:solidFill>
                <a:highlight>
                  <a:srgbClr val="FFFFFF"/>
                </a:highlight>
                <a:latin typeface="Georgia"/>
                <a:ea typeface="Georgia"/>
                <a:cs typeface="Georgia"/>
                <a:sym typeface="Georgia"/>
              </a:rPr>
              <a:t> </a:t>
            </a:r>
            <a:r>
              <a:rPr b="1" lang="en" sz="1600">
                <a:solidFill>
                  <a:srgbClr val="292929"/>
                </a:solidFill>
                <a:highlight>
                  <a:srgbClr val="FFFFFF"/>
                </a:highlight>
                <a:latin typeface="Georgia"/>
                <a:ea typeface="Georgia"/>
                <a:cs typeface="Georgia"/>
                <a:sym typeface="Georgia"/>
              </a:rPr>
              <a:t>best use of hardware.</a:t>
            </a:r>
            <a:endParaRPr b="1"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a:solidFill>
                <a:schemeClr val="dk1"/>
              </a:solidFill>
              <a:latin typeface="Maven Pro"/>
              <a:ea typeface="Maven Pro"/>
              <a:cs typeface="Maven Pro"/>
              <a:sym typeface="Maven Pro"/>
            </a:endParaRPr>
          </a:p>
          <a:p>
            <a:pPr indent="0" lvl="0" marL="0" rtl="0" algn="l">
              <a:spcBef>
                <a:spcPts val="0"/>
              </a:spcBef>
              <a:spcAft>
                <a:spcPts val="0"/>
              </a:spcAft>
              <a:buNone/>
            </a:pPr>
            <a:r>
              <a:t/>
            </a:r>
            <a:endParaRPr>
              <a:solidFill>
                <a:schemeClr val="dk1"/>
              </a:solidFill>
              <a:latin typeface="Maven Pro"/>
              <a:ea typeface="Maven Pro"/>
              <a:cs typeface="Maven Pro"/>
              <a:sym typeface="Maven Pr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e2cdaa324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e2cdaa324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D2129"/>
                </a:solidFill>
                <a:highlight>
                  <a:srgbClr val="FFFFFF"/>
                </a:highlight>
              </a:rPr>
              <a:t>Evaluation metrics are used to measure the quality of the statistical or </a:t>
            </a:r>
            <a:r>
              <a:rPr b="1" lang="en" sz="1400">
                <a:solidFill>
                  <a:schemeClr val="hlink"/>
                </a:solidFill>
                <a:highlight>
                  <a:srgbClr val="FFFFFF"/>
                </a:highlight>
                <a:uFill>
                  <a:noFill/>
                </a:uFill>
                <a:hlinkClick r:id="rId2"/>
              </a:rPr>
              <a:t>machine learning</a:t>
            </a:r>
            <a:r>
              <a:rPr b="1" lang="en" sz="1400">
                <a:solidFill>
                  <a:srgbClr val="1D2129"/>
                </a:solidFill>
                <a:highlight>
                  <a:srgbClr val="FFFFFF"/>
                </a:highlight>
              </a:rPr>
              <a:t> model.</a:t>
            </a:r>
            <a:endParaRPr b="1" sz="1400">
              <a:solidFill>
                <a:srgbClr val="555555"/>
              </a:solidFill>
              <a:highlight>
                <a:srgbClr val="FFFFFF"/>
              </a:highlight>
            </a:endParaRPr>
          </a:p>
          <a:p>
            <a:pPr indent="0" lvl="0" marL="0" rtl="0" algn="l">
              <a:spcBef>
                <a:spcPts val="0"/>
              </a:spcBef>
              <a:spcAft>
                <a:spcPts val="0"/>
              </a:spcAft>
              <a:buNone/>
            </a:pPr>
            <a:r>
              <a:t/>
            </a:r>
            <a:endParaRPr sz="1400">
              <a:solidFill>
                <a:srgbClr val="555555"/>
              </a:solidFill>
              <a:highlight>
                <a:srgbClr val="FFFFFF"/>
              </a:highlight>
            </a:endParaRPr>
          </a:p>
          <a:p>
            <a:pPr indent="0" lvl="0" marL="0" rtl="0" algn="l">
              <a:spcBef>
                <a:spcPts val="0"/>
              </a:spcBef>
              <a:spcAft>
                <a:spcPts val="0"/>
              </a:spcAft>
              <a:buNone/>
            </a:pPr>
            <a:r>
              <a:rPr b="1" lang="en" sz="1400">
                <a:solidFill>
                  <a:schemeClr val="dk1"/>
                </a:solidFill>
                <a:highlight>
                  <a:srgbClr val="FFFFFF"/>
                </a:highlight>
              </a:rPr>
              <a:t>RMSE is calculated as the square root of the mean of the squared differences between actual outcomes and predictions.</a:t>
            </a:r>
            <a:endParaRPr b="1" sz="1400">
              <a:solidFill>
                <a:schemeClr val="dk1"/>
              </a:solidFill>
              <a:highlight>
                <a:srgbClr val="FFFFFF"/>
              </a:highlight>
            </a:endParaRPr>
          </a:p>
          <a:p>
            <a:pPr indent="0" lvl="0" marL="0" rtl="0" algn="l">
              <a:lnSpc>
                <a:spcPct val="140000"/>
              </a:lnSpc>
              <a:spcBef>
                <a:spcPts val="1500"/>
              </a:spcBef>
              <a:spcAft>
                <a:spcPts val="0"/>
              </a:spcAft>
              <a:buNone/>
            </a:pPr>
            <a:r>
              <a:rPr lang="en" sz="1400">
                <a:solidFill>
                  <a:srgbClr val="292929"/>
                </a:solidFill>
                <a:highlight>
                  <a:srgbClr val="FFFFFF"/>
                </a:highlight>
                <a:latin typeface="Georgia"/>
                <a:ea typeface="Georgia"/>
                <a:cs typeface="Georgia"/>
                <a:sym typeface="Georgia"/>
              </a:rPr>
              <a:t>We know that residuals are a measure of how distant the points are from the regression line. Thus, RMSE measures the scatter of these residuals</a:t>
            </a:r>
            <a:r>
              <a:rPr b="1" lang="en" sz="1200">
                <a:solidFill>
                  <a:schemeClr val="dk1"/>
                </a:solidFill>
                <a:highlight>
                  <a:srgbClr val="FFFFFF"/>
                </a:highlight>
              </a:rPr>
              <a:t>.</a:t>
            </a:r>
            <a:endParaRPr b="1" sz="950">
              <a:solidFill>
                <a:srgbClr val="555555"/>
              </a:solidFill>
              <a:highlight>
                <a:srgbClr val="FFFFFF"/>
              </a:highlight>
            </a:endParaRPr>
          </a:p>
          <a:p>
            <a:pPr indent="0" lvl="0" marL="0" rtl="0" algn="l">
              <a:lnSpc>
                <a:spcPct val="140000"/>
              </a:lnSpc>
              <a:spcBef>
                <a:spcPts val="1500"/>
              </a:spcBef>
              <a:spcAft>
                <a:spcPts val="0"/>
              </a:spcAft>
              <a:buNone/>
            </a:pPr>
            <a:r>
              <a:rPr b="1" lang="en" sz="1150">
                <a:solidFill>
                  <a:srgbClr val="555555"/>
                </a:solidFill>
                <a:highlight>
                  <a:srgbClr val="FFFFFF"/>
                </a:highlight>
              </a:rPr>
              <a:t>Other technique :</a:t>
            </a:r>
            <a:endParaRPr b="1" sz="1150">
              <a:solidFill>
                <a:srgbClr val="555555"/>
              </a:solidFill>
              <a:highlight>
                <a:srgbClr val="FFFFFF"/>
              </a:highlight>
            </a:endParaRPr>
          </a:p>
          <a:p>
            <a:pPr indent="0" lvl="0" marL="0" rtl="0" algn="l">
              <a:lnSpc>
                <a:spcPct val="115000"/>
              </a:lnSpc>
              <a:spcBef>
                <a:spcPts val="1500"/>
              </a:spcBef>
              <a:spcAft>
                <a:spcPts val="0"/>
              </a:spcAft>
              <a:buNone/>
            </a:pPr>
            <a:r>
              <a:rPr b="1" lang="en" sz="1450">
                <a:solidFill>
                  <a:srgbClr val="333333"/>
                </a:solidFill>
                <a:highlight>
                  <a:srgbClr val="FFFFFF"/>
                </a:highlight>
              </a:rPr>
              <a:t>Mean Absolute Error(MAE)		R^2				</a:t>
            </a:r>
            <a:r>
              <a:rPr b="1" lang="en" sz="1350">
                <a:solidFill>
                  <a:srgbClr val="333333"/>
                </a:solidFill>
                <a:highlight>
                  <a:srgbClr val="FFFFFF"/>
                </a:highlight>
              </a:rPr>
              <a:t> Mean Squared Error(MSE)</a:t>
            </a:r>
            <a:endParaRPr b="1" sz="1350">
              <a:solidFill>
                <a:srgbClr val="333333"/>
              </a:solidFill>
              <a:highlight>
                <a:srgbClr val="FFFFFF"/>
              </a:highlight>
            </a:endParaRPr>
          </a:p>
          <a:p>
            <a:pPr indent="0" lvl="0" marL="0" rtl="0" algn="l">
              <a:lnSpc>
                <a:spcPct val="140000"/>
              </a:lnSpc>
              <a:spcBef>
                <a:spcPts val="1500"/>
              </a:spcBef>
              <a:spcAft>
                <a:spcPts val="0"/>
              </a:spcAft>
              <a:buNone/>
            </a:pPr>
            <a:r>
              <a:rPr b="1" lang="en" sz="1450">
                <a:solidFill>
                  <a:srgbClr val="333333"/>
                </a:solidFill>
                <a:highlight>
                  <a:srgbClr val="FFFFFF"/>
                </a:highlight>
              </a:rPr>
              <a:t>RMSE ADvANtage : </a:t>
            </a:r>
            <a:r>
              <a:rPr b="1" lang="en" sz="1550">
                <a:solidFill>
                  <a:srgbClr val="595858"/>
                </a:solidFill>
                <a:highlight>
                  <a:srgbClr val="FFFFFF"/>
                </a:highlight>
                <a:latin typeface="Roboto"/>
                <a:ea typeface="Roboto"/>
                <a:cs typeface="Roboto"/>
                <a:sym typeface="Roboto"/>
              </a:rPr>
              <a:t> </a:t>
            </a:r>
            <a:r>
              <a:rPr b="1" lang="en" sz="1550">
                <a:solidFill>
                  <a:schemeClr val="dk1"/>
                </a:solidFill>
                <a:highlight>
                  <a:srgbClr val="FFFFFF"/>
                </a:highlight>
                <a:latin typeface="Roboto"/>
                <a:ea typeface="Roboto"/>
                <a:cs typeface="Roboto"/>
                <a:sym typeface="Roboto"/>
              </a:rPr>
              <a:t>The output value you get is in the same unit as the required output variable which makes interpretation of loss, easy. </a:t>
            </a:r>
            <a:r>
              <a:rPr lang="en" sz="1600">
                <a:solidFill>
                  <a:srgbClr val="292929"/>
                </a:solidFill>
                <a:highlight>
                  <a:srgbClr val="FFFFFF"/>
                </a:highlight>
                <a:latin typeface="Georgia"/>
                <a:ea typeface="Georgia"/>
                <a:cs typeface="Georgia"/>
                <a:sym typeface="Georgia"/>
              </a:rPr>
              <a:t>RMSE penalizes large errors</a:t>
            </a:r>
            <a:endParaRPr sz="1600">
              <a:solidFill>
                <a:srgbClr val="292929"/>
              </a:solidFill>
              <a:highlight>
                <a:srgbClr val="FFFFFF"/>
              </a:highlight>
              <a:latin typeface="Georgia"/>
              <a:ea typeface="Georgia"/>
              <a:cs typeface="Georgia"/>
              <a:sym typeface="Georgia"/>
            </a:endParaRPr>
          </a:p>
          <a:p>
            <a:pPr indent="0" lvl="0" marL="0" rtl="0" algn="l">
              <a:lnSpc>
                <a:spcPct val="140000"/>
              </a:lnSpc>
              <a:spcBef>
                <a:spcPts val="1500"/>
              </a:spcBef>
              <a:spcAft>
                <a:spcPts val="0"/>
              </a:spcAft>
              <a:buNone/>
            </a:pP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lnSpc>
                <a:spcPct val="140000"/>
              </a:lnSpc>
              <a:spcBef>
                <a:spcPts val="1500"/>
              </a:spcBef>
              <a:spcAft>
                <a:spcPts val="0"/>
              </a:spcAft>
              <a:buClr>
                <a:schemeClr val="dk1"/>
              </a:buClr>
              <a:buSzPts val="1100"/>
              <a:buFont typeface="Arial"/>
              <a:buNone/>
            </a:pPr>
            <a:r>
              <a:t/>
            </a:r>
            <a:endParaRPr b="1" sz="1450">
              <a:solidFill>
                <a:srgbClr val="333333"/>
              </a:solidFill>
              <a:highlight>
                <a:srgbClr val="FFFFFF"/>
              </a:highlight>
            </a:endParaRPr>
          </a:p>
          <a:p>
            <a:pPr indent="0" lvl="0" marL="0" rtl="0" algn="l">
              <a:spcBef>
                <a:spcPts val="1500"/>
              </a:spcBef>
              <a:spcAft>
                <a:spcPts val="0"/>
              </a:spcAft>
              <a:buNone/>
            </a:pPr>
            <a:r>
              <a:t/>
            </a:r>
            <a:endParaRPr b="1" sz="1150">
              <a:solidFill>
                <a:srgbClr val="555555"/>
              </a:solidFill>
              <a:highlight>
                <a:srgbClr val="FFFFFF"/>
              </a:highlight>
            </a:endParaRPr>
          </a:p>
          <a:p>
            <a:pPr indent="0" lvl="0" marL="0" rtl="0" algn="l">
              <a:spcBef>
                <a:spcPts val="0"/>
              </a:spcBef>
              <a:spcAft>
                <a:spcPts val="0"/>
              </a:spcAft>
              <a:buNone/>
            </a:pPr>
            <a:r>
              <a:t/>
            </a:r>
            <a:endParaRPr b="1" sz="1150">
              <a:solidFill>
                <a:srgbClr val="555555"/>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e2cdaa324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e2cdaa324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e2cdaa324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e2cdaa324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A5E8F"/>
              </a:buClr>
              <a:buSzPts val="1100"/>
              <a:buFont typeface="Arial"/>
              <a:buNone/>
            </a:pPr>
            <a:r>
              <a:rPr b="1" i="1" lang="en" sz="1400">
                <a:solidFill>
                  <a:srgbClr val="292929"/>
                </a:solidFill>
                <a:highlight>
                  <a:srgbClr val="FFFFFF"/>
                </a:highlight>
                <a:latin typeface="Georgia"/>
                <a:ea typeface="Georgia"/>
                <a:cs typeface="Georgia"/>
                <a:sym typeface="Georgia"/>
              </a:rPr>
              <a:t>problem with this evaluation technique is that it does not give an indication of how well the learner will generalize to an independent/ unseen data set</a:t>
            </a:r>
            <a:r>
              <a:rPr lang="en" sz="1400">
                <a:solidFill>
                  <a:srgbClr val="292929"/>
                </a:solidFill>
                <a:highlight>
                  <a:srgbClr val="FFFFFF"/>
                </a:highlight>
                <a:latin typeface="Georgia"/>
                <a:ea typeface="Georgia"/>
                <a:cs typeface="Georgia"/>
                <a:sym typeface="Georgia"/>
              </a:rPr>
              <a:t>. </a:t>
            </a:r>
            <a:r>
              <a:rPr b="1" lang="en" sz="1400">
                <a:solidFill>
                  <a:srgbClr val="292929"/>
                </a:solidFill>
                <a:highlight>
                  <a:srgbClr val="FFFFFF"/>
                </a:highlight>
                <a:latin typeface="Georgia"/>
                <a:ea typeface="Georgia"/>
                <a:cs typeface="Georgia"/>
                <a:sym typeface="Georgia"/>
              </a:rPr>
              <a:t>Getting this idea about our model is known as Cross Validation.</a:t>
            </a:r>
            <a:endParaRPr b="1" sz="14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rgbClr val="1A5E8F"/>
              </a:buClr>
              <a:buSzPts val="1100"/>
              <a:buFont typeface="Arial"/>
              <a:buNone/>
            </a:pPr>
            <a:r>
              <a:t/>
            </a:r>
            <a:endParaRPr b="1" sz="14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rgbClr val="1A5E8F"/>
              </a:buClr>
              <a:buSzPts val="1100"/>
              <a:buFont typeface="Arial"/>
              <a:buNone/>
            </a:pPr>
            <a:r>
              <a:rPr b="1" i="1" lang="en" sz="1400">
                <a:solidFill>
                  <a:srgbClr val="292929"/>
                </a:solidFill>
                <a:latin typeface="Georgia"/>
                <a:ea typeface="Georgia"/>
                <a:cs typeface="Georgia"/>
                <a:sym typeface="Georgia"/>
              </a:rPr>
              <a:t>We need some kind of assurance that your model has got most of the patterns from the data correct, and its not picking up too much on the noise, or in other words its low on bias and variance.</a:t>
            </a:r>
            <a:endParaRPr b="1" i="1" sz="1400">
              <a:solidFill>
                <a:srgbClr val="292929"/>
              </a:solidFill>
              <a:latin typeface="Georgia"/>
              <a:ea typeface="Georgia"/>
              <a:cs typeface="Georgia"/>
              <a:sym typeface="Georgia"/>
            </a:endParaRPr>
          </a:p>
          <a:p>
            <a:pPr indent="0" lvl="0" marL="0" rtl="0" algn="l">
              <a:spcBef>
                <a:spcPts val="0"/>
              </a:spcBef>
              <a:spcAft>
                <a:spcPts val="0"/>
              </a:spcAft>
              <a:buClr>
                <a:srgbClr val="1A5E8F"/>
              </a:buClr>
              <a:buSzPts val="1100"/>
              <a:buFont typeface="Arial"/>
              <a:buNone/>
            </a:pPr>
            <a:r>
              <a:t/>
            </a:r>
            <a:endParaRPr b="1" i="1" sz="1400">
              <a:solidFill>
                <a:srgbClr val="292929"/>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300"/>
              <a:t>Cross-validation is primarily used </a:t>
            </a:r>
            <a:r>
              <a:rPr b="1" lang="en" sz="1300"/>
              <a:t>Estimate</a:t>
            </a:r>
            <a:r>
              <a:rPr lang="en" sz="1300"/>
              <a:t> the skill of a machine learning model on</a:t>
            </a:r>
            <a:r>
              <a:rPr b="1" lang="en" sz="1300"/>
              <a:t> unseen data</a:t>
            </a:r>
            <a:r>
              <a:rPr lang="en" sz="1300"/>
              <a:t>. That is, it uses a limited sample in order to estimate how the model is expected to perform in</a:t>
            </a:r>
            <a:r>
              <a:rPr b="1" lang="en" sz="1300"/>
              <a:t> general</a:t>
            </a:r>
            <a:r>
              <a:rPr lang="en" sz="1300"/>
              <a:t> ,</a:t>
            </a:r>
            <a:endParaRPr sz="1300"/>
          </a:p>
          <a:p>
            <a:pPr indent="0" lvl="0" marL="0" rtl="0" algn="l">
              <a:spcBef>
                <a:spcPts val="0"/>
              </a:spcBef>
              <a:spcAft>
                <a:spcPts val="0"/>
              </a:spcAft>
              <a:buClr>
                <a:schemeClr val="dk1"/>
              </a:buClr>
              <a:buSzPts val="1100"/>
              <a:buFont typeface="Arial"/>
              <a:buNone/>
            </a:pPr>
            <a:r>
              <a:rPr lang="en" sz="1300"/>
              <a:t>when used to make predictions on data not used during the training of the model.</a:t>
            </a:r>
            <a:endParaRPr sz="1300"/>
          </a:p>
          <a:p>
            <a:pPr indent="0" lvl="0" marL="0" rtl="0" algn="l">
              <a:spcBef>
                <a:spcPts val="0"/>
              </a:spcBef>
              <a:spcAft>
                <a:spcPts val="0"/>
              </a:spcAft>
              <a:buClr>
                <a:srgbClr val="1A5E8F"/>
              </a:buClr>
              <a:buSzPts val="1100"/>
              <a:buFont typeface="Arial"/>
              <a:buNone/>
            </a:pPr>
            <a:r>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It is a popular method because it is simple to understand and because it generally results in a less biased estimate than other methods, such as a simple train/test split.</a:t>
            </a:r>
            <a:endParaRPr sz="1300"/>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b81c8fb94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b81c8fb94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 Machine Learning model is defined as a mathematical model with</a:t>
            </a:r>
            <a:r>
              <a:rPr b="1" lang="en" sz="1400"/>
              <a:t> a number of parameters</a:t>
            </a:r>
            <a:r>
              <a:rPr lang="en" sz="1400"/>
              <a:t> that need to be learned from the data. By training a model with existing data, we are able to fit the model parameters.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However, there is another kind of parameters, known as Hyperparameters,</a:t>
            </a:r>
            <a:r>
              <a:rPr b="1" lang="en" sz="1400"/>
              <a:t> that cannot be directly learned from the regular training process.</a:t>
            </a:r>
            <a:r>
              <a:rPr lang="en" sz="1400"/>
              <a:t> </a:t>
            </a:r>
            <a:endParaRPr sz="1400"/>
          </a:p>
          <a:p>
            <a:pPr indent="0" lvl="0" marL="0" rtl="0" algn="l">
              <a:spcBef>
                <a:spcPts val="0"/>
              </a:spcBef>
              <a:spcAft>
                <a:spcPts val="0"/>
              </a:spcAft>
              <a:buClr>
                <a:schemeClr val="dk1"/>
              </a:buClr>
              <a:buSzPts val="1100"/>
              <a:buFont typeface="Arial"/>
              <a:buNone/>
            </a:pPr>
            <a:r>
              <a:rPr lang="en" sz="1400"/>
              <a:t>They are usually fixed before the actual training process begins. </a:t>
            </a:r>
            <a:endParaRPr sz="1400"/>
          </a:p>
          <a:p>
            <a:pPr indent="0" lvl="0" marL="0" rtl="0" algn="l">
              <a:spcBef>
                <a:spcPts val="0"/>
              </a:spcBef>
              <a:spcAft>
                <a:spcPts val="0"/>
              </a:spcAft>
              <a:buClr>
                <a:schemeClr val="dk1"/>
              </a:buClr>
              <a:buSzPts val="1100"/>
              <a:buFont typeface="Arial"/>
              <a:buNone/>
            </a:pPr>
            <a:r>
              <a:rPr lang="en" sz="1400"/>
              <a:t>Eg : Decision Trees in Random Forest</a:t>
            </a:r>
            <a:endParaRPr sz="1400"/>
          </a:p>
          <a:p>
            <a:pPr indent="0" lvl="0" marL="0" rtl="0" algn="l">
              <a:spcBef>
                <a:spcPts val="0"/>
              </a:spcBef>
              <a:spcAft>
                <a:spcPts val="0"/>
              </a:spcAft>
              <a:buClr>
                <a:schemeClr val="dk1"/>
              </a:buClr>
              <a:buSzPts val="1100"/>
              <a:buFont typeface="Arial"/>
              <a:buNone/>
            </a:pPr>
            <a:r>
              <a:rPr b="1" lang="en" sz="1400"/>
              <a:t>These parameters express important properties of the model such as its complexity or how fast it should learn.</a:t>
            </a:r>
            <a:endParaRPr b="1" sz="1400"/>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e49b8031d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e49b8031d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b81c8fb94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b81c8fb94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e4c245847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e4c245847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800"/>
              </a:spcAft>
              <a:buNone/>
            </a:pPr>
            <a:r>
              <a:rPr lang="en">
                <a:solidFill>
                  <a:schemeClr val="dk1"/>
                </a:solidFill>
                <a:highlight>
                  <a:srgbClr val="FFFFFF"/>
                </a:highlight>
                <a:latin typeface="Calibri"/>
                <a:ea typeface="Calibri"/>
                <a:cs typeface="Calibri"/>
                <a:sym typeface="Calibri"/>
              </a:rPr>
              <a:t>Bike sharing systems are a means of renting bicycles where the process of obtaining membership, rental, and bike return is automated via a network of kiosk locations throughout a city. Using these systems, people are able rent a bike from a one location and return it to a different place on an as-needed basis. Currently, there are over 500 bike-sharing programs around the world.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2ccc6d6c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2ccc6d6c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a:solidFill>
                  <a:schemeClr val="dk1"/>
                </a:solidFill>
                <a:highlight>
                  <a:srgbClr val="FFFFFF"/>
                </a:highlight>
                <a:latin typeface="Calibri"/>
                <a:ea typeface="Calibri"/>
                <a:cs typeface="Calibri"/>
                <a:sym typeface="Calibri"/>
              </a:rPr>
              <a:t>The data generated by these systems makes them attractive for researchers because the duration of travel, departure location, arrival location, and time elapsed is explicitly recorded. Bike sharing systems therefore function as a sensor network, which can be used for studying mobility in a city. In this competition, participants are asked to combine historical usage patterns with weather data to forecast bike rental demand in the Capital Bikeshare program in Washington, D.C. </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800"/>
              </a:spcBef>
              <a:spcAft>
                <a:spcPts val="1200"/>
              </a:spcAft>
              <a:buNone/>
            </a:pPr>
            <a:r>
              <a:rPr lang="en" sz="1200">
                <a:solidFill>
                  <a:schemeClr val="dk1"/>
                </a:solidFill>
                <a:highlight>
                  <a:srgbClr val="FFFFFF"/>
                </a:highlight>
              </a:rPr>
              <a:t>Predict the total count of bikes rented during each hour.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2ccc6d6c6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e2ccc6d6c6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e2ccc6d6c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e2ccc6d6c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datetime:   date and hour in "mm/dd/yyyy hh:mm" format</a:t>
            </a:r>
            <a:endParaRPr/>
          </a:p>
          <a:p>
            <a:pPr indent="0" lvl="0" marL="0" rtl="0" algn="l">
              <a:spcBef>
                <a:spcPts val="0"/>
              </a:spcBef>
              <a:spcAft>
                <a:spcPts val="0"/>
              </a:spcAft>
              <a:buClr>
                <a:schemeClr val="dk1"/>
              </a:buClr>
              <a:buSzPts val="1100"/>
              <a:buFont typeface="Arial"/>
              <a:buNone/>
            </a:pPr>
            <a:r>
              <a:rPr lang="en"/>
              <a:t>season:     Four categories-&gt; 1 = spring, 2 = summer, 3 = fall, 4 = winter</a:t>
            </a:r>
            <a:endParaRPr/>
          </a:p>
          <a:p>
            <a:pPr indent="0" lvl="0" marL="0" rtl="0" algn="l">
              <a:spcBef>
                <a:spcPts val="0"/>
              </a:spcBef>
              <a:spcAft>
                <a:spcPts val="0"/>
              </a:spcAft>
              <a:buClr>
                <a:schemeClr val="dk1"/>
              </a:buClr>
              <a:buSzPts val="1100"/>
              <a:buFont typeface="Arial"/>
              <a:buNone/>
            </a:pPr>
            <a:r>
              <a:rPr lang="en"/>
              <a:t>holiday:    whether the day is a holiday or not (1/0)</a:t>
            </a:r>
            <a:endParaRPr/>
          </a:p>
          <a:p>
            <a:pPr indent="0" lvl="0" marL="0" rtl="0" algn="l">
              <a:spcBef>
                <a:spcPts val="0"/>
              </a:spcBef>
              <a:spcAft>
                <a:spcPts val="0"/>
              </a:spcAft>
              <a:buClr>
                <a:schemeClr val="dk1"/>
              </a:buClr>
              <a:buSzPts val="1100"/>
              <a:buFont typeface="Arial"/>
              <a:buNone/>
            </a:pPr>
            <a:r>
              <a:rPr lang="en"/>
              <a:t>workingday: whether the day is neither a weekend nor holiday (1/0)</a:t>
            </a:r>
            <a:endParaRPr/>
          </a:p>
          <a:p>
            <a:pPr indent="0" lvl="0" marL="0" rtl="0" algn="l">
              <a:spcBef>
                <a:spcPts val="0"/>
              </a:spcBef>
              <a:spcAft>
                <a:spcPts val="0"/>
              </a:spcAft>
              <a:buClr>
                <a:schemeClr val="dk1"/>
              </a:buClr>
              <a:buSzPts val="1100"/>
              <a:buFont typeface="Arial"/>
              <a:buNone/>
            </a:pPr>
            <a:r>
              <a:rPr lang="en"/>
              <a:t>weather:    Four Categories of weather</a:t>
            </a:r>
            <a:endParaRPr/>
          </a:p>
          <a:p>
            <a:pPr indent="0" lvl="0" marL="0" rtl="0" algn="l">
              <a:spcBef>
                <a:spcPts val="0"/>
              </a:spcBef>
              <a:spcAft>
                <a:spcPts val="0"/>
              </a:spcAft>
              <a:buClr>
                <a:schemeClr val="dk1"/>
              </a:buClr>
              <a:buSzPts val="1100"/>
              <a:buFont typeface="Arial"/>
              <a:buNone/>
            </a:pPr>
            <a:r>
              <a:rPr lang="en"/>
              <a:t>            1-&gt; Clear, Few clouds, Partly cloudy</a:t>
            </a:r>
            <a:endParaRPr/>
          </a:p>
          <a:p>
            <a:pPr indent="0" lvl="0" marL="0" rtl="0" algn="l">
              <a:spcBef>
                <a:spcPts val="0"/>
              </a:spcBef>
              <a:spcAft>
                <a:spcPts val="0"/>
              </a:spcAft>
              <a:buClr>
                <a:schemeClr val="dk1"/>
              </a:buClr>
              <a:buSzPts val="1100"/>
              <a:buFont typeface="Arial"/>
              <a:buNone/>
            </a:pPr>
            <a:r>
              <a:rPr lang="en"/>
              <a:t>            2-&gt; Mist + Cloudy, Mist + Broken clouds, Mist + Few clouds, Mist</a:t>
            </a:r>
            <a:endParaRPr/>
          </a:p>
          <a:p>
            <a:pPr indent="0" lvl="0" marL="0" rtl="0" algn="l">
              <a:spcBef>
                <a:spcPts val="0"/>
              </a:spcBef>
              <a:spcAft>
                <a:spcPts val="0"/>
              </a:spcAft>
              <a:buClr>
                <a:schemeClr val="dk1"/>
              </a:buClr>
              <a:buSzPts val="1100"/>
              <a:buFont typeface="Arial"/>
              <a:buNone/>
            </a:pPr>
            <a:r>
              <a:rPr lang="en"/>
              <a:t>            3-&gt; Light Snow and Rain + Thunderstorm + Scattered clouds, Light Rain + Scattered clouds</a:t>
            </a:r>
            <a:endParaRPr/>
          </a:p>
          <a:p>
            <a:pPr indent="0" lvl="0" marL="0" rtl="0" algn="l">
              <a:spcBef>
                <a:spcPts val="0"/>
              </a:spcBef>
              <a:spcAft>
                <a:spcPts val="0"/>
              </a:spcAft>
              <a:buClr>
                <a:schemeClr val="dk1"/>
              </a:buClr>
              <a:buSzPts val="1100"/>
              <a:buFont typeface="Arial"/>
              <a:buNone/>
            </a:pPr>
            <a:r>
              <a:rPr lang="en"/>
              <a:t>            4-&gt; Heavy Rain + Ice Pallets + Thunderstorm + Mist, Snow + Fog</a:t>
            </a:r>
            <a:endParaRPr/>
          </a:p>
          <a:p>
            <a:pPr indent="0" lvl="0" marL="0" rtl="0" algn="l">
              <a:spcBef>
                <a:spcPts val="0"/>
              </a:spcBef>
              <a:spcAft>
                <a:spcPts val="0"/>
              </a:spcAft>
              <a:buClr>
                <a:schemeClr val="dk1"/>
              </a:buClr>
              <a:buSzPts val="1100"/>
              <a:buFont typeface="Arial"/>
              <a:buNone/>
            </a:pPr>
            <a:r>
              <a:rPr lang="en"/>
              <a:t>temp:       hourly temperature in Celsius</a:t>
            </a:r>
            <a:endParaRPr/>
          </a:p>
          <a:p>
            <a:pPr indent="0" lvl="0" marL="0" rtl="0" algn="l">
              <a:spcBef>
                <a:spcPts val="0"/>
              </a:spcBef>
              <a:spcAft>
                <a:spcPts val="0"/>
              </a:spcAft>
              <a:buClr>
                <a:schemeClr val="dk1"/>
              </a:buClr>
              <a:buSzPts val="1100"/>
              <a:buFont typeface="Arial"/>
              <a:buNone/>
            </a:pPr>
            <a:r>
              <a:rPr lang="en"/>
              <a:t>atemp:      "feels like" temperature in Celsius</a:t>
            </a:r>
            <a:endParaRPr/>
          </a:p>
          <a:p>
            <a:pPr indent="0" lvl="0" marL="0" rtl="0" algn="l">
              <a:spcBef>
                <a:spcPts val="0"/>
              </a:spcBef>
              <a:spcAft>
                <a:spcPts val="0"/>
              </a:spcAft>
              <a:buClr>
                <a:schemeClr val="dk1"/>
              </a:buClr>
              <a:buSzPts val="1100"/>
              <a:buFont typeface="Arial"/>
              <a:buNone/>
            </a:pPr>
            <a:r>
              <a:rPr lang="en"/>
              <a:t>humidity:   relative humidity</a:t>
            </a:r>
            <a:endParaRPr/>
          </a:p>
          <a:p>
            <a:pPr indent="0" lvl="0" marL="0" rtl="0" algn="l">
              <a:spcBef>
                <a:spcPts val="0"/>
              </a:spcBef>
              <a:spcAft>
                <a:spcPts val="0"/>
              </a:spcAft>
              <a:buClr>
                <a:schemeClr val="dk1"/>
              </a:buClr>
              <a:buSzPts val="1100"/>
              <a:buFont typeface="Arial"/>
              <a:buNone/>
            </a:pPr>
            <a:r>
              <a:rPr lang="en"/>
              <a:t>windspeed:  wind speed</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jpg"/><Relationship Id="rId5" Type="http://schemas.openxmlformats.org/officeDocument/2006/relationships/image" Target="../media/image6.jpg"/><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11900" y="2658225"/>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 Demand Prediction</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Bike </a:t>
            </a:r>
            <a:r>
              <a:rPr lang="en">
                <a:solidFill>
                  <a:schemeClr val="accent2"/>
                </a:solidFill>
              </a:rPr>
              <a:t>Sharing</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2"/>
          <p:cNvSpPr/>
          <p:nvPr/>
        </p:nvSpPr>
        <p:spPr>
          <a:xfrm>
            <a:off x="1019350" y="1806325"/>
            <a:ext cx="7524000" cy="17982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txBox="1"/>
          <p:nvPr>
            <p:ph type="ctrTitle"/>
          </p:nvPr>
        </p:nvSpPr>
        <p:spPr>
          <a:xfrm>
            <a:off x="645050" y="5166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DATA COLUMNS</a:t>
            </a:r>
            <a:endParaRPr/>
          </a:p>
        </p:txBody>
      </p:sp>
      <p:sp>
        <p:nvSpPr>
          <p:cNvPr id="663" name="Google Shape;663;p32"/>
          <p:cNvSpPr/>
          <p:nvPr/>
        </p:nvSpPr>
        <p:spPr>
          <a:xfrm>
            <a:off x="1153004" y="1897934"/>
            <a:ext cx="7256700" cy="1644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64" name="Google Shape;664;p32"/>
          <p:cNvGraphicFramePr/>
          <p:nvPr/>
        </p:nvGraphicFramePr>
        <p:xfrm>
          <a:off x="742563" y="1672650"/>
          <a:ext cx="3000000" cy="3000000"/>
        </p:xfrm>
        <a:graphic>
          <a:graphicData uri="http://schemas.openxmlformats.org/drawingml/2006/table">
            <a:tbl>
              <a:tblPr>
                <a:noFill/>
                <a:tableStyleId>{C117F4BF-DEF4-4AF3-8F55-40EDF4D6A8E1}</a:tableStyleId>
              </a:tblPr>
              <a:tblGrid>
                <a:gridCol w="2413000"/>
                <a:gridCol w="2413000"/>
                <a:gridCol w="2832875"/>
              </a:tblGrid>
              <a:tr h="381000">
                <a:tc>
                  <a:txBody>
                    <a:bodyPr/>
                    <a:lstStyle/>
                    <a:p>
                      <a:pPr indent="0" lvl="0" marL="0" rtl="0" algn="ctr">
                        <a:spcBef>
                          <a:spcPts val="0"/>
                        </a:spcBef>
                        <a:spcAft>
                          <a:spcPts val="0"/>
                        </a:spcAft>
                        <a:buNone/>
                      </a:pPr>
                      <a:r>
                        <a:t/>
                      </a:r>
                      <a:endParaRPr b="1">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solidFill>
                            <a:schemeClr val="accent1"/>
                          </a:solidFill>
                          <a:latin typeface="Share Tech"/>
                          <a:ea typeface="Share Tech"/>
                          <a:cs typeface="Share Tech"/>
                          <a:sym typeface="Share Tech"/>
                        </a:rPr>
                        <a:t>REGISTERED</a:t>
                      </a:r>
                      <a:endParaRPr sz="1600">
                        <a:solidFill>
                          <a:schemeClr val="accent1"/>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Integer</a:t>
                      </a:r>
                      <a:endParaRPr>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Number of registered user</a:t>
                      </a:r>
                      <a:endParaRPr>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solidFill>
                            <a:schemeClr val="accent2"/>
                          </a:solidFill>
                          <a:latin typeface="Share Tech"/>
                          <a:ea typeface="Share Tech"/>
                          <a:cs typeface="Share Tech"/>
                          <a:sym typeface="Share Tech"/>
                        </a:rPr>
                        <a:t>CASUAL</a:t>
                      </a:r>
                      <a:endParaRPr sz="1600">
                        <a:solidFill>
                          <a:schemeClr val="accent2"/>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Integer</a:t>
                      </a:r>
                      <a:endParaRPr>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Number of non-registered user</a:t>
                      </a:r>
                      <a:endParaRPr>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solidFill>
                            <a:schemeClr val="accent3"/>
                          </a:solidFill>
                          <a:latin typeface="Share Tech"/>
                          <a:ea typeface="Share Tech"/>
                          <a:cs typeface="Share Tech"/>
                          <a:sym typeface="Share Tech"/>
                        </a:rPr>
                        <a:t>COUNT</a:t>
                      </a:r>
                      <a:endParaRPr sz="1600">
                        <a:solidFill>
                          <a:schemeClr val="accent3"/>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Integer</a:t>
                      </a:r>
                      <a:endParaRPr>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Number of total rentals (registered + casual)</a:t>
                      </a:r>
                      <a:endParaRPr>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65" name="Google Shape;665;p32"/>
          <p:cNvSpPr txBox="1"/>
          <p:nvPr/>
        </p:nvSpPr>
        <p:spPr>
          <a:xfrm>
            <a:off x="1086200" y="4476725"/>
            <a:ext cx="759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D7DFE5"/>
                </a:solidFill>
                <a:latin typeface="Maven Pro"/>
                <a:ea typeface="Maven Pro"/>
                <a:cs typeface="Maven Pro"/>
                <a:sym typeface="Maven Pro"/>
              </a:rPr>
              <a:t>Note: Modeling was done separately on both casual and registered values to calculate the final total count</a:t>
            </a:r>
            <a:endParaRPr sz="1200">
              <a:solidFill>
                <a:srgbClr val="D7DFE5"/>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3"/>
          <p:cNvSpPr txBox="1"/>
          <p:nvPr>
            <p:ph type="ctrTitle"/>
          </p:nvPr>
        </p:nvSpPr>
        <p:spPr>
          <a:xfrm>
            <a:off x="618825" y="4878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Quick </a:t>
            </a:r>
            <a:r>
              <a:rPr lang="en"/>
              <a:t>Look</a:t>
            </a:r>
            <a:endParaRPr/>
          </a:p>
        </p:txBody>
      </p:sp>
      <p:pic>
        <p:nvPicPr>
          <p:cNvPr id="671" name="Google Shape;671;p33"/>
          <p:cNvPicPr preferRelativeResize="0"/>
          <p:nvPr/>
        </p:nvPicPr>
        <p:blipFill>
          <a:blip r:embed="rId3">
            <a:alphaModFix/>
          </a:blip>
          <a:stretch>
            <a:fillRect/>
          </a:stretch>
        </p:blipFill>
        <p:spPr>
          <a:xfrm>
            <a:off x="882550" y="1721875"/>
            <a:ext cx="7553325" cy="159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4"/>
          <p:cNvSpPr txBox="1"/>
          <p:nvPr>
            <p:ph idx="1" type="body"/>
          </p:nvPr>
        </p:nvSpPr>
        <p:spPr>
          <a:xfrm>
            <a:off x="2495075" y="1514950"/>
            <a:ext cx="4251600" cy="156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800">
                <a:latin typeface="Share Tech"/>
                <a:ea typeface="Share Tech"/>
                <a:cs typeface="Share Tech"/>
                <a:sym typeface="Share Tech"/>
              </a:rPr>
              <a:t>What is Exploratory Data Analysis?</a:t>
            </a:r>
            <a:endParaRPr sz="2800">
              <a:latin typeface="Share Tech"/>
              <a:ea typeface="Share Tech"/>
              <a:cs typeface="Share Tech"/>
              <a:sym typeface="Share Tech"/>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5"/>
          <p:cNvSpPr txBox="1"/>
          <p:nvPr>
            <p:ph idx="1" type="subTitle"/>
          </p:nvPr>
        </p:nvSpPr>
        <p:spPr>
          <a:xfrm>
            <a:off x="729575" y="1992813"/>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Handle Missing value</a:t>
            </a:r>
            <a:endParaRPr sz="1400">
              <a:latin typeface="Maven Pro Regular"/>
              <a:ea typeface="Maven Pro Regular"/>
              <a:cs typeface="Maven Pro Regular"/>
              <a:sym typeface="Maven Pro Regular"/>
            </a:endParaRPr>
          </a:p>
        </p:txBody>
      </p:sp>
      <p:sp>
        <p:nvSpPr>
          <p:cNvPr id="682" name="Google Shape;682;p35"/>
          <p:cNvSpPr txBox="1"/>
          <p:nvPr>
            <p:ph idx="3" type="subTitle"/>
          </p:nvPr>
        </p:nvSpPr>
        <p:spPr>
          <a:xfrm>
            <a:off x="3731900" y="1939838"/>
            <a:ext cx="1763100" cy="8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Removing duplicates</a:t>
            </a:r>
            <a:endParaRPr sz="1400">
              <a:latin typeface="Maven Pro Regular"/>
              <a:ea typeface="Maven Pro Regular"/>
              <a:cs typeface="Maven Pro Regular"/>
              <a:sym typeface="Maven Pro Regular"/>
            </a:endParaRPr>
          </a:p>
        </p:txBody>
      </p:sp>
      <p:sp>
        <p:nvSpPr>
          <p:cNvPr id="683" name="Google Shape;683;p35"/>
          <p:cNvSpPr txBox="1"/>
          <p:nvPr>
            <p:ph idx="5" type="subTitle"/>
          </p:nvPr>
        </p:nvSpPr>
        <p:spPr>
          <a:xfrm>
            <a:off x="6176524" y="2024751"/>
            <a:ext cx="22707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Outlier Treatment</a:t>
            </a:r>
            <a:endParaRPr sz="1400">
              <a:latin typeface="Maven Pro Regular"/>
              <a:ea typeface="Maven Pro Regular"/>
              <a:cs typeface="Maven Pro Regular"/>
              <a:sym typeface="Maven Pro Regular"/>
            </a:endParaRPr>
          </a:p>
        </p:txBody>
      </p:sp>
      <p:sp>
        <p:nvSpPr>
          <p:cNvPr id="684" name="Google Shape;684;p35"/>
          <p:cNvSpPr txBox="1"/>
          <p:nvPr>
            <p:ph idx="8" type="subTitle"/>
          </p:nvPr>
        </p:nvSpPr>
        <p:spPr>
          <a:xfrm>
            <a:off x="904925" y="3492000"/>
            <a:ext cx="18498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Normalizing and Scaling</a:t>
            </a:r>
            <a:endParaRPr sz="1400">
              <a:latin typeface="Maven Pro Regular"/>
              <a:ea typeface="Maven Pro Regular"/>
              <a:cs typeface="Maven Pro Regular"/>
              <a:sym typeface="Maven Pro Regular"/>
            </a:endParaRPr>
          </a:p>
        </p:txBody>
      </p:sp>
      <p:sp>
        <p:nvSpPr>
          <p:cNvPr id="685" name="Google Shape;685;p35"/>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Encoding Categorical variables</a:t>
            </a:r>
            <a:endParaRPr sz="1400">
              <a:latin typeface="Maven Pro Regular"/>
              <a:ea typeface="Maven Pro Regular"/>
              <a:cs typeface="Maven Pro Regular"/>
              <a:sym typeface="Maven Pro Regular"/>
            </a:endParaRPr>
          </a:p>
        </p:txBody>
      </p:sp>
      <p:sp>
        <p:nvSpPr>
          <p:cNvPr id="686" name="Google Shape;686;p35"/>
          <p:cNvSpPr txBox="1"/>
          <p:nvPr>
            <p:ph idx="15" type="subTitle"/>
          </p:nvPr>
        </p:nvSpPr>
        <p:spPr>
          <a:xfrm>
            <a:off x="6176525" y="3479250"/>
            <a:ext cx="247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Bivariate Analysis</a:t>
            </a:r>
            <a:endParaRPr sz="1400">
              <a:solidFill>
                <a:srgbClr val="000000"/>
              </a:solidFill>
              <a:latin typeface="Maven Pro Regular"/>
              <a:ea typeface="Maven Pro Regular"/>
              <a:cs typeface="Maven Pro Regular"/>
              <a:sym typeface="Maven Pro Regular"/>
            </a:endParaRPr>
          </a:p>
          <a:p>
            <a:pPr indent="0" lvl="0" marL="457200" rtl="0" algn="l">
              <a:spcBef>
                <a:spcPts val="0"/>
              </a:spcBef>
              <a:spcAft>
                <a:spcPts val="0"/>
              </a:spcAft>
              <a:buNone/>
            </a:pPr>
            <a:r>
              <a:t/>
            </a:r>
            <a:endParaRPr sz="1400">
              <a:latin typeface="Maven Pro Regular"/>
              <a:ea typeface="Maven Pro Regular"/>
              <a:cs typeface="Maven Pro Regular"/>
              <a:sym typeface="Maven Pro Regular"/>
            </a:endParaRPr>
          </a:p>
        </p:txBody>
      </p:sp>
      <p:sp>
        <p:nvSpPr>
          <p:cNvPr id="687" name="Google Shape;687;p35"/>
          <p:cNvSpPr/>
          <p:nvPr/>
        </p:nvSpPr>
        <p:spPr>
          <a:xfrm>
            <a:off x="1625825" y="3005284"/>
            <a:ext cx="415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4361163" y="3005284"/>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7104124" y="3005284"/>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1622075" y="1512304"/>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4361174" y="1499075"/>
            <a:ext cx="490200" cy="44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7104124" y="1544242"/>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 name="Google Shape;693;p35"/>
          <p:cNvCxnSpPr>
            <a:endCxn id="688" idx="1"/>
          </p:cNvCxnSpPr>
          <p:nvPr/>
        </p:nvCxnSpPr>
        <p:spPr>
          <a:xfrm>
            <a:off x="2055063" y="1740634"/>
            <a:ext cx="2306100" cy="1472400"/>
          </a:xfrm>
          <a:prstGeom prst="bentConnector3">
            <a:avLst>
              <a:gd fmla="val 50000" name="adj1"/>
            </a:avLst>
          </a:prstGeom>
          <a:noFill/>
          <a:ln cap="flat" cmpd="sng" w="9525">
            <a:solidFill>
              <a:schemeClr val="lt2"/>
            </a:solidFill>
            <a:prstDash val="solid"/>
            <a:round/>
            <a:headEnd len="med" w="med" type="none"/>
            <a:tailEnd len="med" w="med" type="none"/>
          </a:ln>
        </p:spPr>
      </p:cxnSp>
      <p:cxnSp>
        <p:nvCxnSpPr>
          <p:cNvPr id="694" name="Google Shape;694;p35"/>
          <p:cNvCxnSpPr>
            <a:stCxn id="688" idx="3"/>
          </p:cNvCxnSpPr>
          <p:nvPr/>
        </p:nvCxnSpPr>
        <p:spPr>
          <a:xfrm flipH="1" rot="10800000">
            <a:off x="4776663" y="1785634"/>
            <a:ext cx="2298600" cy="1427400"/>
          </a:xfrm>
          <a:prstGeom prst="bentConnector3">
            <a:avLst>
              <a:gd fmla="val 50000" name="adj1"/>
            </a:avLst>
          </a:prstGeom>
          <a:noFill/>
          <a:ln cap="flat" cmpd="sng" w="9525">
            <a:solidFill>
              <a:schemeClr val="lt2"/>
            </a:solidFill>
            <a:prstDash val="solid"/>
            <a:round/>
            <a:headEnd len="med" w="med" type="none"/>
            <a:tailEnd len="med" w="med" type="none"/>
          </a:ln>
        </p:spPr>
      </p:cxnSp>
      <p:grpSp>
        <p:nvGrpSpPr>
          <p:cNvPr id="695" name="Google Shape;695;p35"/>
          <p:cNvGrpSpPr/>
          <p:nvPr/>
        </p:nvGrpSpPr>
        <p:grpSpPr>
          <a:xfrm>
            <a:off x="1671842" y="1578551"/>
            <a:ext cx="289936" cy="276769"/>
            <a:chOff x="4126815" y="2760704"/>
            <a:chExt cx="380393" cy="363118"/>
          </a:xfrm>
        </p:grpSpPr>
        <p:sp>
          <p:nvSpPr>
            <p:cNvPr id="696" name="Google Shape;696;p35"/>
            <p:cNvSpPr/>
            <p:nvPr/>
          </p:nvSpPr>
          <p:spPr>
            <a:xfrm>
              <a:off x="4219825" y="2822435"/>
              <a:ext cx="103267" cy="29056"/>
            </a:xfrm>
            <a:custGeom>
              <a:rect b="b" l="l" r="r" t="t"/>
              <a:pathLst>
                <a:path extrusionOk="0" h="915" w="3252">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4126815" y="2760704"/>
              <a:ext cx="380393" cy="363118"/>
            </a:xfrm>
            <a:custGeom>
              <a:rect b="b" l="l" r="r" t="t"/>
              <a:pathLst>
                <a:path extrusionOk="0" h="11435" w="11979">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4278826" y="2791379"/>
              <a:ext cx="103998" cy="201962"/>
            </a:xfrm>
            <a:custGeom>
              <a:rect b="b" l="l" r="r" t="t"/>
              <a:pathLst>
                <a:path extrusionOk="0" h="6360" w="3275">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4159332" y="2791379"/>
              <a:ext cx="105903" cy="201962"/>
            </a:xfrm>
            <a:custGeom>
              <a:rect b="b" l="l" r="r" t="t"/>
              <a:pathLst>
                <a:path extrusionOk="0" h="6360" w="3335">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35"/>
          <p:cNvGrpSpPr/>
          <p:nvPr/>
        </p:nvGrpSpPr>
        <p:grpSpPr>
          <a:xfrm>
            <a:off x="7135457" y="1574643"/>
            <a:ext cx="352840" cy="354717"/>
            <a:chOff x="3095745" y="3805393"/>
            <a:chExt cx="352840" cy="354717"/>
          </a:xfrm>
        </p:grpSpPr>
        <p:sp>
          <p:nvSpPr>
            <p:cNvPr id="701" name="Google Shape;701;p3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5"/>
          <p:cNvGrpSpPr/>
          <p:nvPr/>
        </p:nvGrpSpPr>
        <p:grpSpPr>
          <a:xfrm>
            <a:off x="1649257" y="3072671"/>
            <a:ext cx="361131" cy="334690"/>
            <a:chOff x="6639652" y="4323777"/>
            <a:chExt cx="426315" cy="332826"/>
          </a:xfrm>
        </p:grpSpPr>
        <p:sp>
          <p:nvSpPr>
            <p:cNvPr id="708" name="Google Shape;708;p35"/>
            <p:cNvSpPr/>
            <p:nvPr/>
          </p:nvSpPr>
          <p:spPr>
            <a:xfrm>
              <a:off x="6639652" y="4323777"/>
              <a:ext cx="426315" cy="332826"/>
            </a:xfrm>
            <a:custGeom>
              <a:rect b="b" l="l" r="r" t="t"/>
              <a:pathLst>
                <a:path extrusionOk="0" h="8562" w="10967">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6830793" y="4458937"/>
              <a:ext cx="41244" cy="85675"/>
            </a:xfrm>
            <a:custGeom>
              <a:rect b="b" l="l" r="r" t="t"/>
              <a:pathLst>
                <a:path extrusionOk="0" h="2204" w="1061">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6879423" y="4426556"/>
              <a:ext cx="41205" cy="118522"/>
            </a:xfrm>
            <a:custGeom>
              <a:rect b="b" l="l" r="r" t="t"/>
              <a:pathLst>
                <a:path extrusionOk="0" h="3049" w="106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6927549" y="4443194"/>
              <a:ext cx="41205" cy="101418"/>
            </a:xfrm>
            <a:custGeom>
              <a:rect b="b" l="l" r="r" t="t"/>
              <a:pathLst>
                <a:path extrusionOk="0" h="2609" w="106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6976141" y="4387645"/>
              <a:ext cx="41244" cy="156967"/>
            </a:xfrm>
            <a:custGeom>
              <a:rect b="b" l="l" r="r" t="t"/>
              <a:pathLst>
                <a:path extrusionOk="0" h="4038" w="1061">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6745193" y="4404321"/>
              <a:ext cx="50029" cy="13916"/>
            </a:xfrm>
            <a:custGeom>
              <a:rect b="b" l="l" r="r" t="t"/>
              <a:pathLst>
                <a:path extrusionOk="0" h="358" w="1287">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6745193" y="4426090"/>
              <a:ext cx="69465" cy="13916"/>
            </a:xfrm>
            <a:custGeom>
              <a:rect b="b" l="l" r="r" t="t"/>
              <a:pathLst>
                <a:path extrusionOk="0" h="358" w="1787">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6745193" y="4447353"/>
              <a:ext cx="69465" cy="13955"/>
            </a:xfrm>
            <a:custGeom>
              <a:rect b="b" l="l" r="r" t="t"/>
              <a:pathLst>
                <a:path extrusionOk="0" h="359" w="1787">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6745193" y="4468189"/>
              <a:ext cx="69465" cy="13916"/>
            </a:xfrm>
            <a:custGeom>
              <a:rect b="b" l="l" r="r" t="t"/>
              <a:pathLst>
                <a:path extrusionOk="0" h="358" w="1787">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6684551" y="4528830"/>
              <a:ext cx="83809" cy="83809"/>
            </a:xfrm>
            <a:custGeom>
              <a:rect b="b" l="l" r="r" t="t"/>
              <a:pathLst>
                <a:path extrusionOk="0" h="2156" w="2156">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5"/>
          <p:cNvGrpSpPr/>
          <p:nvPr/>
        </p:nvGrpSpPr>
        <p:grpSpPr>
          <a:xfrm>
            <a:off x="4423967" y="3072682"/>
            <a:ext cx="289965" cy="334667"/>
            <a:chOff x="7538896" y="1970156"/>
            <a:chExt cx="361147" cy="361529"/>
          </a:xfrm>
        </p:grpSpPr>
        <p:sp>
          <p:nvSpPr>
            <p:cNvPr id="719" name="Google Shape;719;p35"/>
            <p:cNvSpPr/>
            <p:nvPr/>
          </p:nvSpPr>
          <p:spPr>
            <a:xfrm>
              <a:off x="7538896" y="1970156"/>
              <a:ext cx="361147" cy="361529"/>
            </a:xfrm>
            <a:custGeom>
              <a:rect b="b" l="l" r="r" t="t"/>
              <a:pathLst>
                <a:path extrusionOk="0" h="11359" w="11347">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7685907" y="2066784"/>
              <a:ext cx="101211" cy="11394"/>
            </a:xfrm>
            <a:custGeom>
              <a:rect b="b" l="l" r="r" t="t"/>
              <a:pathLst>
                <a:path extrusionOk="0" h="358" w="318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7685907" y="2106187"/>
              <a:ext cx="147075" cy="11394"/>
            </a:xfrm>
            <a:custGeom>
              <a:rect b="b" l="l" r="r" t="t"/>
              <a:pathLst>
                <a:path extrusionOk="0" h="358" w="4621">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7685907" y="2145239"/>
              <a:ext cx="147075" cy="11394"/>
            </a:xfrm>
            <a:custGeom>
              <a:rect b="b" l="l" r="r" t="t"/>
              <a:pathLst>
                <a:path extrusionOk="0" h="358" w="4621">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7685907" y="2184260"/>
              <a:ext cx="147075" cy="11394"/>
            </a:xfrm>
            <a:custGeom>
              <a:rect b="b" l="l" r="r" t="t"/>
              <a:pathLst>
                <a:path extrusionOk="0" h="358" w="4621">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7685907" y="2223280"/>
              <a:ext cx="147075" cy="11394"/>
            </a:xfrm>
            <a:custGeom>
              <a:rect b="b" l="l" r="r" t="t"/>
              <a:pathLst>
                <a:path extrusionOk="0" h="358" w="4621">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35"/>
          <p:cNvGrpSpPr/>
          <p:nvPr/>
        </p:nvGrpSpPr>
        <p:grpSpPr>
          <a:xfrm>
            <a:off x="7198352" y="3045697"/>
            <a:ext cx="289939" cy="334661"/>
            <a:chOff x="4193490" y="3350084"/>
            <a:chExt cx="289939" cy="334661"/>
          </a:xfrm>
        </p:grpSpPr>
        <p:sp>
          <p:nvSpPr>
            <p:cNvPr id="726" name="Google Shape;726;p35"/>
            <p:cNvSpPr/>
            <p:nvPr/>
          </p:nvSpPr>
          <p:spPr>
            <a:xfrm>
              <a:off x="4193490" y="3350084"/>
              <a:ext cx="246364" cy="150110"/>
            </a:xfrm>
            <a:custGeom>
              <a:rect b="b" l="l" r="r" t="t"/>
              <a:pathLst>
                <a:path extrusionOk="0" h="4716" w="7740">
                  <a:moveTo>
                    <a:pt x="4382" y="298"/>
                  </a:moveTo>
                  <a:lnTo>
                    <a:pt x="4299" y="1048"/>
                  </a:lnTo>
                  <a:lnTo>
                    <a:pt x="3668" y="1048"/>
                  </a:lnTo>
                  <a:lnTo>
                    <a:pt x="3620" y="524"/>
                  </a:lnTo>
                  <a:lnTo>
                    <a:pt x="3584" y="298"/>
                  </a:lnTo>
                  <a:close/>
                  <a:moveTo>
                    <a:pt x="6013" y="929"/>
                  </a:moveTo>
                  <a:lnTo>
                    <a:pt x="7204" y="2120"/>
                  </a:lnTo>
                  <a:lnTo>
                    <a:pt x="6025" y="2096"/>
                  </a:lnTo>
                  <a:lnTo>
                    <a:pt x="6013" y="929"/>
                  </a:lnTo>
                  <a:close/>
                  <a:moveTo>
                    <a:pt x="3406" y="0"/>
                  </a:moveTo>
                  <a:cubicBezTo>
                    <a:pt x="3358" y="0"/>
                    <a:pt x="3322" y="12"/>
                    <a:pt x="3287" y="48"/>
                  </a:cubicBezTo>
                  <a:cubicBezTo>
                    <a:pt x="3263" y="72"/>
                    <a:pt x="3239" y="119"/>
                    <a:pt x="3239" y="167"/>
                  </a:cubicBezTo>
                  <a:lnTo>
                    <a:pt x="3275" y="393"/>
                  </a:lnTo>
                  <a:lnTo>
                    <a:pt x="143" y="393"/>
                  </a:lnTo>
                  <a:cubicBezTo>
                    <a:pt x="60" y="393"/>
                    <a:pt x="1" y="465"/>
                    <a:pt x="1" y="536"/>
                  </a:cubicBezTo>
                  <a:lnTo>
                    <a:pt x="1" y="1191"/>
                  </a:lnTo>
                  <a:cubicBezTo>
                    <a:pt x="1" y="1286"/>
                    <a:pt x="72" y="1346"/>
                    <a:pt x="143" y="1346"/>
                  </a:cubicBezTo>
                  <a:cubicBezTo>
                    <a:pt x="239" y="1346"/>
                    <a:pt x="298" y="1262"/>
                    <a:pt x="298" y="1191"/>
                  </a:cubicBezTo>
                  <a:lnTo>
                    <a:pt x="298" y="691"/>
                  </a:lnTo>
                  <a:lnTo>
                    <a:pt x="3299" y="691"/>
                  </a:lnTo>
                  <a:lnTo>
                    <a:pt x="3358" y="1203"/>
                  </a:lnTo>
                  <a:cubicBezTo>
                    <a:pt x="3382" y="1286"/>
                    <a:pt x="3441" y="1346"/>
                    <a:pt x="3513" y="1346"/>
                  </a:cubicBezTo>
                  <a:lnTo>
                    <a:pt x="4418" y="1346"/>
                  </a:lnTo>
                  <a:cubicBezTo>
                    <a:pt x="4489" y="1346"/>
                    <a:pt x="4573" y="1286"/>
                    <a:pt x="4573" y="1203"/>
                  </a:cubicBezTo>
                  <a:lnTo>
                    <a:pt x="4632" y="691"/>
                  </a:lnTo>
                  <a:lnTo>
                    <a:pt x="5680" y="691"/>
                  </a:lnTo>
                  <a:lnTo>
                    <a:pt x="5704" y="2239"/>
                  </a:lnTo>
                  <a:cubicBezTo>
                    <a:pt x="5704" y="2322"/>
                    <a:pt x="5775" y="2382"/>
                    <a:pt x="5847" y="2382"/>
                  </a:cubicBezTo>
                  <a:lnTo>
                    <a:pt x="7394" y="2394"/>
                  </a:lnTo>
                  <a:lnTo>
                    <a:pt x="7394" y="4572"/>
                  </a:lnTo>
                  <a:cubicBezTo>
                    <a:pt x="7394" y="4656"/>
                    <a:pt x="7466" y="4715"/>
                    <a:pt x="7549" y="4715"/>
                  </a:cubicBezTo>
                  <a:cubicBezTo>
                    <a:pt x="7632" y="4715"/>
                    <a:pt x="7692" y="4644"/>
                    <a:pt x="7692" y="4572"/>
                  </a:cubicBezTo>
                  <a:lnTo>
                    <a:pt x="7692" y="2251"/>
                  </a:lnTo>
                  <a:cubicBezTo>
                    <a:pt x="7740" y="2215"/>
                    <a:pt x="7728" y="2191"/>
                    <a:pt x="7692" y="2155"/>
                  </a:cubicBezTo>
                  <a:lnTo>
                    <a:pt x="5966" y="429"/>
                  </a:lnTo>
                  <a:cubicBezTo>
                    <a:pt x="5942" y="405"/>
                    <a:pt x="5894" y="393"/>
                    <a:pt x="5858" y="393"/>
                  </a:cubicBezTo>
                  <a:lnTo>
                    <a:pt x="4692" y="393"/>
                  </a:lnTo>
                  <a:lnTo>
                    <a:pt x="4715" y="167"/>
                  </a:lnTo>
                  <a:cubicBezTo>
                    <a:pt x="4715" y="119"/>
                    <a:pt x="4704" y="72"/>
                    <a:pt x="4668" y="48"/>
                  </a:cubicBezTo>
                  <a:cubicBezTo>
                    <a:pt x="4644" y="12"/>
                    <a:pt x="4596" y="0"/>
                    <a:pt x="45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4193872" y="3405023"/>
              <a:ext cx="9517" cy="44753"/>
            </a:xfrm>
            <a:custGeom>
              <a:rect b="b" l="l" r="r" t="t"/>
              <a:pathLst>
                <a:path extrusionOk="0" h="1406" w="299">
                  <a:moveTo>
                    <a:pt x="155" y="1"/>
                  </a:moveTo>
                  <a:cubicBezTo>
                    <a:pt x="60" y="1"/>
                    <a:pt x="0" y="72"/>
                    <a:pt x="0" y="156"/>
                  </a:cubicBezTo>
                  <a:lnTo>
                    <a:pt x="0" y="1251"/>
                  </a:lnTo>
                  <a:cubicBezTo>
                    <a:pt x="0" y="1346"/>
                    <a:pt x="72" y="1406"/>
                    <a:pt x="155" y="1406"/>
                  </a:cubicBezTo>
                  <a:cubicBezTo>
                    <a:pt x="239" y="1406"/>
                    <a:pt x="298" y="1322"/>
                    <a:pt x="298" y="1251"/>
                  </a:cubicBezTo>
                  <a:lnTo>
                    <a:pt x="298" y="156"/>
                  </a:lnTo>
                  <a:cubicBezTo>
                    <a:pt x="298" y="72"/>
                    <a:pt x="227"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4275356" y="3444460"/>
              <a:ext cx="128116" cy="9485"/>
            </a:xfrm>
            <a:custGeom>
              <a:rect b="b" l="l" r="r" t="t"/>
              <a:pathLst>
                <a:path extrusionOk="0" h="298" w="4025">
                  <a:moveTo>
                    <a:pt x="155" y="0"/>
                  </a:moveTo>
                  <a:cubicBezTo>
                    <a:pt x="60" y="0"/>
                    <a:pt x="0" y="71"/>
                    <a:pt x="0" y="143"/>
                  </a:cubicBezTo>
                  <a:cubicBezTo>
                    <a:pt x="0" y="226"/>
                    <a:pt x="72" y="298"/>
                    <a:pt x="155" y="298"/>
                  </a:cubicBezTo>
                  <a:lnTo>
                    <a:pt x="3870" y="298"/>
                  </a:lnTo>
                  <a:cubicBezTo>
                    <a:pt x="3965" y="298"/>
                    <a:pt x="4025" y="226"/>
                    <a:pt x="4025" y="143"/>
                  </a:cubicBezTo>
                  <a:cubicBezTo>
                    <a:pt x="4025" y="71"/>
                    <a:pt x="3965" y="0"/>
                    <a:pt x="3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4275356" y="3463781"/>
              <a:ext cx="128116" cy="9485"/>
            </a:xfrm>
            <a:custGeom>
              <a:rect b="b" l="l" r="r" t="t"/>
              <a:pathLst>
                <a:path extrusionOk="0" h="298" w="4025">
                  <a:moveTo>
                    <a:pt x="155" y="0"/>
                  </a:moveTo>
                  <a:cubicBezTo>
                    <a:pt x="60" y="0"/>
                    <a:pt x="0" y="72"/>
                    <a:pt x="0" y="155"/>
                  </a:cubicBezTo>
                  <a:cubicBezTo>
                    <a:pt x="0" y="226"/>
                    <a:pt x="72" y="298"/>
                    <a:pt x="155" y="298"/>
                  </a:cubicBezTo>
                  <a:lnTo>
                    <a:pt x="3870" y="298"/>
                  </a:lnTo>
                  <a:cubicBezTo>
                    <a:pt x="3965" y="298"/>
                    <a:pt x="4025" y="226"/>
                    <a:pt x="4025" y="155"/>
                  </a:cubicBezTo>
                  <a:cubicBezTo>
                    <a:pt x="4025" y="72"/>
                    <a:pt x="3965" y="0"/>
                    <a:pt x="3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4223442" y="3439527"/>
              <a:ext cx="38673" cy="38673"/>
            </a:xfrm>
            <a:custGeom>
              <a:rect b="b" l="l" r="r" t="t"/>
              <a:pathLst>
                <a:path extrusionOk="0" h="1215" w="1215">
                  <a:moveTo>
                    <a:pt x="905" y="322"/>
                  </a:moveTo>
                  <a:lnTo>
                    <a:pt x="905" y="917"/>
                  </a:lnTo>
                  <a:lnTo>
                    <a:pt x="310" y="917"/>
                  </a:lnTo>
                  <a:lnTo>
                    <a:pt x="310" y="322"/>
                  </a:lnTo>
                  <a:close/>
                  <a:moveTo>
                    <a:pt x="143" y="0"/>
                  </a:moveTo>
                  <a:cubicBezTo>
                    <a:pt x="48" y="0"/>
                    <a:pt x="0" y="72"/>
                    <a:pt x="0" y="155"/>
                  </a:cubicBezTo>
                  <a:lnTo>
                    <a:pt x="0" y="1060"/>
                  </a:lnTo>
                  <a:cubicBezTo>
                    <a:pt x="0" y="1155"/>
                    <a:pt x="72" y="1215"/>
                    <a:pt x="143" y="1215"/>
                  </a:cubicBezTo>
                  <a:lnTo>
                    <a:pt x="1048" y="1215"/>
                  </a:lnTo>
                  <a:cubicBezTo>
                    <a:pt x="1143" y="1215"/>
                    <a:pt x="1203" y="1131"/>
                    <a:pt x="1203" y="1060"/>
                  </a:cubicBezTo>
                  <a:lnTo>
                    <a:pt x="1203" y="155"/>
                  </a:lnTo>
                  <a:cubicBezTo>
                    <a:pt x="1215" y="72"/>
                    <a:pt x="1143" y="0"/>
                    <a:pt x="1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4275356" y="3525913"/>
              <a:ext cx="128116" cy="9517"/>
            </a:xfrm>
            <a:custGeom>
              <a:rect b="b" l="l" r="r" t="t"/>
              <a:pathLst>
                <a:path extrusionOk="0" h="299" w="4025">
                  <a:moveTo>
                    <a:pt x="155" y="1"/>
                  </a:moveTo>
                  <a:cubicBezTo>
                    <a:pt x="60" y="1"/>
                    <a:pt x="0" y="72"/>
                    <a:pt x="0" y="144"/>
                  </a:cubicBezTo>
                  <a:cubicBezTo>
                    <a:pt x="0" y="227"/>
                    <a:pt x="72" y="299"/>
                    <a:pt x="155" y="299"/>
                  </a:cubicBezTo>
                  <a:lnTo>
                    <a:pt x="3870" y="299"/>
                  </a:lnTo>
                  <a:cubicBezTo>
                    <a:pt x="3965" y="299"/>
                    <a:pt x="4025" y="227"/>
                    <a:pt x="4025" y="144"/>
                  </a:cubicBezTo>
                  <a:cubicBezTo>
                    <a:pt x="4025" y="72"/>
                    <a:pt x="3965" y="1"/>
                    <a:pt x="3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4275356" y="3544884"/>
              <a:ext cx="128116" cy="9485"/>
            </a:xfrm>
            <a:custGeom>
              <a:rect b="b" l="l" r="r" t="t"/>
              <a:pathLst>
                <a:path extrusionOk="0" h="298" w="4025">
                  <a:moveTo>
                    <a:pt x="155" y="0"/>
                  </a:moveTo>
                  <a:cubicBezTo>
                    <a:pt x="60" y="0"/>
                    <a:pt x="0" y="72"/>
                    <a:pt x="0" y="143"/>
                  </a:cubicBezTo>
                  <a:cubicBezTo>
                    <a:pt x="0" y="226"/>
                    <a:pt x="72" y="298"/>
                    <a:pt x="155" y="298"/>
                  </a:cubicBezTo>
                  <a:lnTo>
                    <a:pt x="3870" y="298"/>
                  </a:lnTo>
                  <a:cubicBezTo>
                    <a:pt x="3965" y="298"/>
                    <a:pt x="4025" y="226"/>
                    <a:pt x="4025" y="143"/>
                  </a:cubicBezTo>
                  <a:cubicBezTo>
                    <a:pt x="4025" y="72"/>
                    <a:pt x="3965" y="0"/>
                    <a:pt x="3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4223442" y="3521011"/>
              <a:ext cx="38673" cy="38673"/>
            </a:xfrm>
            <a:custGeom>
              <a:rect b="b" l="l" r="r" t="t"/>
              <a:pathLst>
                <a:path extrusionOk="0" h="1215" w="1215">
                  <a:moveTo>
                    <a:pt x="905" y="298"/>
                  </a:moveTo>
                  <a:lnTo>
                    <a:pt x="905" y="893"/>
                  </a:lnTo>
                  <a:lnTo>
                    <a:pt x="310" y="893"/>
                  </a:lnTo>
                  <a:lnTo>
                    <a:pt x="310" y="298"/>
                  </a:lnTo>
                  <a:close/>
                  <a:moveTo>
                    <a:pt x="143" y="0"/>
                  </a:moveTo>
                  <a:cubicBezTo>
                    <a:pt x="48" y="0"/>
                    <a:pt x="0" y="83"/>
                    <a:pt x="0" y="155"/>
                  </a:cubicBezTo>
                  <a:lnTo>
                    <a:pt x="0" y="1060"/>
                  </a:lnTo>
                  <a:cubicBezTo>
                    <a:pt x="0" y="1155"/>
                    <a:pt x="72" y="1215"/>
                    <a:pt x="143" y="1215"/>
                  </a:cubicBezTo>
                  <a:lnTo>
                    <a:pt x="1048" y="1215"/>
                  </a:lnTo>
                  <a:cubicBezTo>
                    <a:pt x="1143" y="1215"/>
                    <a:pt x="1203" y="1131"/>
                    <a:pt x="1203" y="1060"/>
                  </a:cubicBezTo>
                  <a:lnTo>
                    <a:pt x="1203" y="155"/>
                  </a:lnTo>
                  <a:cubicBezTo>
                    <a:pt x="1215" y="83"/>
                    <a:pt x="1143" y="0"/>
                    <a:pt x="1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4223442" y="3602464"/>
              <a:ext cx="38673" cy="38705"/>
            </a:xfrm>
            <a:custGeom>
              <a:rect b="b" l="l" r="r" t="t"/>
              <a:pathLst>
                <a:path extrusionOk="0" h="1216" w="1215">
                  <a:moveTo>
                    <a:pt x="905" y="299"/>
                  </a:moveTo>
                  <a:lnTo>
                    <a:pt x="905" y="894"/>
                  </a:lnTo>
                  <a:lnTo>
                    <a:pt x="310" y="894"/>
                  </a:lnTo>
                  <a:lnTo>
                    <a:pt x="310" y="299"/>
                  </a:lnTo>
                  <a:close/>
                  <a:moveTo>
                    <a:pt x="143" y="1"/>
                  </a:moveTo>
                  <a:cubicBezTo>
                    <a:pt x="48" y="1"/>
                    <a:pt x="0" y="84"/>
                    <a:pt x="0" y="156"/>
                  </a:cubicBezTo>
                  <a:lnTo>
                    <a:pt x="0" y="1061"/>
                  </a:lnTo>
                  <a:cubicBezTo>
                    <a:pt x="0" y="1156"/>
                    <a:pt x="72" y="1215"/>
                    <a:pt x="143" y="1215"/>
                  </a:cubicBezTo>
                  <a:lnTo>
                    <a:pt x="1048" y="1215"/>
                  </a:lnTo>
                  <a:cubicBezTo>
                    <a:pt x="1143" y="1215"/>
                    <a:pt x="1203" y="1132"/>
                    <a:pt x="1203" y="1061"/>
                  </a:cubicBezTo>
                  <a:lnTo>
                    <a:pt x="1203" y="156"/>
                  </a:lnTo>
                  <a:cubicBezTo>
                    <a:pt x="1215" y="60"/>
                    <a:pt x="1143" y="1"/>
                    <a:pt x="1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4193872" y="3460375"/>
              <a:ext cx="289558" cy="224370"/>
            </a:xfrm>
            <a:custGeom>
              <a:rect b="b" l="l" r="r" t="t"/>
              <a:pathLst>
                <a:path extrusionOk="0" h="7049" w="9097">
                  <a:moveTo>
                    <a:pt x="6108" y="3751"/>
                  </a:moveTo>
                  <a:lnTo>
                    <a:pt x="8502" y="4620"/>
                  </a:lnTo>
                  <a:lnTo>
                    <a:pt x="7894" y="4894"/>
                  </a:lnTo>
                  <a:cubicBezTo>
                    <a:pt x="7847" y="4917"/>
                    <a:pt x="7811" y="4953"/>
                    <a:pt x="7799" y="5013"/>
                  </a:cubicBezTo>
                  <a:cubicBezTo>
                    <a:pt x="7787" y="5060"/>
                    <a:pt x="7799" y="5120"/>
                    <a:pt x="7847" y="5155"/>
                  </a:cubicBezTo>
                  <a:lnTo>
                    <a:pt x="8752" y="6060"/>
                  </a:lnTo>
                  <a:lnTo>
                    <a:pt x="8406" y="6406"/>
                  </a:lnTo>
                  <a:lnTo>
                    <a:pt x="7501" y="5489"/>
                  </a:lnTo>
                  <a:cubicBezTo>
                    <a:pt x="7478" y="5465"/>
                    <a:pt x="7430" y="5453"/>
                    <a:pt x="7394" y="5453"/>
                  </a:cubicBezTo>
                  <a:lnTo>
                    <a:pt x="7370" y="5453"/>
                  </a:lnTo>
                  <a:cubicBezTo>
                    <a:pt x="7323" y="5465"/>
                    <a:pt x="7275" y="5489"/>
                    <a:pt x="7251" y="5536"/>
                  </a:cubicBezTo>
                  <a:lnTo>
                    <a:pt x="6966" y="6156"/>
                  </a:lnTo>
                  <a:lnTo>
                    <a:pt x="6108" y="3751"/>
                  </a:lnTo>
                  <a:close/>
                  <a:moveTo>
                    <a:pt x="155" y="0"/>
                  </a:moveTo>
                  <a:cubicBezTo>
                    <a:pt x="60" y="0"/>
                    <a:pt x="0" y="83"/>
                    <a:pt x="0" y="155"/>
                  </a:cubicBezTo>
                  <a:lnTo>
                    <a:pt x="0" y="6894"/>
                  </a:lnTo>
                  <a:cubicBezTo>
                    <a:pt x="0" y="6989"/>
                    <a:pt x="72" y="7049"/>
                    <a:pt x="155" y="7049"/>
                  </a:cubicBezTo>
                  <a:lnTo>
                    <a:pt x="7573" y="7049"/>
                  </a:lnTo>
                  <a:cubicBezTo>
                    <a:pt x="7668" y="7049"/>
                    <a:pt x="7728" y="6965"/>
                    <a:pt x="7728" y="6894"/>
                  </a:cubicBezTo>
                  <a:lnTo>
                    <a:pt x="7728" y="6156"/>
                  </a:lnTo>
                  <a:lnTo>
                    <a:pt x="8204" y="6632"/>
                  </a:lnTo>
                  <a:cubicBezTo>
                    <a:pt x="8263" y="6691"/>
                    <a:pt x="8335" y="6715"/>
                    <a:pt x="8430" y="6715"/>
                  </a:cubicBezTo>
                  <a:cubicBezTo>
                    <a:pt x="8513" y="6715"/>
                    <a:pt x="8585" y="6691"/>
                    <a:pt x="8644" y="6632"/>
                  </a:cubicBezTo>
                  <a:lnTo>
                    <a:pt x="8990" y="6287"/>
                  </a:lnTo>
                  <a:cubicBezTo>
                    <a:pt x="9097" y="6156"/>
                    <a:pt x="9097" y="5953"/>
                    <a:pt x="8978" y="5822"/>
                  </a:cubicBezTo>
                  <a:lnTo>
                    <a:pt x="8228" y="5084"/>
                  </a:lnTo>
                  <a:lnTo>
                    <a:pt x="8644" y="4882"/>
                  </a:lnTo>
                  <a:cubicBezTo>
                    <a:pt x="8763" y="4822"/>
                    <a:pt x="8835" y="4703"/>
                    <a:pt x="8823" y="4584"/>
                  </a:cubicBezTo>
                  <a:cubicBezTo>
                    <a:pt x="8811" y="4465"/>
                    <a:pt x="8740" y="4346"/>
                    <a:pt x="8621" y="4310"/>
                  </a:cubicBezTo>
                  <a:lnTo>
                    <a:pt x="7728" y="3989"/>
                  </a:lnTo>
                  <a:lnTo>
                    <a:pt x="7728" y="1762"/>
                  </a:lnTo>
                  <a:cubicBezTo>
                    <a:pt x="7728" y="1667"/>
                    <a:pt x="7656" y="1607"/>
                    <a:pt x="7573" y="1607"/>
                  </a:cubicBezTo>
                  <a:cubicBezTo>
                    <a:pt x="7489" y="1607"/>
                    <a:pt x="7430" y="1691"/>
                    <a:pt x="7430" y="1762"/>
                  </a:cubicBezTo>
                  <a:lnTo>
                    <a:pt x="7430" y="3893"/>
                  </a:lnTo>
                  <a:lnTo>
                    <a:pt x="6227" y="3453"/>
                  </a:lnTo>
                  <a:cubicBezTo>
                    <a:pt x="6193" y="3442"/>
                    <a:pt x="6158" y="3437"/>
                    <a:pt x="6124" y="3437"/>
                  </a:cubicBezTo>
                  <a:cubicBezTo>
                    <a:pt x="6041" y="3437"/>
                    <a:pt x="5962" y="3469"/>
                    <a:pt x="5894" y="3536"/>
                  </a:cubicBezTo>
                  <a:cubicBezTo>
                    <a:pt x="5799" y="3620"/>
                    <a:pt x="5775" y="3739"/>
                    <a:pt x="5823" y="3858"/>
                  </a:cubicBezTo>
                  <a:lnTo>
                    <a:pt x="6085" y="4620"/>
                  </a:lnTo>
                  <a:lnTo>
                    <a:pt x="2727" y="4620"/>
                  </a:lnTo>
                  <a:cubicBezTo>
                    <a:pt x="2632" y="4620"/>
                    <a:pt x="2572" y="4691"/>
                    <a:pt x="2572" y="4763"/>
                  </a:cubicBezTo>
                  <a:cubicBezTo>
                    <a:pt x="2572" y="4858"/>
                    <a:pt x="2644" y="4917"/>
                    <a:pt x="2727" y="4917"/>
                  </a:cubicBezTo>
                  <a:lnTo>
                    <a:pt x="6204" y="4917"/>
                  </a:lnTo>
                  <a:lnTo>
                    <a:pt x="6311" y="5215"/>
                  </a:lnTo>
                  <a:lnTo>
                    <a:pt x="2727" y="5215"/>
                  </a:lnTo>
                  <a:cubicBezTo>
                    <a:pt x="2632" y="5215"/>
                    <a:pt x="2572" y="5286"/>
                    <a:pt x="2572" y="5358"/>
                  </a:cubicBezTo>
                  <a:cubicBezTo>
                    <a:pt x="2572" y="5453"/>
                    <a:pt x="2644" y="5513"/>
                    <a:pt x="2727" y="5513"/>
                  </a:cubicBezTo>
                  <a:lnTo>
                    <a:pt x="6418" y="5513"/>
                  </a:lnTo>
                  <a:lnTo>
                    <a:pt x="6668" y="6239"/>
                  </a:lnTo>
                  <a:cubicBezTo>
                    <a:pt x="6716" y="6358"/>
                    <a:pt x="6811" y="6453"/>
                    <a:pt x="6954" y="6453"/>
                  </a:cubicBezTo>
                  <a:cubicBezTo>
                    <a:pt x="7085" y="6453"/>
                    <a:pt x="7204" y="6394"/>
                    <a:pt x="7251" y="6275"/>
                  </a:cubicBezTo>
                  <a:lnTo>
                    <a:pt x="7406" y="5929"/>
                  </a:lnTo>
                  <a:lnTo>
                    <a:pt x="7406" y="6727"/>
                  </a:lnTo>
                  <a:lnTo>
                    <a:pt x="298" y="6727"/>
                  </a:lnTo>
                  <a:lnTo>
                    <a:pt x="298" y="155"/>
                  </a:lnTo>
                  <a:cubicBezTo>
                    <a:pt x="298" y="60"/>
                    <a:pt x="227"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35"/>
          <p:cNvGrpSpPr/>
          <p:nvPr/>
        </p:nvGrpSpPr>
        <p:grpSpPr>
          <a:xfrm>
            <a:off x="4437014" y="1557781"/>
            <a:ext cx="331993" cy="331993"/>
            <a:chOff x="870939" y="2439293"/>
            <a:chExt cx="331993" cy="331993"/>
          </a:xfrm>
        </p:grpSpPr>
        <p:sp>
          <p:nvSpPr>
            <p:cNvPr id="737" name="Google Shape;737;p35"/>
            <p:cNvSpPr/>
            <p:nvPr/>
          </p:nvSpPr>
          <p:spPr>
            <a:xfrm>
              <a:off x="870939" y="2439293"/>
              <a:ext cx="331993" cy="331993"/>
            </a:xfrm>
            <a:custGeom>
              <a:rect b="b" l="l" r="r" t="t"/>
              <a:pathLst>
                <a:path extrusionOk="0" h="10431" w="10431">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908463" y="2696969"/>
              <a:ext cx="41726" cy="41726"/>
            </a:xfrm>
            <a:custGeom>
              <a:rect b="b" l="l" r="r" t="t"/>
              <a:pathLst>
                <a:path extrusionOk="0" h="1311" w="1311">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1015690" y="2696969"/>
              <a:ext cx="41726" cy="41726"/>
            </a:xfrm>
            <a:custGeom>
              <a:rect b="b" l="l" r="r" t="t"/>
              <a:pathLst>
                <a:path extrusionOk="0" h="1311" w="1311">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1122567" y="2696969"/>
              <a:ext cx="41726" cy="41726"/>
            </a:xfrm>
            <a:custGeom>
              <a:rect b="b" l="l" r="r" t="t"/>
              <a:pathLst>
                <a:path extrusionOk="0" h="1311" w="1311">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913015" y="2504094"/>
              <a:ext cx="31859" cy="9867"/>
            </a:xfrm>
            <a:custGeom>
              <a:rect b="b" l="l" r="r" t="t"/>
              <a:pathLst>
                <a:path extrusionOk="0" h="310" w="1001">
                  <a:moveTo>
                    <a:pt x="191" y="0"/>
                  </a:moveTo>
                  <a:cubicBezTo>
                    <a:pt x="0" y="12"/>
                    <a:pt x="0" y="310"/>
                    <a:pt x="191" y="310"/>
                  </a:cubicBezTo>
                  <a:lnTo>
                    <a:pt x="810" y="310"/>
                  </a:lnTo>
                  <a:cubicBezTo>
                    <a:pt x="1000" y="310"/>
                    <a:pt x="1000" y="0"/>
                    <a:pt x="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913015" y="2532898"/>
              <a:ext cx="31859" cy="10248"/>
            </a:xfrm>
            <a:custGeom>
              <a:rect b="b" l="l" r="r" t="t"/>
              <a:pathLst>
                <a:path extrusionOk="0" h="322" w="1001">
                  <a:moveTo>
                    <a:pt x="191" y="0"/>
                  </a:moveTo>
                  <a:cubicBezTo>
                    <a:pt x="0" y="24"/>
                    <a:pt x="0" y="322"/>
                    <a:pt x="191" y="322"/>
                  </a:cubicBezTo>
                  <a:lnTo>
                    <a:pt x="810" y="322"/>
                  </a:lnTo>
                  <a:cubicBezTo>
                    <a:pt x="1000" y="322"/>
                    <a:pt x="1000" y="0"/>
                    <a:pt x="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913015" y="2562052"/>
              <a:ext cx="31859" cy="9898"/>
            </a:xfrm>
            <a:custGeom>
              <a:rect b="b" l="l" r="r" t="t"/>
              <a:pathLst>
                <a:path extrusionOk="0" h="311" w="1001">
                  <a:moveTo>
                    <a:pt x="191" y="1"/>
                  </a:moveTo>
                  <a:cubicBezTo>
                    <a:pt x="0" y="13"/>
                    <a:pt x="0" y="310"/>
                    <a:pt x="191" y="310"/>
                  </a:cubicBezTo>
                  <a:lnTo>
                    <a:pt x="810" y="310"/>
                  </a:lnTo>
                  <a:cubicBezTo>
                    <a:pt x="1000" y="310"/>
                    <a:pt x="1000" y="1"/>
                    <a:pt x="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894428" y="2474908"/>
              <a:ext cx="69384" cy="167508"/>
            </a:xfrm>
            <a:custGeom>
              <a:rect b="b" l="l" r="r" t="t"/>
              <a:pathLst>
                <a:path extrusionOk="0" h="5263" w="218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1002068" y="2474145"/>
              <a:ext cx="69384" cy="168272"/>
            </a:xfrm>
            <a:custGeom>
              <a:rect b="b" l="l" r="r" t="t"/>
              <a:pathLst>
                <a:path extrusionOk="0" h="5287" w="218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1108531" y="2474145"/>
              <a:ext cx="69384" cy="168272"/>
            </a:xfrm>
            <a:custGeom>
              <a:rect b="b" l="l" r="r" t="t"/>
              <a:pathLst>
                <a:path extrusionOk="0" h="5287" w="218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1127118" y="2504094"/>
              <a:ext cx="31859" cy="9867"/>
            </a:xfrm>
            <a:custGeom>
              <a:rect b="b" l="l" r="r" t="t"/>
              <a:pathLst>
                <a:path extrusionOk="0" h="310" w="1001">
                  <a:moveTo>
                    <a:pt x="191" y="0"/>
                  </a:moveTo>
                  <a:cubicBezTo>
                    <a:pt x="0" y="12"/>
                    <a:pt x="0" y="310"/>
                    <a:pt x="191" y="310"/>
                  </a:cubicBezTo>
                  <a:lnTo>
                    <a:pt x="810" y="310"/>
                  </a:lnTo>
                  <a:cubicBezTo>
                    <a:pt x="1000" y="310"/>
                    <a:pt x="1000" y="0"/>
                    <a:pt x="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1127118" y="2532898"/>
              <a:ext cx="31859" cy="10248"/>
            </a:xfrm>
            <a:custGeom>
              <a:rect b="b" l="l" r="r" t="t"/>
              <a:pathLst>
                <a:path extrusionOk="0" h="322" w="1001">
                  <a:moveTo>
                    <a:pt x="191" y="0"/>
                  </a:moveTo>
                  <a:cubicBezTo>
                    <a:pt x="0" y="24"/>
                    <a:pt x="0" y="322"/>
                    <a:pt x="191" y="322"/>
                  </a:cubicBezTo>
                  <a:lnTo>
                    <a:pt x="810" y="322"/>
                  </a:lnTo>
                  <a:cubicBezTo>
                    <a:pt x="1000" y="322"/>
                    <a:pt x="1000" y="0"/>
                    <a:pt x="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1127118" y="2562052"/>
              <a:ext cx="31859" cy="9898"/>
            </a:xfrm>
            <a:custGeom>
              <a:rect b="b" l="l" r="r" t="t"/>
              <a:pathLst>
                <a:path extrusionOk="0" h="311" w="1001">
                  <a:moveTo>
                    <a:pt x="191" y="1"/>
                  </a:moveTo>
                  <a:cubicBezTo>
                    <a:pt x="0" y="13"/>
                    <a:pt x="0" y="310"/>
                    <a:pt x="191" y="310"/>
                  </a:cubicBezTo>
                  <a:lnTo>
                    <a:pt x="810" y="310"/>
                  </a:lnTo>
                  <a:cubicBezTo>
                    <a:pt x="1000" y="310"/>
                    <a:pt x="1000" y="1"/>
                    <a:pt x="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1020624" y="2504094"/>
              <a:ext cx="32241" cy="9867"/>
            </a:xfrm>
            <a:custGeom>
              <a:rect b="b" l="l" r="r" t="t"/>
              <a:pathLst>
                <a:path extrusionOk="0" h="310" w="1013">
                  <a:moveTo>
                    <a:pt x="203" y="0"/>
                  </a:moveTo>
                  <a:cubicBezTo>
                    <a:pt x="1" y="12"/>
                    <a:pt x="1" y="310"/>
                    <a:pt x="203" y="310"/>
                  </a:cubicBezTo>
                  <a:lnTo>
                    <a:pt x="822" y="310"/>
                  </a:lnTo>
                  <a:cubicBezTo>
                    <a:pt x="1013" y="310"/>
                    <a:pt x="1013" y="0"/>
                    <a:pt x="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1020624" y="2532898"/>
              <a:ext cx="32241" cy="10248"/>
            </a:xfrm>
            <a:custGeom>
              <a:rect b="b" l="l" r="r" t="t"/>
              <a:pathLst>
                <a:path extrusionOk="0" h="322" w="1013">
                  <a:moveTo>
                    <a:pt x="203" y="0"/>
                  </a:moveTo>
                  <a:cubicBezTo>
                    <a:pt x="1" y="24"/>
                    <a:pt x="1" y="322"/>
                    <a:pt x="203" y="322"/>
                  </a:cubicBezTo>
                  <a:lnTo>
                    <a:pt x="822" y="322"/>
                  </a:lnTo>
                  <a:cubicBezTo>
                    <a:pt x="1013" y="322"/>
                    <a:pt x="1013" y="0"/>
                    <a:pt x="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1020624" y="2562052"/>
              <a:ext cx="32241" cy="9898"/>
            </a:xfrm>
            <a:custGeom>
              <a:rect b="b" l="l" r="r" t="t"/>
              <a:pathLst>
                <a:path extrusionOk="0" h="311" w="1013">
                  <a:moveTo>
                    <a:pt x="203" y="1"/>
                  </a:moveTo>
                  <a:cubicBezTo>
                    <a:pt x="1" y="13"/>
                    <a:pt x="1" y="310"/>
                    <a:pt x="203" y="310"/>
                  </a:cubicBezTo>
                  <a:lnTo>
                    <a:pt x="822" y="310"/>
                  </a:lnTo>
                  <a:cubicBezTo>
                    <a:pt x="1013" y="310"/>
                    <a:pt x="1013" y="1"/>
                    <a:pt x="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5"/>
          <p:cNvSpPr txBox="1"/>
          <p:nvPr>
            <p:ph idx="6" type="ctrTitle"/>
          </p:nvPr>
        </p:nvSpPr>
        <p:spPr>
          <a:xfrm>
            <a:off x="418625" y="251350"/>
            <a:ext cx="5408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type="ctrTitle"/>
          </p:nvPr>
        </p:nvSpPr>
        <p:spPr>
          <a:xfrm>
            <a:off x="2208150" y="88065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EXTRACTING DATE</a:t>
            </a:r>
            <a:endParaRPr/>
          </a:p>
        </p:txBody>
      </p:sp>
      <p:sp>
        <p:nvSpPr>
          <p:cNvPr id="759" name="Google Shape;759;p36"/>
          <p:cNvSpPr txBox="1"/>
          <p:nvPr/>
        </p:nvSpPr>
        <p:spPr>
          <a:xfrm>
            <a:off x="901500" y="1685125"/>
            <a:ext cx="7341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Since </a:t>
            </a:r>
            <a:r>
              <a:rPr lang="en" sz="1600">
                <a:solidFill>
                  <a:schemeClr val="accent3"/>
                </a:solidFill>
                <a:latin typeface="Maven Pro"/>
                <a:ea typeface="Maven Pro"/>
                <a:cs typeface="Maven Pro"/>
                <a:sym typeface="Maven Pro"/>
              </a:rPr>
              <a:t>datetime </a:t>
            </a:r>
            <a:r>
              <a:rPr lang="en" sz="1600">
                <a:solidFill>
                  <a:schemeClr val="lt1"/>
                </a:solidFill>
                <a:latin typeface="Maven Pro"/>
                <a:ea typeface="Maven Pro"/>
                <a:cs typeface="Maven Pro"/>
                <a:sym typeface="Maven Pro"/>
              </a:rPr>
              <a:t>object </a:t>
            </a:r>
            <a:r>
              <a:rPr lang="en" sz="1600">
                <a:solidFill>
                  <a:schemeClr val="lt1"/>
                </a:solidFill>
                <a:latin typeface="Maven Pro"/>
                <a:ea typeface="Maven Pro"/>
                <a:cs typeface="Maven Pro"/>
                <a:sym typeface="Maven Pro"/>
              </a:rPr>
              <a:t>cannot</a:t>
            </a:r>
            <a:r>
              <a:rPr lang="en" sz="1600">
                <a:solidFill>
                  <a:schemeClr val="lt1"/>
                </a:solidFill>
                <a:latin typeface="Maven Pro"/>
                <a:ea typeface="Maven Pro"/>
                <a:cs typeface="Maven Pro"/>
                <a:sym typeface="Maven Pro"/>
              </a:rPr>
              <a:t> be used for training model, so we have to convert it into </a:t>
            </a:r>
            <a:r>
              <a:rPr lang="en" sz="1600">
                <a:solidFill>
                  <a:schemeClr val="accent2"/>
                </a:solidFill>
                <a:latin typeface="Maven Pro"/>
                <a:ea typeface="Maven Pro"/>
                <a:cs typeface="Maven Pro"/>
                <a:sym typeface="Maven Pro"/>
              </a:rPr>
              <a:t>Integer </a:t>
            </a:r>
            <a:r>
              <a:rPr lang="en" sz="1600">
                <a:solidFill>
                  <a:schemeClr val="lt1"/>
                </a:solidFill>
                <a:latin typeface="Maven Pro"/>
                <a:ea typeface="Maven Pro"/>
                <a:cs typeface="Maven Pro"/>
                <a:sym typeface="Maven Pro"/>
              </a:rPr>
              <a:t>or </a:t>
            </a:r>
            <a:r>
              <a:rPr lang="en" sz="1600">
                <a:solidFill>
                  <a:schemeClr val="accent1"/>
                </a:solidFill>
                <a:latin typeface="Maven Pro"/>
                <a:ea typeface="Maven Pro"/>
                <a:cs typeface="Maven Pro"/>
                <a:sym typeface="Maven Pro"/>
              </a:rPr>
              <a:t>Float </a:t>
            </a:r>
            <a:r>
              <a:rPr lang="en" sz="1600">
                <a:solidFill>
                  <a:schemeClr val="lt1"/>
                </a:solidFill>
                <a:latin typeface="Maven Pro"/>
                <a:ea typeface="Maven Pro"/>
                <a:cs typeface="Maven Pro"/>
                <a:sym typeface="Maven Pro"/>
              </a:rPr>
              <a:t>values</a:t>
            </a:r>
            <a:endParaRPr sz="1600">
              <a:solidFill>
                <a:schemeClr val="lt1"/>
              </a:solidFill>
              <a:latin typeface="Maven Pro"/>
              <a:ea typeface="Maven Pro"/>
              <a:cs typeface="Maven Pro"/>
              <a:sym typeface="Maven Pro"/>
            </a:endParaRPr>
          </a:p>
        </p:txBody>
      </p:sp>
      <p:sp>
        <p:nvSpPr>
          <p:cNvPr id="760" name="Google Shape;760;p36"/>
          <p:cNvSpPr/>
          <p:nvPr/>
        </p:nvSpPr>
        <p:spPr>
          <a:xfrm>
            <a:off x="1783402" y="2924025"/>
            <a:ext cx="1860600" cy="8151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lt1"/>
                </a:solidFill>
                <a:latin typeface="Share Tech"/>
                <a:ea typeface="Share Tech"/>
                <a:cs typeface="Share Tech"/>
                <a:sym typeface="Share Tech"/>
              </a:rPr>
              <a:t>DATETIME</a:t>
            </a:r>
            <a:endParaRPr sz="2900">
              <a:solidFill>
                <a:schemeClr val="lt1"/>
              </a:solidFill>
              <a:latin typeface="Share Tech"/>
              <a:ea typeface="Share Tech"/>
              <a:cs typeface="Share Tech"/>
              <a:sym typeface="Share Tech"/>
            </a:endParaRPr>
          </a:p>
        </p:txBody>
      </p:sp>
      <p:sp>
        <p:nvSpPr>
          <p:cNvPr id="761" name="Google Shape;761;p36"/>
          <p:cNvSpPr/>
          <p:nvPr/>
        </p:nvSpPr>
        <p:spPr>
          <a:xfrm>
            <a:off x="5104924" y="2706975"/>
            <a:ext cx="2417700" cy="1249200"/>
          </a:xfrm>
          <a:prstGeom prst="roundRect">
            <a:avLst>
              <a:gd fmla="val 16667"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hare Tech"/>
                <a:ea typeface="Share Tech"/>
                <a:cs typeface="Share Tech"/>
                <a:sym typeface="Share Tech"/>
              </a:rPr>
              <a:t>HOUR    </a:t>
            </a:r>
            <a:r>
              <a:rPr lang="en" sz="1600">
                <a:solidFill>
                  <a:schemeClr val="accent3"/>
                </a:solidFill>
                <a:latin typeface="Share Tech"/>
                <a:ea typeface="Share Tech"/>
                <a:cs typeface="Share Tech"/>
                <a:sym typeface="Share Tech"/>
              </a:rPr>
              <a:t>INTEGER   </a:t>
            </a:r>
            <a:r>
              <a:rPr lang="en" sz="1600">
                <a:solidFill>
                  <a:schemeClr val="lt1"/>
                </a:solidFill>
                <a:latin typeface="Share Tech"/>
                <a:ea typeface="Share Tech"/>
                <a:cs typeface="Share Tech"/>
                <a:sym typeface="Share Tech"/>
              </a:rPr>
              <a:t>0-23</a:t>
            </a:r>
            <a:endParaRPr sz="1600">
              <a:solidFill>
                <a:schemeClr val="lt1"/>
              </a:solidFill>
              <a:latin typeface="Share Tech"/>
              <a:ea typeface="Share Tech"/>
              <a:cs typeface="Share Tech"/>
              <a:sym typeface="Share Tech"/>
            </a:endParaRPr>
          </a:p>
          <a:p>
            <a:pPr indent="0" lvl="0" marL="0" rtl="0" algn="ctr">
              <a:spcBef>
                <a:spcPts val="0"/>
              </a:spcBef>
              <a:spcAft>
                <a:spcPts val="0"/>
              </a:spcAft>
              <a:buNone/>
            </a:pPr>
            <a:r>
              <a:rPr lang="en" sz="1600">
                <a:solidFill>
                  <a:schemeClr val="lt1"/>
                </a:solidFill>
                <a:latin typeface="Share Tech"/>
                <a:ea typeface="Share Tech"/>
                <a:cs typeface="Share Tech"/>
                <a:sym typeface="Share Tech"/>
              </a:rPr>
              <a:t>DAY     </a:t>
            </a:r>
            <a:r>
              <a:rPr lang="en" sz="1600">
                <a:solidFill>
                  <a:schemeClr val="accent3"/>
                </a:solidFill>
                <a:latin typeface="Share Tech"/>
                <a:ea typeface="Share Tech"/>
                <a:cs typeface="Share Tech"/>
                <a:sym typeface="Share Tech"/>
              </a:rPr>
              <a:t>INTEGER  </a:t>
            </a:r>
            <a:r>
              <a:rPr lang="en" sz="1600">
                <a:solidFill>
                  <a:schemeClr val="lt1"/>
                </a:solidFill>
                <a:latin typeface="Share Tech"/>
                <a:ea typeface="Share Tech"/>
                <a:cs typeface="Share Tech"/>
                <a:sym typeface="Share Tech"/>
              </a:rPr>
              <a:t>0-6</a:t>
            </a:r>
            <a:endParaRPr sz="1600">
              <a:solidFill>
                <a:schemeClr val="lt1"/>
              </a:solidFill>
              <a:latin typeface="Share Tech"/>
              <a:ea typeface="Share Tech"/>
              <a:cs typeface="Share Tech"/>
              <a:sym typeface="Share Tech"/>
            </a:endParaRPr>
          </a:p>
          <a:p>
            <a:pPr indent="0" lvl="0" marL="0" rtl="0" algn="ctr">
              <a:spcBef>
                <a:spcPts val="0"/>
              </a:spcBef>
              <a:spcAft>
                <a:spcPts val="0"/>
              </a:spcAft>
              <a:buNone/>
            </a:pPr>
            <a:r>
              <a:rPr lang="en" sz="1600">
                <a:solidFill>
                  <a:schemeClr val="lt1"/>
                </a:solidFill>
                <a:latin typeface="Share Tech"/>
                <a:ea typeface="Share Tech"/>
                <a:cs typeface="Share Tech"/>
                <a:sym typeface="Share Tech"/>
              </a:rPr>
              <a:t>MONTH  </a:t>
            </a:r>
            <a:r>
              <a:rPr lang="en" sz="1600">
                <a:solidFill>
                  <a:schemeClr val="accent3"/>
                </a:solidFill>
                <a:latin typeface="Share Tech"/>
                <a:ea typeface="Share Tech"/>
                <a:cs typeface="Share Tech"/>
                <a:sym typeface="Share Tech"/>
              </a:rPr>
              <a:t>INTEGER  </a:t>
            </a:r>
            <a:r>
              <a:rPr lang="en" sz="1600">
                <a:solidFill>
                  <a:schemeClr val="lt1"/>
                </a:solidFill>
                <a:latin typeface="Share Tech"/>
                <a:ea typeface="Share Tech"/>
                <a:cs typeface="Share Tech"/>
                <a:sym typeface="Share Tech"/>
              </a:rPr>
              <a:t>1-12</a:t>
            </a:r>
            <a:endParaRPr sz="1600">
              <a:solidFill>
                <a:schemeClr val="lt1"/>
              </a:solidFill>
              <a:latin typeface="Share Tech"/>
              <a:ea typeface="Share Tech"/>
              <a:cs typeface="Share Tech"/>
              <a:sym typeface="Share Tech"/>
            </a:endParaRPr>
          </a:p>
        </p:txBody>
      </p:sp>
      <p:cxnSp>
        <p:nvCxnSpPr>
          <p:cNvPr id="762" name="Google Shape;762;p36"/>
          <p:cNvCxnSpPr>
            <a:stCxn id="760" idx="3"/>
            <a:endCxn id="761" idx="1"/>
          </p:cNvCxnSpPr>
          <p:nvPr/>
        </p:nvCxnSpPr>
        <p:spPr>
          <a:xfrm>
            <a:off x="3644002" y="3331575"/>
            <a:ext cx="1461000" cy="0"/>
          </a:xfrm>
          <a:prstGeom prst="straightConnector1">
            <a:avLst/>
          </a:prstGeom>
          <a:noFill/>
          <a:ln cap="flat" cmpd="sng" w="9525">
            <a:solidFill>
              <a:schemeClr val="accent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7"/>
          <p:cNvSpPr txBox="1"/>
          <p:nvPr>
            <p:ph type="ctrTitle"/>
          </p:nvPr>
        </p:nvSpPr>
        <p:spPr>
          <a:xfrm>
            <a:off x="1355600" y="1406250"/>
            <a:ext cx="4277100" cy="11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DATA VISUALIZATION</a:t>
            </a:r>
            <a:endParaRPr sz="3200"/>
          </a:p>
        </p:txBody>
      </p:sp>
      <p:sp>
        <p:nvSpPr>
          <p:cNvPr id="768" name="Google Shape;768;p37"/>
          <p:cNvSpPr txBox="1"/>
          <p:nvPr>
            <p:ph idx="1" type="subTitle"/>
          </p:nvPr>
        </p:nvSpPr>
        <p:spPr>
          <a:xfrm>
            <a:off x="1943462" y="2501125"/>
            <a:ext cx="31014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Data Visualization and Feature Engineering</a:t>
            </a:r>
            <a:endParaRPr sz="2000"/>
          </a:p>
        </p:txBody>
      </p:sp>
      <p:sp>
        <p:nvSpPr>
          <p:cNvPr id="769" name="Google Shape;769;p37"/>
          <p:cNvSpPr/>
          <p:nvPr/>
        </p:nvSpPr>
        <p:spPr>
          <a:xfrm>
            <a:off x="5782875" y="1868575"/>
            <a:ext cx="1085100" cy="1085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771" name="Google Shape;771;p37"/>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3" name="Google Shape;773;p37"/>
          <p:cNvCxnSpPr>
            <a:stCxn id="769" idx="2"/>
          </p:cNvCxnSpPr>
          <p:nvPr/>
        </p:nvCxnSpPr>
        <p:spPr>
          <a:xfrm>
            <a:off x="6325425" y="2953675"/>
            <a:ext cx="0" cy="9780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8"/>
          <p:cNvSpPr txBox="1"/>
          <p:nvPr>
            <p:ph idx="1" type="body"/>
          </p:nvPr>
        </p:nvSpPr>
        <p:spPr>
          <a:xfrm>
            <a:off x="1708350" y="1787400"/>
            <a:ext cx="5727300" cy="1568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200">
                <a:latin typeface="Share Tech"/>
                <a:ea typeface="Share Tech"/>
                <a:cs typeface="Share Tech"/>
                <a:sym typeface="Share Tech"/>
              </a:rPr>
              <a:t>What is DATA VISUALIZATION?</a:t>
            </a:r>
            <a:endParaRPr sz="3200">
              <a:latin typeface="Share Tech"/>
              <a:ea typeface="Share Tech"/>
              <a:cs typeface="Share Tech"/>
              <a:sym typeface="Share Tech"/>
            </a:endParaRPr>
          </a:p>
          <a:p>
            <a:pPr indent="0" lvl="0" marL="0" rtl="0" algn="ctr">
              <a:spcBef>
                <a:spcPts val="0"/>
              </a:spcBef>
              <a:spcAft>
                <a:spcPts val="1600"/>
              </a:spcAft>
              <a:buNone/>
            </a:pPr>
            <a:r>
              <a:t/>
            </a:r>
            <a:endParaRPr sz="3000">
              <a:latin typeface="Share Tech"/>
              <a:ea typeface="Share Tech"/>
              <a:cs typeface="Share Tech"/>
              <a:sym typeface="Share Tec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39"/>
          <p:cNvSpPr txBox="1"/>
          <p:nvPr>
            <p:ph idx="1" type="body"/>
          </p:nvPr>
        </p:nvSpPr>
        <p:spPr>
          <a:xfrm>
            <a:off x="1125900" y="672375"/>
            <a:ext cx="6892200" cy="6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Pointplot of </a:t>
            </a:r>
            <a:r>
              <a:rPr lang="en">
                <a:solidFill>
                  <a:schemeClr val="accent1"/>
                </a:solidFill>
              </a:rPr>
              <a:t>Hourly </a:t>
            </a:r>
            <a:r>
              <a:rPr lang="en"/>
              <a:t>Trend of Average </a:t>
            </a:r>
            <a:r>
              <a:rPr lang="en">
                <a:solidFill>
                  <a:schemeClr val="accent2"/>
                </a:solidFill>
              </a:rPr>
              <a:t>Count </a:t>
            </a:r>
            <a:r>
              <a:rPr lang="en"/>
              <a:t>for every </a:t>
            </a:r>
            <a:r>
              <a:rPr lang="en">
                <a:solidFill>
                  <a:schemeClr val="accent3"/>
                </a:solidFill>
              </a:rPr>
              <a:t>Season</a:t>
            </a:r>
            <a:endParaRPr>
              <a:solidFill>
                <a:schemeClr val="accent3"/>
              </a:solidFill>
            </a:endParaRPr>
          </a:p>
        </p:txBody>
      </p:sp>
      <p:pic>
        <p:nvPicPr>
          <p:cNvPr id="784" name="Google Shape;784;p39"/>
          <p:cNvPicPr preferRelativeResize="0"/>
          <p:nvPr/>
        </p:nvPicPr>
        <p:blipFill>
          <a:blip r:embed="rId3">
            <a:alphaModFix/>
          </a:blip>
          <a:stretch>
            <a:fillRect/>
          </a:stretch>
        </p:blipFill>
        <p:spPr>
          <a:xfrm>
            <a:off x="894325" y="1185500"/>
            <a:ext cx="7355350" cy="2147775"/>
          </a:xfrm>
          <a:prstGeom prst="rect">
            <a:avLst/>
          </a:prstGeom>
          <a:noFill/>
          <a:ln>
            <a:noFill/>
          </a:ln>
        </p:spPr>
      </p:pic>
      <p:sp>
        <p:nvSpPr>
          <p:cNvPr id="785" name="Google Shape;785;p39"/>
          <p:cNvSpPr txBox="1"/>
          <p:nvPr/>
        </p:nvSpPr>
        <p:spPr>
          <a:xfrm>
            <a:off x="973500" y="3570025"/>
            <a:ext cx="724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Maven Pro"/>
                <a:ea typeface="Maven Pro"/>
                <a:cs typeface="Maven Pro"/>
                <a:sym typeface="Maven Pro"/>
              </a:rPr>
              <a:t>Season-3 (fall)</a:t>
            </a:r>
            <a:r>
              <a:rPr lang="en">
                <a:solidFill>
                  <a:schemeClr val="lt1"/>
                </a:solidFill>
                <a:latin typeface="Maven Pro"/>
                <a:ea typeface="Maven Pro"/>
                <a:cs typeface="Maven Pro"/>
                <a:sym typeface="Maven Pro"/>
              </a:rPr>
              <a:t> has most count of users and </a:t>
            </a:r>
            <a:r>
              <a:rPr lang="en">
                <a:solidFill>
                  <a:schemeClr val="accent3"/>
                </a:solidFill>
                <a:latin typeface="Maven Pro"/>
                <a:ea typeface="Maven Pro"/>
                <a:cs typeface="Maven Pro"/>
                <a:sym typeface="Maven Pro"/>
              </a:rPr>
              <a:t>season-1 (spring) </a:t>
            </a:r>
            <a:r>
              <a:rPr lang="en">
                <a:solidFill>
                  <a:schemeClr val="lt1"/>
                </a:solidFill>
                <a:latin typeface="Maven Pro"/>
                <a:ea typeface="Maven Pro"/>
                <a:cs typeface="Maven Pro"/>
                <a:sym typeface="Maven Pro"/>
              </a:rPr>
              <a:t>has least count of users on hourly basis</a:t>
            </a:r>
            <a:endParaRPr>
              <a:solidFill>
                <a:schemeClr val="lt1"/>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txBox="1"/>
          <p:nvPr>
            <p:ph idx="1" type="body"/>
          </p:nvPr>
        </p:nvSpPr>
        <p:spPr>
          <a:xfrm>
            <a:off x="1125900" y="672375"/>
            <a:ext cx="6892200" cy="6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Pointplot of </a:t>
            </a:r>
            <a:r>
              <a:rPr lang="en">
                <a:solidFill>
                  <a:schemeClr val="accent1"/>
                </a:solidFill>
              </a:rPr>
              <a:t>Hourly </a:t>
            </a:r>
            <a:r>
              <a:rPr lang="en"/>
              <a:t>Trend of Average </a:t>
            </a:r>
            <a:r>
              <a:rPr lang="en">
                <a:solidFill>
                  <a:schemeClr val="accent2"/>
                </a:solidFill>
              </a:rPr>
              <a:t>Count </a:t>
            </a:r>
            <a:r>
              <a:rPr lang="en"/>
              <a:t>for every </a:t>
            </a:r>
            <a:r>
              <a:rPr lang="en">
                <a:solidFill>
                  <a:schemeClr val="accent3"/>
                </a:solidFill>
              </a:rPr>
              <a:t>WeekDay</a:t>
            </a:r>
            <a:endParaRPr>
              <a:solidFill>
                <a:schemeClr val="accent3"/>
              </a:solidFill>
            </a:endParaRPr>
          </a:p>
        </p:txBody>
      </p:sp>
      <p:sp>
        <p:nvSpPr>
          <p:cNvPr id="791" name="Google Shape;791;p40"/>
          <p:cNvSpPr txBox="1"/>
          <p:nvPr/>
        </p:nvSpPr>
        <p:spPr>
          <a:xfrm>
            <a:off x="973500" y="3570025"/>
            <a:ext cx="724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Maven Pro"/>
                <a:ea typeface="Maven Pro"/>
                <a:cs typeface="Maven Pro"/>
                <a:sym typeface="Maven Pro"/>
              </a:rPr>
              <a:t>Weekends(5,6)</a:t>
            </a:r>
            <a:r>
              <a:rPr lang="en">
                <a:solidFill>
                  <a:schemeClr val="lt1"/>
                </a:solidFill>
                <a:latin typeface="Maven Pro"/>
                <a:ea typeface="Maven Pro"/>
                <a:cs typeface="Maven Pro"/>
                <a:sym typeface="Maven Pro"/>
              </a:rPr>
              <a:t> and </a:t>
            </a:r>
            <a:r>
              <a:rPr lang="en">
                <a:solidFill>
                  <a:schemeClr val="accent2"/>
                </a:solidFill>
                <a:latin typeface="Maven Pro"/>
                <a:ea typeface="Maven Pro"/>
                <a:cs typeface="Maven Pro"/>
                <a:sym typeface="Maven Pro"/>
              </a:rPr>
              <a:t>Weekdays(0,1,2,3,4)</a:t>
            </a:r>
            <a:r>
              <a:rPr lang="en">
                <a:solidFill>
                  <a:schemeClr val="lt1"/>
                </a:solidFill>
                <a:latin typeface="Maven Pro"/>
                <a:ea typeface="Maven Pro"/>
                <a:cs typeface="Maven Pro"/>
                <a:sym typeface="Maven Pro"/>
              </a:rPr>
              <a:t> have different Trend of count of users on hourly basis.</a:t>
            </a:r>
            <a:endParaRPr>
              <a:solidFill>
                <a:schemeClr val="lt1"/>
              </a:solidFill>
              <a:latin typeface="Maven Pro"/>
              <a:ea typeface="Maven Pro"/>
              <a:cs typeface="Maven Pro"/>
              <a:sym typeface="Maven Pro"/>
            </a:endParaRPr>
          </a:p>
        </p:txBody>
      </p:sp>
      <p:pic>
        <p:nvPicPr>
          <p:cNvPr id="792" name="Google Shape;792;p40"/>
          <p:cNvPicPr preferRelativeResize="0"/>
          <p:nvPr/>
        </p:nvPicPr>
        <p:blipFill>
          <a:blip r:embed="rId3">
            <a:alphaModFix/>
          </a:blip>
          <a:stretch>
            <a:fillRect/>
          </a:stretch>
        </p:blipFill>
        <p:spPr>
          <a:xfrm>
            <a:off x="910500" y="1293975"/>
            <a:ext cx="7322975" cy="22481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pic>
        <p:nvPicPr>
          <p:cNvPr id="797" name="Google Shape;797;p41"/>
          <p:cNvPicPr preferRelativeResize="0"/>
          <p:nvPr/>
        </p:nvPicPr>
        <p:blipFill>
          <a:blip r:embed="rId3">
            <a:alphaModFix/>
          </a:blip>
          <a:stretch>
            <a:fillRect/>
          </a:stretch>
        </p:blipFill>
        <p:spPr>
          <a:xfrm>
            <a:off x="709275" y="2140063"/>
            <a:ext cx="4522250" cy="1392504"/>
          </a:xfrm>
          <a:prstGeom prst="rect">
            <a:avLst/>
          </a:prstGeom>
          <a:noFill/>
          <a:ln>
            <a:noFill/>
          </a:ln>
        </p:spPr>
      </p:pic>
      <p:sp>
        <p:nvSpPr>
          <p:cNvPr id="798" name="Google Shape;798;p41"/>
          <p:cNvSpPr txBox="1"/>
          <p:nvPr>
            <p:ph type="ctrTitle"/>
          </p:nvPr>
        </p:nvSpPr>
        <p:spPr>
          <a:xfrm>
            <a:off x="618825" y="411675"/>
            <a:ext cx="7869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Introducing feature “PEAK” into the dataset using data 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900"/>
              <a:t>Introducing a New Feature “</a:t>
            </a:r>
            <a:r>
              <a:rPr lang="en" sz="2900">
                <a:solidFill>
                  <a:srgbClr val="00FFFF"/>
                </a:solidFill>
              </a:rPr>
              <a:t>PEAK</a:t>
            </a:r>
            <a:r>
              <a:rPr lang="en" sz="2900"/>
              <a:t>” </a:t>
            </a:r>
            <a:endParaRPr/>
          </a:p>
        </p:txBody>
      </p:sp>
      <p:cxnSp>
        <p:nvCxnSpPr>
          <p:cNvPr id="799" name="Google Shape;799;p41"/>
          <p:cNvCxnSpPr/>
          <p:nvPr/>
        </p:nvCxnSpPr>
        <p:spPr>
          <a:xfrm flipH="1">
            <a:off x="2477400" y="1761838"/>
            <a:ext cx="176100" cy="503100"/>
          </a:xfrm>
          <a:prstGeom prst="straightConnector1">
            <a:avLst/>
          </a:prstGeom>
          <a:noFill/>
          <a:ln cap="flat" cmpd="sng" w="9525">
            <a:solidFill>
              <a:schemeClr val="accent1"/>
            </a:solidFill>
            <a:prstDash val="solid"/>
            <a:round/>
            <a:headEnd len="med" w="med" type="none"/>
            <a:tailEnd len="med" w="med" type="triangle"/>
          </a:ln>
        </p:spPr>
      </p:cxnSp>
      <p:cxnSp>
        <p:nvCxnSpPr>
          <p:cNvPr id="800" name="Google Shape;800;p41"/>
          <p:cNvCxnSpPr/>
          <p:nvPr/>
        </p:nvCxnSpPr>
        <p:spPr>
          <a:xfrm>
            <a:off x="3772725" y="1610938"/>
            <a:ext cx="227700" cy="654000"/>
          </a:xfrm>
          <a:prstGeom prst="straightConnector1">
            <a:avLst/>
          </a:prstGeom>
          <a:noFill/>
          <a:ln cap="flat" cmpd="sng" w="9525">
            <a:solidFill>
              <a:schemeClr val="accent1"/>
            </a:solidFill>
            <a:prstDash val="solid"/>
            <a:round/>
            <a:headEnd len="med" w="med" type="none"/>
            <a:tailEnd len="med" w="med" type="triangle"/>
          </a:ln>
        </p:spPr>
      </p:cxnSp>
      <p:cxnSp>
        <p:nvCxnSpPr>
          <p:cNvPr id="801" name="Google Shape;801;p41"/>
          <p:cNvCxnSpPr/>
          <p:nvPr/>
        </p:nvCxnSpPr>
        <p:spPr>
          <a:xfrm flipH="1">
            <a:off x="4178125" y="1687138"/>
            <a:ext cx="22200" cy="578700"/>
          </a:xfrm>
          <a:prstGeom prst="straightConnector1">
            <a:avLst/>
          </a:prstGeom>
          <a:noFill/>
          <a:ln cap="flat" cmpd="sng" w="9525">
            <a:solidFill>
              <a:schemeClr val="accent1"/>
            </a:solidFill>
            <a:prstDash val="solid"/>
            <a:round/>
            <a:headEnd len="med" w="med" type="none"/>
            <a:tailEnd len="med" w="med" type="triangle"/>
          </a:ln>
        </p:spPr>
      </p:cxnSp>
      <p:cxnSp>
        <p:nvCxnSpPr>
          <p:cNvPr id="802" name="Google Shape;802;p41"/>
          <p:cNvCxnSpPr/>
          <p:nvPr/>
        </p:nvCxnSpPr>
        <p:spPr>
          <a:xfrm>
            <a:off x="3043350" y="1862463"/>
            <a:ext cx="81600" cy="696300"/>
          </a:xfrm>
          <a:prstGeom prst="straightConnector1">
            <a:avLst/>
          </a:prstGeom>
          <a:noFill/>
          <a:ln cap="flat" cmpd="sng" w="9525">
            <a:solidFill>
              <a:schemeClr val="accent2"/>
            </a:solidFill>
            <a:prstDash val="solid"/>
            <a:round/>
            <a:headEnd len="med" w="med" type="none"/>
            <a:tailEnd len="med" w="med" type="triangle"/>
          </a:ln>
        </p:spPr>
      </p:cxnSp>
      <p:cxnSp>
        <p:nvCxnSpPr>
          <p:cNvPr id="803" name="Google Shape;803;p41"/>
          <p:cNvCxnSpPr/>
          <p:nvPr/>
        </p:nvCxnSpPr>
        <p:spPr>
          <a:xfrm>
            <a:off x="3282275" y="1837288"/>
            <a:ext cx="57900" cy="721500"/>
          </a:xfrm>
          <a:prstGeom prst="straightConnector1">
            <a:avLst/>
          </a:prstGeom>
          <a:noFill/>
          <a:ln cap="flat" cmpd="sng" w="9525">
            <a:solidFill>
              <a:schemeClr val="accent2"/>
            </a:solidFill>
            <a:prstDash val="solid"/>
            <a:round/>
            <a:headEnd len="med" w="med" type="none"/>
            <a:tailEnd len="med" w="med" type="triangle"/>
          </a:ln>
        </p:spPr>
      </p:cxnSp>
      <p:cxnSp>
        <p:nvCxnSpPr>
          <p:cNvPr id="804" name="Google Shape;804;p41"/>
          <p:cNvCxnSpPr/>
          <p:nvPr/>
        </p:nvCxnSpPr>
        <p:spPr>
          <a:xfrm>
            <a:off x="3483500" y="1875038"/>
            <a:ext cx="6000" cy="683700"/>
          </a:xfrm>
          <a:prstGeom prst="straightConnector1">
            <a:avLst/>
          </a:prstGeom>
          <a:noFill/>
          <a:ln cap="flat" cmpd="sng" w="9525">
            <a:solidFill>
              <a:schemeClr val="accent2"/>
            </a:solidFill>
            <a:prstDash val="solid"/>
            <a:round/>
            <a:headEnd len="med" w="med" type="none"/>
            <a:tailEnd len="med" w="med" type="triangle"/>
          </a:ln>
        </p:spPr>
      </p:cxnSp>
      <p:cxnSp>
        <p:nvCxnSpPr>
          <p:cNvPr id="805" name="Google Shape;805;p41"/>
          <p:cNvCxnSpPr/>
          <p:nvPr/>
        </p:nvCxnSpPr>
        <p:spPr>
          <a:xfrm>
            <a:off x="3672125" y="1736688"/>
            <a:ext cx="0" cy="721500"/>
          </a:xfrm>
          <a:prstGeom prst="straightConnector1">
            <a:avLst/>
          </a:prstGeom>
          <a:noFill/>
          <a:ln cap="flat" cmpd="sng" w="9525">
            <a:solidFill>
              <a:schemeClr val="accent2"/>
            </a:solidFill>
            <a:prstDash val="solid"/>
            <a:round/>
            <a:headEnd len="med" w="med" type="none"/>
            <a:tailEnd len="med" w="med" type="triangle"/>
          </a:ln>
        </p:spPr>
      </p:cxnSp>
      <p:sp>
        <p:nvSpPr>
          <p:cNvPr id="806" name="Google Shape;806;p41"/>
          <p:cNvSpPr txBox="1"/>
          <p:nvPr/>
        </p:nvSpPr>
        <p:spPr>
          <a:xfrm>
            <a:off x="618825" y="1156975"/>
            <a:ext cx="7243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Maven Pro"/>
                <a:ea typeface="Maven Pro"/>
                <a:cs typeface="Maven Pro"/>
                <a:sym typeface="Maven Pro"/>
              </a:rPr>
              <a:t>Pointplot of </a:t>
            </a:r>
            <a:r>
              <a:rPr lang="en" sz="1500">
                <a:solidFill>
                  <a:schemeClr val="accent1"/>
                </a:solidFill>
                <a:latin typeface="Maven Pro"/>
                <a:ea typeface="Maven Pro"/>
                <a:cs typeface="Maven Pro"/>
                <a:sym typeface="Maven Pro"/>
              </a:rPr>
              <a:t>Hourly </a:t>
            </a:r>
            <a:r>
              <a:rPr lang="en" sz="1500">
                <a:solidFill>
                  <a:schemeClr val="lt1"/>
                </a:solidFill>
                <a:latin typeface="Maven Pro"/>
                <a:ea typeface="Maven Pro"/>
                <a:cs typeface="Maven Pro"/>
                <a:sym typeface="Maven Pro"/>
              </a:rPr>
              <a:t>Trend of Average </a:t>
            </a:r>
            <a:r>
              <a:rPr lang="en" sz="1500">
                <a:solidFill>
                  <a:schemeClr val="accent2"/>
                </a:solidFill>
                <a:latin typeface="Maven Pro"/>
                <a:ea typeface="Maven Pro"/>
                <a:cs typeface="Maven Pro"/>
                <a:sym typeface="Maven Pro"/>
              </a:rPr>
              <a:t>Count </a:t>
            </a:r>
            <a:r>
              <a:rPr lang="en" sz="1500">
                <a:solidFill>
                  <a:schemeClr val="lt1"/>
                </a:solidFill>
                <a:latin typeface="Maven Pro"/>
                <a:ea typeface="Maven Pro"/>
                <a:cs typeface="Maven Pro"/>
                <a:sym typeface="Maven Pro"/>
              </a:rPr>
              <a:t>for Working Day / Non-Working Day</a:t>
            </a:r>
            <a:endParaRPr sz="1100">
              <a:latin typeface="Maven Pro"/>
              <a:ea typeface="Maven Pro"/>
              <a:cs typeface="Maven Pro"/>
              <a:sym typeface="Maven Pro"/>
            </a:endParaRPr>
          </a:p>
        </p:txBody>
      </p:sp>
      <p:sp>
        <p:nvSpPr>
          <p:cNvPr id="807" name="Google Shape;807;p41"/>
          <p:cNvSpPr txBox="1"/>
          <p:nvPr/>
        </p:nvSpPr>
        <p:spPr>
          <a:xfrm>
            <a:off x="5569525" y="1925400"/>
            <a:ext cx="3132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We can see:</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8, 17 &amp; 18 are peak hours on </a:t>
            </a:r>
            <a:r>
              <a:rPr lang="en">
                <a:solidFill>
                  <a:schemeClr val="accent3"/>
                </a:solidFill>
                <a:latin typeface="Maven Pro"/>
                <a:ea typeface="Maven Pro"/>
                <a:cs typeface="Maven Pro"/>
                <a:sym typeface="Maven Pro"/>
              </a:rPr>
              <a:t>working days</a:t>
            </a:r>
            <a:endParaRPr>
              <a:solidFill>
                <a:schemeClr val="accent3"/>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11-17 are peak hours on </a:t>
            </a:r>
            <a:r>
              <a:rPr lang="en">
                <a:solidFill>
                  <a:schemeClr val="accent2"/>
                </a:solidFill>
                <a:latin typeface="Maven Pro"/>
                <a:ea typeface="Maven Pro"/>
                <a:cs typeface="Maven Pro"/>
                <a:sym typeface="Maven Pro"/>
              </a:rPr>
              <a:t>non-working days</a:t>
            </a:r>
            <a:endParaRPr>
              <a:solidFill>
                <a:schemeClr val="accent2"/>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a:t>
            </a:r>
            <a:r>
              <a:rPr lang="en">
                <a:solidFill>
                  <a:schemeClr val="accent2"/>
                </a:solidFill>
              </a:rPr>
              <a:t>SPEAKERS</a:t>
            </a:r>
            <a:endParaRPr>
              <a:solidFill>
                <a:schemeClr val="accent2"/>
              </a:solidFill>
            </a:endParaRPr>
          </a:p>
        </p:txBody>
      </p:sp>
      <p:pic>
        <p:nvPicPr>
          <p:cNvPr id="462" name="Google Shape;462;p24"/>
          <p:cNvPicPr preferRelativeResize="0"/>
          <p:nvPr/>
        </p:nvPicPr>
        <p:blipFill>
          <a:blip r:embed="rId3">
            <a:alphaModFix/>
          </a:blip>
          <a:stretch>
            <a:fillRect/>
          </a:stretch>
        </p:blipFill>
        <p:spPr>
          <a:xfrm>
            <a:off x="4950575" y="1787550"/>
            <a:ext cx="1416000" cy="1416000"/>
          </a:xfrm>
          <a:prstGeom prst="ellipse">
            <a:avLst/>
          </a:prstGeom>
          <a:noFill/>
          <a:ln>
            <a:noFill/>
          </a:ln>
        </p:spPr>
      </p:pic>
      <p:pic>
        <p:nvPicPr>
          <p:cNvPr id="463" name="Google Shape;463;p24"/>
          <p:cNvPicPr preferRelativeResize="0"/>
          <p:nvPr/>
        </p:nvPicPr>
        <p:blipFill rotWithShape="1">
          <a:blip r:embed="rId4">
            <a:alphaModFix/>
          </a:blip>
          <a:srcRect b="12495" l="0" r="0" t="12502"/>
          <a:stretch/>
        </p:blipFill>
        <p:spPr>
          <a:xfrm>
            <a:off x="609525" y="1787550"/>
            <a:ext cx="1416000" cy="1416000"/>
          </a:xfrm>
          <a:prstGeom prst="ellipse">
            <a:avLst/>
          </a:prstGeom>
          <a:noFill/>
          <a:ln>
            <a:noFill/>
          </a:ln>
        </p:spPr>
      </p:pic>
      <p:sp>
        <p:nvSpPr>
          <p:cNvPr id="464" name="Google Shape;464;p24"/>
          <p:cNvSpPr/>
          <p:nvPr/>
        </p:nvSpPr>
        <p:spPr>
          <a:xfrm>
            <a:off x="444225" y="1622250"/>
            <a:ext cx="1746600" cy="174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4785275" y="1622250"/>
            <a:ext cx="1746600" cy="1746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2614750" y="1622250"/>
            <a:ext cx="1746600" cy="17466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6870850" y="1622250"/>
            <a:ext cx="1746600" cy="17466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txBox="1"/>
          <p:nvPr/>
        </p:nvSpPr>
        <p:spPr>
          <a:xfrm>
            <a:off x="573800" y="3366625"/>
            <a:ext cx="1540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Om Jodhpurkar</a:t>
            </a:r>
            <a:endParaRPr sz="1500">
              <a:solidFill>
                <a:schemeClr val="lt1"/>
              </a:solidFill>
              <a:latin typeface="Maven Pro"/>
              <a:ea typeface="Maven Pro"/>
              <a:cs typeface="Maven Pro"/>
              <a:sym typeface="Maven Pro"/>
            </a:endParaRPr>
          </a:p>
        </p:txBody>
      </p:sp>
      <p:sp>
        <p:nvSpPr>
          <p:cNvPr id="469" name="Google Shape;469;p24"/>
          <p:cNvSpPr txBox="1"/>
          <p:nvPr/>
        </p:nvSpPr>
        <p:spPr>
          <a:xfrm>
            <a:off x="2631200" y="3366625"/>
            <a:ext cx="174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Sandesh Sachdev</a:t>
            </a:r>
            <a:endParaRPr sz="1500">
              <a:solidFill>
                <a:schemeClr val="lt1"/>
              </a:solidFill>
              <a:latin typeface="Maven Pro"/>
              <a:ea typeface="Maven Pro"/>
              <a:cs typeface="Maven Pro"/>
              <a:sym typeface="Maven Pro"/>
            </a:endParaRPr>
          </a:p>
        </p:txBody>
      </p:sp>
      <p:sp>
        <p:nvSpPr>
          <p:cNvPr id="470" name="Google Shape;470;p24"/>
          <p:cNvSpPr txBox="1"/>
          <p:nvPr/>
        </p:nvSpPr>
        <p:spPr>
          <a:xfrm>
            <a:off x="4964375" y="3366625"/>
            <a:ext cx="1746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Aayush Chandak</a:t>
            </a:r>
            <a:endParaRPr sz="1500">
              <a:solidFill>
                <a:schemeClr val="lt1"/>
              </a:solidFill>
              <a:latin typeface="Maven Pro"/>
              <a:ea typeface="Maven Pro"/>
              <a:cs typeface="Maven Pro"/>
              <a:sym typeface="Maven Pro"/>
            </a:endParaRPr>
          </a:p>
        </p:txBody>
      </p:sp>
      <p:sp>
        <p:nvSpPr>
          <p:cNvPr id="471" name="Google Shape;471;p24"/>
          <p:cNvSpPr txBox="1"/>
          <p:nvPr/>
        </p:nvSpPr>
        <p:spPr>
          <a:xfrm>
            <a:off x="6863150" y="3366625"/>
            <a:ext cx="1820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Maven Pro"/>
                <a:ea typeface="Maven Pro"/>
                <a:cs typeface="Maven Pro"/>
                <a:sym typeface="Maven Pro"/>
              </a:rPr>
              <a:t>Hevesh Lakhwani</a:t>
            </a:r>
            <a:endParaRPr sz="1500">
              <a:solidFill>
                <a:schemeClr val="lt1"/>
              </a:solidFill>
              <a:latin typeface="Maven Pro"/>
              <a:ea typeface="Maven Pro"/>
              <a:cs typeface="Maven Pro"/>
              <a:sym typeface="Maven Pro"/>
            </a:endParaRPr>
          </a:p>
        </p:txBody>
      </p:sp>
      <p:pic>
        <p:nvPicPr>
          <p:cNvPr id="472" name="Google Shape;472;p24"/>
          <p:cNvPicPr preferRelativeResize="0"/>
          <p:nvPr/>
        </p:nvPicPr>
        <p:blipFill rotWithShape="1">
          <a:blip r:embed="rId5">
            <a:alphaModFix/>
          </a:blip>
          <a:srcRect b="0" l="29" r="29" t="0"/>
          <a:stretch/>
        </p:blipFill>
        <p:spPr>
          <a:xfrm>
            <a:off x="7032000" y="1787550"/>
            <a:ext cx="1416000" cy="1416000"/>
          </a:xfrm>
          <a:prstGeom prst="ellipse">
            <a:avLst/>
          </a:prstGeom>
          <a:noFill/>
          <a:ln>
            <a:noFill/>
          </a:ln>
        </p:spPr>
      </p:pic>
      <p:pic>
        <p:nvPicPr>
          <p:cNvPr id="473" name="Google Shape;473;p24"/>
          <p:cNvPicPr preferRelativeResize="0"/>
          <p:nvPr/>
        </p:nvPicPr>
        <p:blipFill rotWithShape="1">
          <a:blip r:embed="rId6">
            <a:alphaModFix/>
          </a:blip>
          <a:srcRect b="0" l="0" r="0" t="0"/>
          <a:stretch/>
        </p:blipFill>
        <p:spPr>
          <a:xfrm>
            <a:off x="2780050" y="1787550"/>
            <a:ext cx="1416000" cy="14160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pic>
        <p:nvPicPr>
          <p:cNvPr id="812" name="Google Shape;812;p42"/>
          <p:cNvPicPr preferRelativeResize="0"/>
          <p:nvPr/>
        </p:nvPicPr>
        <p:blipFill rotWithShape="1">
          <a:blip r:embed="rId3">
            <a:alphaModFix/>
          </a:blip>
          <a:srcRect b="5249" l="5361" r="10998" t="0"/>
          <a:stretch/>
        </p:blipFill>
        <p:spPr>
          <a:xfrm>
            <a:off x="536400" y="1248800"/>
            <a:ext cx="3086100" cy="2843950"/>
          </a:xfrm>
          <a:prstGeom prst="rect">
            <a:avLst/>
          </a:prstGeom>
          <a:noFill/>
          <a:ln>
            <a:noFill/>
          </a:ln>
        </p:spPr>
      </p:pic>
      <p:sp>
        <p:nvSpPr>
          <p:cNvPr id="813" name="Google Shape;813;p42"/>
          <p:cNvSpPr txBox="1"/>
          <p:nvPr/>
        </p:nvSpPr>
        <p:spPr>
          <a:xfrm>
            <a:off x="1411350" y="4486425"/>
            <a:ext cx="67533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Maven Pro"/>
              <a:buChar char="-"/>
            </a:pPr>
            <a:r>
              <a:rPr lang="en" sz="2000">
                <a:solidFill>
                  <a:schemeClr val="lt1"/>
                </a:solidFill>
                <a:latin typeface="Maven Pro"/>
                <a:ea typeface="Maven Pro"/>
                <a:cs typeface="Maven Pro"/>
                <a:sym typeface="Maven Pro"/>
              </a:rPr>
              <a:t>Higher the </a:t>
            </a:r>
            <a:r>
              <a:rPr lang="en" sz="2000">
                <a:solidFill>
                  <a:schemeClr val="accent3"/>
                </a:solidFill>
                <a:latin typeface="Maven Pro"/>
                <a:ea typeface="Maven Pro"/>
                <a:cs typeface="Maven Pro"/>
                <a:sym typeface="Maven Pro"/>
              </a:rPr>
              <a:t>Temp</a:t>
            </a:r>
            <a:r>
              <a:rPr lang="en" sz="2000">
                <a:solidFill>
                  <a:schemeClr val="lt1"/>
                </a:solidFill>
                <a:latin typeface="Maven Pro"/>
                <a:ea typeface="Maven Pro"/>
                <a:cs typeface="Maven Pro"/>
                <a:sym typeface="Maven Pro"/>
              </a:rPr>
              <a:t> -&gt; Higher the Bike sharing </a:t>
            </a:r>
            <a:r>
              <a:rPr lang="en" sz="2000">
                <a:solidFill>
                  <a:schemeClr val="accent5"/>
                </a:solidFill>
                <a:latin typeface="Maven Pro"/>
                <a:ea typeface="Maven Pro"/>
                <a:cs typeface="Maven Pro"/>
                <a:sym typeface="Maven Pro"/>
              </a:rPr>
              <a:t>count</a:t>
            </a:r>
            <a:endParaRPr sz="2000">
              <a:solidFill>
                <a:schemeClr val="accent5"/>
              </a:solidFill>
              <a:latin typeface="Maven Pro"/>
              <a:ea typeface="Maven Pro"/>
              <a:cs typeface="Maven Pro"/>
              <a:sym typeface="Maven Pro"/>
            </a:endParaRPr>
          </a:p>
        </p:txBody>
      </p:sp>
      <p:pic>
        <p:nvPicPr>
          <p:cNvPr id="814" name="Google Shape;814;p42"/>
          <p:cNvPicPr preferRelativeResize="0"/>
          <p:nvPr/>
        </p:nvPicPr>
        <p:blipFill>
          <a:blip r:embed="rId4">
            <a:alphaModFix/>
          </a:blip>
          <a:stretch>
            <a:fillRect/>
          </a:stretch>
        </p:blipFill>
        <p:spPr>
          <a:xfrm>
            <a:off x="4108525" y="1366225"/>
            <a:ext cx="4668700" cy="1763375"/>
          </a:xfrm>
          <a:prstGeom prst="rect">
            <a:avLst/>
          </a:prstGeom>
          <a:noFill/>
          <a:ln>
            <a:noFill/>
          </a:ln>
        </p:spPr>
      </p:pic>
      <p:sp>
        <p:nvSpPr>
          <p:cNvPr id="815" name="Google Shape;815;p42"/>
          <p:cNvSpPr txBox="1"/>
          <p:nvPr/>
        </p:nvSpPr>
        <p:spPr>
          <a:xfrm>
            <a:off x="536400" y="332400"/>
            <a:ext cx="3439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Share Tech"/>
                <a:ea typeface="Share Tech"/>
                <a:cs typeface="Share Tech"/>
                <a:sym typeface="Share Tech"/>
              </a:rPr>
              <a:t>Temperature </a:t>
            </a:r>
            <a:r>
              <a:rPr lang="en" sz="3000">
                <a:solidFill>
                  <a:schemeClr val="lt1"/>
                </a:solidFill>
                <a:latin typeface="Share Tech"/>
                <a:ea typeface="Share Tech"/>
                <a:cs typeface="Share Tech"/>
                <a:sym typeface="Share Tech"/>
              </a:rPr>
              <a:t>Relation</a:t>
            </a:r>
            <a:endParaRPr sz="3000">
              <a:solidFill>
                <a:schemeClr val="lt1"/>
              </a:solidFill>
              <a:latin typeface="Share Tech"/>
              <a:ea typeface="Share Tech"/>
              <a:cs typeface="Share Tech"/>
              <a:sym typeface="Share Tech"/>
            </a:endParaRPr>
          </a:p>
        </p:txBody>
      </p:sp>
      <p:sp>
        <p:nvSpPr>
          <p:cNvPr id="816" name="Google Shape;816;p42"/>
          <p:cNvSpPr txBox="1"/>
          <p:nvPr/>
        </p:nvSpPr>
        <p:spPr>
          <a:xfrm>
            <a:off x="4904825" y="3361850"/>
            <a:ext cx="38724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We can see the numbers increasing towards the </a:t>
            </a:r>
            <a:r>
              <a:rPr lang="en" sz="1500">
                <a:solidFill>
                  <a:schemeClr val="accent6"/>
                </a:solidFill>
                <a:latin typeface="Maven Pro"/>
                <a:ea typeface="Maven Pro"/>
                <a:cs typeface="Maven Pro"/>
                <a:sym typeface="Maven Pro"/>
              </a:rPr>
              <a:t>orange </a:t>
            </a:r>
            <a:r>
              <a:rPr lang="en" sz="1500">
                <a:solidFill>
                  <a:schemeClr val="lt1"/>
                </a:solidFill>
                <a:latin typeface="Maven Pro"/>
                <a:ea typeface="Maven Pro"/>
                <a:cs typeface="Maven Pro"/>
                <a:sym typeface="Maven Pro"/>
              </a:rPr>
              <a:t>( Higher temp )</a:t>
            </a:r>
            <a:endParaRPr sz="1500">
              <a:solidFill>
                <a:schemeClr val="accent5"/>
              </a:solidFill>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43"/>
          <p:cNvSpPr txBox="1"/>
          <p:nvPr>
            <p:ph idx="1" type="body"/>
          </p:nvPr>
        </p:nvSpPr>
        <p:spPr>
          <a:xfrm>
            <a:off x="1708350" y="1787400"/>
            <a:ext cx="5727300" cy="1568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200">
                <a:latin typeface="Share Tech"/>
                <a:ea typeface="Share Tech"/>
                <a:cs typeface="Share Tech"/>
                <a:sym typeface="Share Tech"/>
              </a:rPr>
              <a:t>What is </a:t>
            </a:r>
            <a:r>
              <a:rPr lang="en" sz="3000">
                <a:latin typeface="Share Tech"/>
                <a:ea typeface="Share Tech"/>
                <a:cs typeface="Share Tech"/>
                <a:sym typeface="Share Tech"/>
              </a:rPr>
              <a:t>Feature Selection ?</a:t>
            </a:r>
            <a:endParaRPr sz="3000">
              <a:latin typeface="Share Tech"/>
              <a:ea typeface="Share Tech"/>
              <a:cs typeface="Share Tech"/>
              <a:sym typeface="Share Tech"/>
            </a:endParaRPr>
          </a:p>
          <a:p>
            <a:pPr indent="0" lvl="0" marL="0" rtl="0" algn="ctr">
              <a:lnSpc>
                <a:spcPct val="100000"/>
              </a:lnSpc>
              <a:spcBef>
                <a:spcPts val="0"/>
              </a:spcBef>
              <a:spcAft>
                <a:spcPts val="0"/>
              </a:spcAft>
              <a:buNone/>
            </a:pPr>
            <a:r>
              <a:t/>
            </a:r>
            <a:endParaRPr sz="3200">
              <a:latin typeface="Share Tech"/>
              <a:ea typeface="Share Tech"/>
              <a:cs typeface="Share Tech"/>
              <a:sym typeface="Share Tech"/>
            </a:endParaRPr>
          </a:p>
          <a:p>
            <a:pPr indent="0" lvl="0" marL="0" rtl="0" algn="ctr">
              <a:spcBef>
                <a:spcPts val="0"/>
              </a:spcBef>
              <a:spcAft>
                <a:spcPts val="1600"/>
              </a:spcAft>
              <a:buNone/>
            </a:pPr>
            <a:r>
              <a:t/>
            </a:r>
            <a:endParaRPr sz="3000">
              <a:latin typeface="Share Tech"/>
              <a:ea typeface="Share Tech"/>
              <a:cs typeface="Share Tech"/>
              <a:sym typeface="Share Tech"/>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4"/>
          <p:cNvSpPr txBox="1"/>
          <p:nvPr>
            <p:ph idx="13" type="ctrTitle"/>
          </p:nvPr>
        </p:nvSpPr>
        <p:spPr>
          <a:xfrm>
            <a:off x="6662346" y="333546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Reduces Training Time</a:t>
            </a:r>
            <a:endParaRPr/>
          </a:p>
        </p:txBody>
      </p:sp>
      <p:sp>
        <p:nvSpPr>
          <p:cNvPr id="827" name="Google Shape;827;p44"/>
          <p:cNvSpPr txBox="1"/>
          <p:nvPr>
            <p:ph idx="1" type="subTitle"/>
          </p:nvPr>
        </p:nvSpPr>
        <p:spPr>
          <a:xfrm>
            <a:off x="6662348" y="3768338"/>
            <a:ext cx="1753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educes Algorithm complexity</a:t>
            </a:r>
            <a:endParaRPr/>
          </a:p>
        </p:txBody>
      </p:sp>
      <p:sp>
        <p:nvSpPr>
          <p:cNvPr id="828" name="Google Shape;828;p44"/>
          <p:cNvSpPr txBox="1"/>
          <p:nvPr>
            <p:ph idx="4" type="ctrTitle"/>
          </p:nvPr>
        </p:nvSpPr>
        <p:spPr>
          <a:xfrm>
            <a:off x="3942825" y="3396800"/>
            <a:ext cx="1902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misleading data</a:t>
            </a:r>
            <a:endParaRPr/>
          </a:p>
        </p:txBody>
      </p:sp>
      <p:sp>
        <p:nvSpPr>
          <p:cNvPr id="829" name="Google Shape;829;p44"/>
          <p:cNvSpPr txBox="1"/>
          <p:nvPr>
            <p:ph type="ctrTitle"/>
          </p:nvPr>
        </p:nvSpPr>
        <p:spPr>
          <a:xfrm>
            <a:off x="1223300" y="3396800"/>
            <a:ext cx="202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redundant data</a:t>
            </a:r>
            <a:endParaRPr/>
          </a:p>
        </p:txBody>
      </p:sp>
      <p:sp>
        <p:nvSpPr>
          <p:cNvPr id="830" name="Google Shape;830;p44"/>
          <p:cNvSpPr txBox="1"/>
          <p:nvPr>
            <p:ph idx="2" type="subTitle"/>
          </p:nvPr>
        </p:nvSpPr>
        <p:spPr>
          <a:xfrm>
            <a:off x="1223300"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Reduces Overfitting</a:t>
            </a:r>
            <a:endParaRPr/>
          </a:p>
        </p:txBody>
      </p:sp>
      <p:sp>
        <p:nvSpPr>
          <p:cNvPr id="831" name="Google Shape;831;p44"/>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32" name="Google Shape;832;p44"/>
          <p:cNvSpPr txBox="1"/>
          <p:nvPr>
            <p:ph idx="5" type="subTitle"/>
          </p:nvPr>
        </p:nvSpPr>
        <p:spPr>
          <a:xfrm>
            <a:off x="3942827"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Improves Accuracy</a:t>
            </a:r>
            <a:endParaRPr/>
          </a:p>
        </p:txBody>
      </p:sp>
      <p:sp>
        <p:nvSpPr>
          <p:cNvPr id="833" name="Google Shape;833;p44"/>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34" name="Google Shape;834;p4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 of feature selection</a:t>
            </a:r>
            <a:endParaRPr/>
          </a:p>
        </p:txBody>
      </p:sp>
      <p:sp>
        <p:nvSpPr>
          <p:cNvPr id="835" name="Google Shape;835;p44"/>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36" name="Google Shape;836;p44"/>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4"/>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9" name="Google Shape;839;p44"/>
          <p:cNvCxnSpPr>
            <a:stCxn id="836" idx="1"/>
            <a:endCxn id="831"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840" name="Google Shape;840;p44"/>
          <p:cNvCxnSpPr>
            <a:stCxn id="837" idx="1"/>
            <a:endCxn id="833"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841" name="Google Shape;841;p44"/>
          <p:cNvCxnSpPr>
            <a:stCxn id="838" idx="1"/>
            <a:endCxn id="835"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842" name="Google Shape;842;p44"/>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4"/>
          <p:cNvSpPr/>
          <p:nvPr/>
        </p:nvSpPr>
        <p:spPr>
          <a:xfrm>
            <a:off x="1418726" y="1777924"/>
            <a:ext cx="493766" cy="417011"/>
          </a:xfrm>
          <a:custGeom>
            <a:rect b="b" l="l" r="r" t="t"/>
            <a:pathLst>
              <a:path extrusionOk="0" h="9716" w="11693">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4"/>
          <p:cNvSpPr/>
          <p:nvPr/>
        </p:nvSpPr>
        <p:spPr>
          <a:xfrm>
            <a:off x="4101501" y="1682549"/>
            <a:ext cx="583813" cy="583187"/>
          </a:xfrm>
          <a:custGeom>
            <a:rect b="b" l="l" r="r" t="t"/>
            <a:pathLst>
              <a:path extrusionOk="0" h="11253" w="11264">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44"/>
          <p:cNvGrpSpPr/>
          <p:nvPr/>
        </p:nvGrpSpPr>
        <p:grpSpPr>
          <a:xfrm>
            <a:off x="6797303" y="1682571"/>
            <a:ext cx="583840" cy="605347"/>
            <a:chOff x="1297654" y="1504481"/>
            <a:chExt cx="349354" cy="362223"/>
          </a:xfrm>
        </p:grpSpPr>
        <p:sp>
          <p:nvSpPr>
            <p:cNvPr id="847" name="Google Shape;847;p44"/>
            <p:cNvSpPr/>
            <p:nvPr/>
          </p:nvSpPr>
          <p:spPr>
            <a:xfrm>
              <a:off x="1297654" y="1504481"/>
              <a:ext cx="349354" cy="362223"/>
            </a:xfrm>
            <a:custGeom>
              <a:rect b="b" l="l" r="r" t="t"/>
              <a:pathLst>
                <a:path extrusionOk="0" h="11371" w="10967">
                  <a:moveTo>
                    <a:pt x="6252" y="381"/>
                  </a:moveTo>
                  <a:cubicBezTo>
                    <a:pt x="6799" y="381"/>
                    <a:pt x="7335" y="679"/>
                    <a:pt x="7621" y="1155"/>
                  </a:cubicBezTo>
                  <a:cubicBezTo>
                    <a:pt x="7704" y="1274"/>
                    <a:pt x="7811" y="1655"/>
                    <a:pt x="8240" y="1786"/>
                  </a:cubicBezTo>
                  <a:cubicBezTo>
                    <a:pt x="8157" y="1858"/>
                    <a:pt x="7978" y="2036"/>
                    <a:pt x="7919" y="2108"/>
                  </a:cubicBezTo>
                  <a:cubicBezTo>
                    <a:pt x="7454" y="1870"/>
                    <a:pt x="7335" y="1501"/>
                    <a:pt x="7252" y="1381"/>
                  </a:cubicBezTo>
                  <a:cubicBezTo>
                    <a:pt x="7037" y="1036"/>
                    <a:pt x="6656" y="822"/>
                    <a:pt x="6252" y="822"/>
                  </a:cubicBezTo>
                  <a:lnTo>
                    <a:pt x="4644" y="822"/>
                  </a:lnTo>
                  <a:cubicBezTo>
                    <a:pt x="4239" y="822"/>
                    <a:pt x="3847" y="1036"/>
                    <a:pt x="3644" y="1381"/>
                  </a:cubicBezTo>
                  <a:cubicBezTo>
                    <a:pt x="3537" y="1512"/>
                    <a:pt x="3442" y="1846"/>
                    <a:pt x="3049" y="2072"/>
                  </a:cubicBezTo>
                  <a:lnTo>
                    <a:pt x="3025" y="2036"/>
                  </a:lnTo>
                  <a:lnTo>
                    <a:pt x="2870" y="1893"/>
                  </a:lnTo>
                  <a:cubicBezTo>
                    <a:pt x="2823" y="1846"/>
                    <a:pt x="2763" y="1798"/>
                    <a:pt x="2704" y="1751"/>
                  </a:cubicBezTo>
                  <a:cubicBezTo>
                    <a:pt x="3085" y="1608"/>
                    <a:pt x="3168" y="1310"/>
                    <a:pt x="3275" y="1155"/>
                  </a:cubicBezTo>
                  <a:cubicBezTo>
                    <a:pt x="3549" y="679"/>
                    <a:pt x="4073" y="381"/>
                    <a:pt x="4644" y="381"/>
                  </a:cubicBezTo>
                  <a:close/>
                  <a:moveTo>
                    <a:pt x="2620" y="3703"/>
                  </a:moveTo>
                  <a:lnTo>
                    <a:pt x="2823" y="3894"/>
                  </a:lnTo>
                  <a:cubicBezTo>
                    <a:pt x="2727" y="3989"/>
                    <a:pt x="2632" y="4096"/>
                    <a:pt x="2549" y="4191"/>
                  </a:cubicBezTo>
                  <a:lnTo>
                    <a:pt x="2334" y="3989"/>
                  </a:lnTo>
                  <a:lnTo>
                    <a:pt x="2620" y="3703"/>
                  </a:lnTo>
                  <a:close/>
                  <a:moveTo>
                    <a:pt x="8383" y="3703"/>
                  </a:moveTo>
                  <a:lnTo>
                    <a:pt x="8657" y="3989"/>
                  </a:lnTo>
                  <a:lnTo>
                    <a:pt x="8454" y="4191"/>
                  </a:lnTo>
                  <a:cubicBezTo>
                    <a:pt x="8383" y="4120"/>
                    <a:pt x="8276" y="4001"/>
                    <a:pt x="8169" y="3894"/>
                  </a:cubicBezTo>
                  <a:lnTo>
                    <a:pt x="8383" y="3703"/>
                  </a:lnTo>
                  <a:close/>
                  <a:moveTo>
                    <a:pt x="1727" y="1774"/>
                  </a:moveTo>
                  <a:cubicBezTo>
                    <a:pt x="2394" y="1774"/>
                    <a:pt x="2704" y="2251"/>
                    <a:pt x="2763" y="2286"/>
                  </a:cubicBezTo>
                  <a:cubicBezTo>
                    <a:pt x="2930" y="2453"/>
                    <a:pt x="2977" y="2691"/>
                    <a:pt x="2882" y="2905"/>
                  </a:cubicBezTo>
                  <a:cubicBezTo>
                    <a:pt x="2846" y="3013"/>
                    <a:pt x="2882" y="2965"/>
                    <a:pt x="1763" y="4072"/>
                  </a:cubicBezTo>
                  <a:cubicBezTo>
                    <a:pt x="1656" y="4185"/>
                    <a:pt x="1516" y="4242"/>
                    <a:pt x="1375" y="4242"/>
                  </a:cubicBezTo>
                  <a:cubicBezTo>
                    <a:pt x="1233" y="4242"/>
                    <a:pt x="1090" y="4185"/>
                    <a:pt x="977" y="4072"/>
                  </a:cubicBezTo>
                  <a:lnTo>
                    <a:pt x="834" y="3929"/>
                  </a:lnTo>
                  <a:cubicBezTo>
                    <a:pt x="37" y="3144"/>
                    <a:pt x="572" y="1774"/>
                    <a:pt x="1727" y="1774"/>
                  </a:cubicBezTo>
                  <a:close/>
                  <a:moveTo>
                    <a:pt x="6228" y="1155"/>
                  </a:moveTo>
                  <a:cubicBezTo>
                    <a:pt x="6514" y="1155"/>
                    <a:pt x="6799" y="1310"/>
                    <a:pt x="6930" y="1560"/>
                  </a:cubicBezTo>
                  <a:cubicBezTo>
                    <a:pt x="7026" y="1679"/>
                    <a:pt x="7180" y="2143"/>
                    <a:pt x="7740" y="2429"/>
                  </a:cubicBezTo>
                  <a:cubicBezTo>
                    <a:pt x="7645" y="2727"/>
                    <a:pt x="7716" y="3060"/>
                    <a:pt x="7954" y="3298"/>
                  </a:cubicBezTo>
                  <a:lnTo>
                    <a:pt x="8109" y="3453"/>
                  </a:lnTo>
                  <a:lnTo>
                    <a:pt x="7883" y="3679"/>
                  </a:lnTo>
                  <a:cubicBezTo>
                    <a:pt x="7190" y="3137"/>
                    <a:pt x="6339" y="2857"/>
                    <a:pt x="5480" y="2857"/>
                  </a:cubicBezTo>
                  <a:cubicBezTo>
                    <a:pt x="4980" y="2857"/>
                    <a:pt x="4478" y="2951"/>
                    <a:pt x="4001" y="3144"/>
                  </a:cubicBezTo>
                  <a:cubicBezTo>
                    <a:pt x="3906" y="3167"/>
                    <a:pt x="3870" y="3275"/>
                    <a:pt x="3906" y="3358"/>
                  </a:cubicBezTo>
                  <a:cubicBezTo>
                    <a:pt x="3933" y="3429"/>
                    <a:pt x="3999" y="3467"/>
                    <a:pt x="4065" y="3467"/>
                  </a:cubicBezTo>
                  <a:cubicBezTo>
                    <a:pt x="4088" y="3467"/>
                    <a:pt x="4111" y="3462"/>
                    <a:pt x="4132" y="3453"/>
                  </a:cubicBezTo>
                  <a:cubicBezTo>
                    <a:pt x="4579" y="3277"/>
                    <a:pt x="5034" y="3195"/>
                    <a:pt x="5479" y="3195"/>
                  </a:cubicBezTo>
                  <a:cubicBezTo>
                    <a:pt x="7404" y="3195"/>
                    <a:pt x="9133" y="4736"/>
                    <a:pt x="9133" y="6835"/>
                  </a:cubicBezTo>
                  <a:cubicBezTo>
                    <a:pt x="9133" y="8925"/>
                    <a:pt x="7411" y="10462"/>
                    <a:pt x="5498" y="10462"/>
                  </a:cubicBezTo>
                  <a:cubicBezTo>
                    <a:pt x="5047" y="10462"/>
                    <a:pt x="4585" y="10376"/>
                    <a:pt x="4132" y="10192"/>
                  </a:cubicBezTo>
                  <a:cubicBezTo>
                    <a:pt x="1442" y="9097"/>
                    <a:pt x="1049" y="5346"/>
                    <a:pt x="3585" y="3763"/>
                  </a:cubicBezTo>
                  <a:cubicBezTo>
                    <a:pt x="3656" y="3715"/>
                    <a:pt x="3692" y="3620"/>
                    <a:pt x="3644" y="3525"/>
                  </a:cubicBezTo>
                  <a:cubicBezTo>
                    <a:pt x="3611" y="3476"/>
                    <a:pt x="3551" y="3443"/>
                    <a:pt x="3489" y="3443"/>
                  </a:cubicBezTo>
                  <a:cubicBezTo>
                    <a:pt x="3461" y="3443"/>
                    <a:pt x="3432" y="3450"/>
                    <a:pt x="3406" y="3465"/>
                  </a:cubicBezTo>
                  <a:cubicBezTo>
                    <a:pt x="3299" y="3536"/>
                    <a:pt x="3192" y="3596"/>
                    <a:pt x="3096" y="3691"/>
                  </a:cubicBezTo>
                  <a:lnTo>
                    <a:pt x="2870" y="3465"/>
                  </a:lnTo>
                  <a:cubicBezTo>
                    <a:pt x="2942" y="3382"/>
                    <a:pt x="3287" y="3167"/>
                    <a:pt x="3287" y="2679"/>
                  </a:cubicBezTo>
                  <a:cubicBezTo>
                    <a:pt x="3287" y="2572"/>
                    <a:pt x="3275" y="2465"/>
                    <a:pt x="3227" y="2370"/>
                  </a:cubicBezTo>
                  <a:cubicBezTo>
                    <a:pt x="3704" y="2084"/>
                    <a:pt x="3835" y="1691"/>
                    <a:pt x="3930" y="1560"/>
                  </a:cubicBezTo>
                  <a:cubicBezTo>
                    <a:pt x="4073" y="1310"/>
                    <a:pt x="4347" y="1155"/>
                    <a:pt x="4620" y="1155"/>
                  </a:cubicBezTo>
                  <a:close/>
                  <a:moveTo>
                    <a:pt x="2811" y="9752"/>
                  </a:moveTo>
                  <a:cubicBezTo>
                    <a:pt x="3037" y="9954"/>
                    <a:pt x="3287" y="10133"/>
                    <a:pt x="3549" y="10287"/>
                  </a:cubicBezTo>
                  <a:lnTo>
                    <a:pt x="2906" y="10942"/>
                  </a:lnTo>
                  <a:cubicBezTo>
                    <a:pt x="2817" y="11031"/>
                    <a:pt x="2701" y="11076"/>
                    <a:pt x="2585" y="11076"/>
                  </a:cubicBezTo>
                  <a:cubicBezTo>
                    <a:pt x="2468" y="11076"/>
                    <a:pt x="2352" y="11031"/>
                    <a:pt x="2263" y="10942"/>
                  </a:cubicBezTo>
                  <a:cubicBezTo>
                    <a:pt x="2084" y="10764"/>
                    <a:pt x="2084" y="10478"/>
                    <a:pt x="2263" y="10299"/>
                  </a:cubicBezTo>
                  <a:lnTo>
                    <a:pt x="2811" y="9752"/>
                  </a:lnTo>
                  <a:close/>
                  <a:moveTo>
                    <a:pt x="8204" y="9752"/>
                  </a:moveTo>
                  <a:lnTo>
                    <a:pt x="8752" y="10299"/>
                  </a:lnTo>
                  <a:cubicBezTo>
                    <a:pt x="8931" y="10478"/>
                    <a:pt x="8931" y="10764"/>
                    <a:pt x="8752" y="10942"/>
                  </a:cubicBezTo>
                  <a:cubicBezTo>
                    <a:pt x="8663" y="11031"/>
                    <a:pt x="8547" y="11076"/>
                    <a:pt x="8430" y="11076"/>
                  </a:cubicBezTo>
                  <a:cubicBezTo>
                    <a:pt x="8314" y="11076"/>
                    <a:pt x="8198" y="11031"/>
                    <a:pt x="8109" y="10942"/>
                  </a:cubicBezTo>
                  <a:lnTo>
                    <a:pt x="7454" y="10287"/>
                  </a:lnTo>
                  <a:cubicBezTo>
                    <a:pt x="7740" y="10121"/>
                    <a:pt x="7978" y="9954"/>
                    <a:pt x="8204" y="9752"/>
                  </a:cubicBezTo>
                  <a:close/>
                  <a:moveTo>
                    <a:pt x="4644" y="0"/>
                  </a:moveTo>
                  <a:cubicBezTo>
                    <a:pt x="3978" y="0"/>
                    <a:pt x="3335" y="358"/>
                    <a:pt x="2989" y="929"/>
                  </a:cubicBezTo>
                  <a:lnTo>
                    <a:pt x="2858" y="1167"/>
                  </a:lnTo>
                  <a:cubicBezTo>
                    <a:pt x="2693" y="1433"/>
                    <a:pt x="2436" y="1452"/>
                    <a:pt x="2316" y="1452"/>
                  </a:cubicBezTo>
                  <a:cubicBezTo>
                    <a:pt x="2296" y="1452"/>
                    <a:pt x="2280" y="1451"/>
                    <a:pt x="2269" y="1451"/>
                  </a:cubicBezTo>
                  <a:cubicBezTo>
                    <a:pt x="2260" y="1451"/>
                    <a:pt x="2254" y="1452"/>
                    <a:pt x="2251" y="1453"/>
                  </a:cubicBezTo>
                  <a:cubicBezTo>
                    <a:pt x="2091" y="1402"/>
                    <a:pt x="1925" y="1376"/>
                    <a:pt x="1760" y="1376"/>
                  </a:cubicBezTo>
                  <a:cubicBezTo>
                    <a:pt x="1350" y="1376"/>
                    <a:pt x="943" y="1535"/>
                    <a:pt x="620" y="1858"/>
                  </a:cubicBezTo>
                  <a:cubicBezTo>
                    <a:pt x="1" y="2477"/>
                    <a:pt x="1" y="3489"/>
                    <a:pt x="620" y="4132"/>
                  </a:cubicBezTo>
                  <a:cubicBezTo>
                    <a:pt x="715" y="4191"/>
                    <a:pt x="918" y="4537"/>
                    <a:pt x="1394" y="4537"/>
                  </a:cubicBezTo>
                  <a:cubicBezTo>
                    <a:pt x="1846" y="4537"/>
                    <a:pt x="2073" y="4227"/>
                    <a:pt x="2108" y="4191"/>
                  </a:cubicBezTo>
                  <a:lnTo>
                    <a:pt x="2334" y="4418"/>
                  </a:lnTo>
                  <a:cubicBezTo>
                    <a:pt x="1144" y="6025"/>
                    <a:pt x="1370" y="8192"/>
                    <a:pt x="2585" y="9466"/>
                  </a:cubicBezTo>
                  <a:lnTo>
                    <a:pt x="2037" y="10013"/>
                  </a:lnTo>
                  <a:cubicBezTo>
                    <a:pt x="1549" y="10502"/>
                    <a:pt x="1894" y="11371"/>
                    <a:pt x="2608" y="11371"/>
                  </a:cubicBezTo>
                  <a:cubicBezTo>
                    <a:pt x="2811" y="11371"/>
                    <a:pt x="3001" y="11287"/>
                    <a:pt x="3168" y="11133"/>
                  </a:cubicBezTo>
                  <a:lnTo>
                    <a:pt x="3894" y="10394"/>
                  </a:lnTo>
                  <a:cubicBezTo>
                    <a:pt x="4403" y="10628"/>
                    <a:pt x="4958" y="10747"/>
                    <a:pt x="5518" y="10747"/>
                  </a:cubicBezTo>
                  <a:cubicBezTo>
                    <a:pt x="6071" y="10747"/>
                    <a:pt x="6630" y="10631"/>
                    <a:pt x="7157" y="10394"/>
                  </a:cubicBezTo>
                  <a:lnTo>
                    <a:pt x="7883" y="11133"/>
                  </a:lnTo>
                  <a:cubicBezTo>
                    <a:pt x="8038" y="11276"/>
                    <a:pt x="8240" y="11371"/>
                    <a:pt x="8454" y="11371"/>
                  </a:cubicBezTo>
                  <a:cubicBezTo>
                    <a:pt x="9157" y="11371"/>
                    <a:pt x="9514" y="10514"/>
                    <a:pt x="9014" y="10013"/>
                  </a:cubicBezTo>
                  <a:lnTo>
                    <a:pt x="8466" y="9466"/>
                  </a:lnTo>
                  <a:cubicBezTo>
                    <a:pt x="9752" y="8061"/>
                    <a:pt x="9871" y="5953"/>
                    <a:pt x="8716" y="4418"/>
                  </a:cubicBezTo>
                  <a:lnTo>
                    <a:pt x="8942" y="4191"/>
                  </a:lnTo>
                  <a:cubicBezTo>
                    <a:pt x="8990" y="4239"/>
                    <a:pt x="9192" y="4537"/>
                    <a:pt x="9657" y="4537"/>
                  </a:cubicBezTo>
                  <a:cubicBezTo>
                    <a:pt x="9895" y="4537"/>
                    <a:pt x="10121" y="4441"/>
                    <a:pt x="10288" y="4287"/>
                  </a:cubicBezTo>
                  <a:cubicBezTo>
                    <a:pt x="10300" y="4251"/>
                    <a:pt x="10967" y="3775"/>
                    <a:pt x="10859" y="2858"/>
                  </a:cubicBezTo>
                  <a:cubicBezTo>
                    <a:pt x="10848" y="2770"/>
                    <a:pt x="10786" y="2702"/>
                    <a:pt x="10701" y="2702"/>
                  </a:cubicBezTo>
                  <a:cubicBezTo>
                    <a:pt x="10695" y="2702"/>
                    <a:pt x="10688" y="2702"/>
                    <a:pt x="10681" y="2703"/>
                  </a:cubicBezTo>
                  <a:cubicBezTo>
                    <a:pt x="10597" y="2727"/>
                    <a:pt x="10526" y="2798"/>
                    <a:pt x="10538" y="2882"/>
                  </a:cubicBezTo>
                  <a:cubicBezTo>
                    <a:pt x="10609" y="3632"/>
                    <a:pt x="10074" y="4001"/>
                    <a:pt x="10026" y="4060"/>
                  </a:cubicBezTo>
                  <a:cubicBezTo>
                    <a:pt x="9922" y="4164"/>
                    <a:pt x="9777" y="4221"/>
                    <a:pt x="9630" y="4221"/>
                  </a:cubicBezTo>
                  <a:cubicBezTo>
                    <a:pt x="9491" y="4221"/>
                    <a:pt x="9350" y="4170"/>
                    <a:pt x="9240" y="4060"/>
                  </a:cubicBezTo>
                  <a:lnTo>
                    <a:pt x="8228" y="3048"/>
                  </a:lnTo>
                  <a:cubicBezTo>
                    <a:pt x="8002" y="2822"/>
                    <a:pt x="8026" y="2477"/>
                    <a:pt x="8228" y="2263"/>
                  </a:cubicBezTo>
                  <a:cubicBezTo>
                    <a:pt x="8300" y="2203"/>
                    <a:pt x="8621" y="1739"/>
                    <a:pt x="9276" y="1739"/>
                  </a:cubicBezTo>
                  <a:cubicBezTo>
                    <a:pt x="9716" y="1739"/>
                    <a:pt x="10109" y="1965"/>
                    <a:pt x="10324" y="2298"/>
                  </a:cubicBezTo>
                  <a:cubicBezTo>
                    <a:pt x="10353" y="2350"/>
                    <a:pt x="10406" y="2379"/>
                    <a:pt x="10462" y="2379"/>
                  </a:cubicBezTo>
                  <a:cubicBezTo>
                    <a:pt x="10495" y="2379"/>
                    <a:pt x="10530" y="2368"/>
                    <a:pt x="10562" y="2346"/>
                  </a:cubicBezTo>
                  <a:cubicBezTo>
                    <a:pt x="10645" y="2298"/>
                    <a:pt x="10669" y="2203"/>
                    <a:pt x="10609" y="2108"/>
                  </a:cubicBezTo>
                  <a:cubicBezTo>
                    <a:pt x="10297" y="1640"/>
                    <a:pt x="9787" y="1384"/>
                    <a:pt x="9254" y="1384"/>
                  </a:cubicBezTo>
                  <a:cubicBezTo>
                    <a:pt x="9095" y="1384"/>
                    <a:pt x="8934" y="1406"/>
                    <a:pt x="8776" y="1453"/>
                  </a:cubicBezTo>
                  <a:lnTo>
                    <a:pt x="8526" y="1453"/>
                  </a:lnTo>
                  <a:cubicBezTo>
                    <a:pt x="8335" y="1453"/>
                    <a:pt x="8145" y="1358"/>
                    <a:pt x="8038" y="1167"/>
                  </a:cubicBezTo>
                  <a:lnTo>
                    <a:pt x="7907" y="929"/>
                  </a:lnTo>
                  <a:cubicBezTo>
                    <a:pt x="7561" y="358"/>
                    <a:pt x="6918" y="0"/>
                    <a:pt x="62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4"/>
            <p:cNvSpPr/>
            <p:nvPr/>
          </p:nvSpPr>
          <p:spPr>
            <a:xfrm>
              <a:off x="1354930" y="1618713"/>
              <a:ext cx="224960" cy="206516"/>
            </a:xfrm>
            <a:custGeom>
              <a:rect b="b" l="l" r="r" t="t"/>
              <a:pathLst>
                <a:path extrusionOk="0" h="6483" w="7062">
                  <a:moveTo>
                    <a:pt x="3753" y="1"/>
                  </a:moveTo>
                  <a:cubicBezTo>
                    <a:pt x="2094" y="1"/>
                    <a:pt x="465" y="1260"/>
                    <a:pt x="465" y="3249"/>
                  </a:cubicBezTo>
                  <a:cubicBezTo>
                    <a:pt x="465" y="5198"/>
                    <a:pt x="2076" y="6483"/>
                    <a:pt x="3742" y="6483"/>
                  </a:cubicBezTo>
                  <a:cubicBezTo>
                    <a:pt x="4589" y="6483"/>
                    <a:pt x="5450" y="6150"/>
                    <a:pt x="6121" y="5404"/>
                  </a:cubicBezTo>
                  <a:cubicBezTo>
                    <a:pt x="6347" y="5165"/>
                    <a:pt x="6513" y="4880"/>
                    <a:pt x="6656" y="4582"/>
                  </a:cubicBezTo>
                  <a:cubicBezTo>
                    <a:pt x="6704" y="4487"/>
                    <a:pt x="6656" y="4403"/>
                    <a:pt x="6561" y="4356"/>
                  </a:cubicBezTo>
                  <a:cubicBezTo>
                    <a:pt x="6540" y="4347"/>
                    <a:pt x="6518" y="4342"/>
                    <a:pt x="6496" y="4342"/>
                  </a:cubicBezTo>
                  <a:cubicBezTo>
                    <a:pt x="6433" y="4342"/>
                    <a:pt x="6373" y="4380"/>
                    <a:pt x="6347" y="4451"/>
                  </a:cubicBezTo>
                  <a:cubicBezTo>
                    <a:pt x="5882" y="5463"/>
                    <a:pt x="4858" y="6142"/>
                    <a:pt x="3704" y="6142"/>
                  </a:cubicBezTo>
                  <a:cubicBezTo>
                    <a:pt x="1358" y="6142"/>
                    <a:pt x="1" y="3499"/>
                    <a:pt x="1322" y="1594"/>
                  </a:cubicBezTo>
                  <a:cubicBezTo>
                    <a:pt x="1903" y="762"/>
                    <a:pt x="2811" y="339"/>
                    <a:pt x="3721" y="339"/>
                  </a:cubicBezTo>
                  <a:cubicBezTo>
                    <a:pt x="4621" y="339"/>
                    <a:pt x="5522" y="753"/>
                    <a:pt x="6109" y="1594"/>
                  </a:cubicBezTo>
                  <a:cubicBezTo>
                    <a:pt x="6561" y="2260"/>
                    <a:pt x="6716" y="3082"/>
                    <a:pt x="6549" y="3844"/>
                  </a:cubicBezTo>
                  <a:cubicBezTo>
                    <a:pt x="6537" y="3927"/>
                    <a:pt x="6597" y="4022"/>
                    <a:pt x="6680" y="4034"/>
                  </a:cubicBezTo>
                  <a:cubicBezTo>
                    <a:pt x="6688" y="4035"/>
                    <a:pt x="6696" y="4036"/>
                    <a:pt x="6704" y="4036"/>
                  </a:cubicBezTo>
                  <a:cubicBezTo>
                    <a:pt x="6789" y="4036"/>
                    <a:pt x="6861" y="3980"/>
                    <a:pt x="6883" y="3903"/>
                  </a:cubicBezTo>
                  <a:cubicBezTo>
                    <a:pt x="7061" y="3046"/>
                    <a:pt x="6894" y="2141"/>
                    <a:pt x="6359" y="1379"/>
                  </a:cubicBezTo>
                  <a:cubicBezTo>
                    <a:pt x="5689" y="426"/>
                    <a:pt x="4716" y="1"/>
                    <a:pt x="3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4"/>
            <p:cNvSpPr/>
            <p:nvPr/>
          </p:nvSpPr>
          <p:spPr>
            <a:xfrm>
              <a:off x="1453553" y="1643305"/>
              <a:ext cx="73235" cy="141436"/>
            </a:xfrm>
            <a:custGeom>
              <a:rect b="b" l="l" r="r" t="t"/>
              <a:pathLst>
                <a:path extrusionOk="0" h="4440" w="2299">
                  <a:moveTo>
                    <a:pt x="572" y="345"/>
                  </a:moveTo>
                  <a:cubicBezTo>
                    <a:pt x="703" y="345"/>
                    <a:pt x="810" y="441"/>
                    <a:pt x="810" y="583"/>
                  </a:cubicBezTo>
                  <a:lnTo>
                    <a:pt x="810" y="2191"/>
                  </a:lnTo>
                  <a:cubicBezTo>
                    <a:pt x="727" y="2155"/>
                    <a:pt x="640" y="2137"/>
                    <a:pt x="555" y="2137"/>
                  </a:cubicBezTo>
                  <a:cubicBezTo>
                    <a:pt x="471" y="2137"/>
                    <a:pt x="387" y="2155"/>
                    <a:pt x="310" y="2191"/>
                  </a:cubicBezTo>
                  <a:lnTo>
                    <a:pt x="310" y="583"/>
                  </a:lnTo>
                  <a:lnTo>
                    <a:pt x="334" y="583"/>
                  </a:lnTo>
                  <a:cubicBezTo>
                    <a:pt x="334" y="452"/>
                    <a:pt x="429" y="345"/>
                    <a:pt x="572" y="345"/>
                  </a:cubicBezTo>
                  <a:close/>
                  <a:moveTo>
                    <a:pt x="610" y="2488"/>
                  </a:moveTo>
                  <a:cubicBezTo>
                    <a:pt x="726" y="2488"/>
                    <a:pt x="736" y="2510"/>
                    <a:pt x="1905" y="3703"/>
                  </a:cubicBezTo>
                  <a:cubicBezTo>
                    <a:pt x="1977" y="3798"/>
                    <a:pt x="1977" y="3941"/>
                    <a:pt x="1893" y="4036"/>
                  </a:cubicBezTo>
                  <a:cubicBezTo>
                    <a:pt x="1846" y="4078"/>
                    <a:pt x="1783" y="4099"/>
                    <a:pt x="1721" y="4099"/>
                  </a:cubicBezTo>
                  <a:cubicBezTo>
                    <a:pt x="1658" y="4099"/>
                    <a:pt x="1596" y="4078"/>
                    <a:pt x="1548" y="4036"/>
                  </a:cubicBezTo>
                  <a:lnTo>
                    <a:pt x="417" y="2905"/>
                  </a:lnTo>
                  <a:cubicBezTo>
                    <a:pt x="274" y="2750"/>
                    <a:pt x="369" y="2488"/>
                    <a:pt x="596" y="2488"/>
                  </a:cubicBezTo>
                  <a:cubicBezTo>
                    <a:pt x="600" y="2488"/>
                    <a:pt x="605" y="2488"/>
                    <a:pt x="610" y="2488"/>
                  </a:cubicBezTo>
                  <a:close/>
                  <a:moveTo>
                    <a:pt x="584" y="0"/>
                  </a:moveTo>
                  <a:cubicBezTo>
                    <a:pt x="250" y="0"/>
                    <a:pt x="0" y="274"/>
                    <a:pt x="0" y="583"/>
                  </a:cubicBezTo>
                  <a:lnTo>
                    <a:pt x="0" y="2715"/>
                  </a:lnTo>
                  <a:cubicBezTo>
                    <a:pt x="0" y="2858"/>
                    <a:pt x="60" y="3024"/>
                    <a:pt x="167" y="3131"/>
                  </a:cubicBezTo>
                  <a:cubicBezTo>
                    <a:pt x="1322" y="4262"/>
                    <a:pt x="1310" y="4334"/>
                    <a:pt x="1524" y="4405"/>
                  </a:cubicBezTo>
                  <a:cubicBezTo>
                    <a:pt x="1589" y="4428"/>
                    <a:pt x="1655" y="4439"/>
                    <a:pt x="1720" y="4439"/>
                  </a:cubicBezTo>
                  <a:cubicBezTo>
                    <a:pt x="2023" y="4439"/>
                    <a:pt x="2298" y="4201"/>
                    <a:pt x="2298" y="3858"/>
                  </a:cubicBezTo>
                  <a:cubicBezTo>
                    <a:pt x="2298" y="3703"/>
                    <a:pt x="2227" y="3572"/>
                    <a:pt x="2132" y="3453"/>
                  </a:cubicBezTo>
                  <a:lnTo>
                    <a:pt x="1167" y="2488"/>
                  </a:lnTo>
                  <a:lnTo>
                    <a:pt x="1167" y="583"/>
                  </a:lnTo>
                  <a:cubicBezTo>
                    <a:pt x="1167" y="250"/>
                    <a:pt x="89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4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Selection methods </a:t>
            </a:r>
            <a:endParaRPr/>
          </a:p>
        </p:txBody>
      </p:sp>
      <p:cxnSp>
        <p:nvCxnSpPr>
          <p:cNvPr id="855" name="Google Shape;855;p45"/>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856" name="Google Shape;856;p45"/>
          <p:cNvGrpSpPr/>
          <p:nvPr/>
        </p:nvGrpSpPr>
        <p:grpSpPr>
          <a:xfrm>
            <a:off x="1463150" y="2731350"/>
            <a:ext cx="373500" cy="373500"/>
            <a:chOff x="1372725" y="1912500"/>
            <a:chExt cx="373500" cy="373500"/>
          </a:xfrm>
        </p:grpSpPr>
        <p:sp>
          <p:nvSpPr>
            <p:cNvPr id="857" name="Google Shape;857;p45"/>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5"/>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45"/>
          <p:cNvGrpSpPr/>
          <p:nvPr/>
        </p:nvGrpSpPr>
        <p:grpSpPr>
          <a:xfrm>
            <a:off x="4400667" y="2731350"/>
            <a:ext cx="373500" cy="373500"/>
            <a:chOff x="3212675" y="1912500"/>
            <a:chExt cx="373500" cy="373500"/>
          </a:xfrm>
        </p:grpSpPr>
        <p:sp>
          <p:nvSpPr>
            <p:cNvPr id="860" name="Google Shape;860;p45"/>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45"/>
          <p:cNvGrpSpPr/>
          <p:nvPr/>
        </p:nvGrpSpPr>
        <p:grpSpPr>
          <a:xfrm>
            <a:off x="7338183" y="2731350"/>
            <a:ext cx="373500" cy="373500"/>
            <a:chOff x="5557850" y="1912500"/>
            <a:chExt cx="373500" cy="373500"/>
          </a:xfrm>
        </p:grpSpPr>
        <p:sp>
          <p:nvSpPr>
            <p:cNvPr id="863" name="Google Shape;863;p45"/>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5" name="Google Shape;865;p45"/>
          <p:cNvSpPr txBox="1"/>
          <p:nvPr>
            <p:ph idx="4294967295" type="ctrTitle"/>
          </p:nvPr>
        </p:nvSpPr>
        <p:spPr>
          <a:xfrm>
            <a:off x="896450" y="3282475"/>
            <a:ext cx="1506900" cy="7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Maven Pro"/>
                <a:ea typeface="Maven Pro"/>
                <a:cs typeface="Maven Pro"/>
                <a:sym typeface="Maven Pro"/>
              </a:rPr>
              <a:t>Univariate Selection</a:t>
            </a:r>
            <a:endParaRPr sz="2200">
              <a:solidFill>
                <a:schemeClr val="accent2"/>
              </a:solidFill>
              <a:latin typeface="Maven Pro"/>
              <a:ea typeface="Maven Pro"/>
              <a:cs typeface="Maven Pro"/>
              <a:sym typeface="Maven Pro"/>
            </a:endParaRPr>
          </a:p>
        </p:txBody>
      </p:sp>
      <p:sp>
        <p:nvSpPr>
          <p:cNvPr id="866" name="Google Shape;866;p45"/>
          <p:cNvSpPr txBox="1"/>
          <p:nvPr>
            <p:ph idx="4294967295" type="ctrTitle"/>
          </p:nvPr>
        </p:nvSpPr>
        <p:spPr>
          <a:xfrm>
            <a:off x="3759450" y="1788151"/>
            <a:ext cx="1625100" cy="78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accent1"/>
                </a:solidFill>
                <a:latin typeface="Maven Pro"/>
                <a:ea typeface="Maven Pro"/>
                <a:cs typeface="Maven Pro"/>
                <a:sym typeface="Maven Pro"/>
              </a:rPr>
              <a:t>Feature Importance</a:t>
            </a:r>
            <a:endParaRPr sz="2100">
              <a:solidFill>
                <a:schemeClr val="accent1"/>
              </a:solidFill>
              <a:latin typeface="Maven Pro"/>
              <a:ea typeface="Maven Pro"/>
              <a:cs typeface="Maven Pro"/>
              <a:sym typeface="Maven Pro"/>
            </a:endParaRPr>
          </a:p>
        </p:txBody>
      </p:sp>
      <p:sp>
        <p:nvSpPr>
          <p:cNvPr id="867" name="Google Shape;867;p45"/>
          <p:cNvSpPr txBox="1"/>
          <p:nvPr>
            <p:ph idx="4294967295" type="ctrTitle"/>
          </p:nvPr>
        </p:nvSpPr>
        <p:spPr>
          <a:xfrm>
            <a:off x="6584275" y="3282475"/>
            <a:ext cx="1881300" cy="10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3"/>
                </a:solidFill>
                <a:latin typeface="Maven Pro"/>
                <a:ea typeface="Maven Pro"/>
                <a:cs typeface="Maven Pro"/>
                <a:sym typeface="Maven Pro"/>
              </a:rPr>
              <a:t>Correlation heatmap with matrix</a:t>
            </a:r>
            <a:endParaRPr sz="2200">
              <a:solidFill>
                <a:schemeClr val="accent3"/>
              </a:solidFill>
              <a:latin typeface="Maven Pro"/>
              <a:ea typeface="Maven Pro"/>
              <a:cs typeface="Maven Pro"/>
              <a:sym typeface="Maven Pro"/>
            </a:endParaRPr>
          </a:p>
        </p:txBody>
      </p:sp>
      <p:sp>
        <p:nvSpPr>
          <p:cNvPr id="868" name="Google Shape;868;p45"/>
          <p:cNvSpPr txBox="1"/>
          <p:nvPr/>
        </p:nvSpPr>
        <p:spPr>
          <a:xfrm>
            <a:off x="1063100" y="1999625"/>
            <a:ext cx="1173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2"/>
                </a:solidFill>
                <a:latin typeface="Share Tech"/>
                <a:ea typeface="Share Tech"/>
                <a:cs typeface="Share Tech"/>
                <a:sym typeface="Share Tech"/>
              </a:rPr>
              <a:t>1</a:t>
            </a:r>
            <a:endParaRPr sz="2400">
              <a:solidFill>
                <a:schemeClr val="accent2"/>
              </a:solidFill>
              <a:latin typeface="Share Tech"/>
              <a:ea typeface="Share Tech"/>
              <a:cs typeface="Share Tech"/>
              <a:sym typeface="Share Tech"/>
            </a:endParaRPr>
          </a:p>
        </p:txBody>
      </p:sp>
      <p:sp>
        <p:nvSpPr>
          <p:cNvPr id="869" name="Google Shape;869;p45"/>
          <p:cNvSpPr txBox="1"/>
          <p:nvPr/>
        </p:nvSpPr>
        <p:spPr>
          <a:xfrm>
            <a:off x="4000625" y="3454075"/>
            <a:ext cx="1173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1"/>
                </a:solidFill>
                <a:latin typeface="Share Tech"/>
                <a:ea typeface="Share Tech"/>
                <a:cs typeface="Share Tech"/>
                <a:sym typeface="Share Tech"/>
              </a:rPr>
              <a:t>2</a:t>
            </a:r>
            <a:endParaRPr sz="2400">
              <a:solidFill>
                <a:schemeClr val="accent1"/>
              </a:solidFill>
              <a:latin typeface="Share Tech"/>
              <a:ea typeface="Share Tech"/>
              <a:cs typeface="Share Tech"/>
              <a:sym typeface="Share Tech"/>
            </a:endParaRPr>
          </a:p>
        </p:txBody>
      </p:sp>
      <p:sp>
        <p:nvSpPr>
          <p:cNvPr id="870" name="Google Shape;870;p45"/>
          <p:cNvSpPr txBox="1"/>
          <p:nvPr/>
        </p:nvSpPr>
        <p:spPr>
          <a:xfrm>
            <a:off x="6907300" y="1788150"/>
            <a:ext cx="1173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6"/>
                </a:solidFill>
                <a:latin typeface="Share Tech"/>
                <a:ea typeface="Share Tech"/>
                <a:cs typeface="Share Tech"/>
                <a:sym typeface="Share Tech"/>
              </a:rPr>
              <a:t>3</a:t>
            </a:r>
            <a:endParaRPr sz="2400">
              <a:solidFill>
                <a:schemeClr val="accent6"/>
              </a:solidFill>
              <a:latin typeface="Share Tech"/>
              <a:ea typeface="Share Tech"/>
              <a:cs typeface="Share Tech"/>
              <a:sym typeface="Share Tech"/>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6"/>
          <p:cNvSpPr txBox="1"/>
          <p:nvPr>
            <p:ph type="ctrTitle"/>
          </p:nvPr>
        </p:nvSpPr>
        <p:spPr>
          <a:xfrm>
            <a:off x="660225" y="411675"/>
            <a:ext cx="4814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a:t>
            </a:r>
            <a:r>
              <a:rPr lang="en"/>
              <a:t>nivariate Statistical Measures</a:t>
            </a:r>
            <a:endParaRPr/>
          </a:p>
        </p:txBody>
      </p:sp>
      <p:pic>
        <p:nvPicPr>
          <p:cNvPr id="876" name="Google Shape;876;p46"/>
          <p:cNvPicPr preferRelativeResize="0"/>
          <p:nvPr/>
        </p:nvPicPr>
        <p:blipFill rotWithShape="1">
          <a:blip r:embed="rId3">
            <a:alphaModFix/>
          </a:blip>
          <a:srcRect b="3864" l="0" r="0" t="0"/>
          <a:stretch/>
        </p:blipFill>
        <p:spPr>
          <a:xfrm>
            <a:off x="660225" y="1736050"/>
            <a:ext cx="4628150" cy="2323775"/>
          </a:xfrm>
          <a:prstGeom prst="rect">
            <a:avLst/>
          </a:prstGeom>
          <a:noFill/>
          <a:ln>
            <a:noFill/>
          </a:ln>
        </p:spPr>
      </p:pic>
      <p:sp>
        <p:nvSpPr>
          <p:cNvPr id="877" name="Google Shape;877;p46"/>
          <p:cNvSpPr txBox="1"/>
          <p:nvPr/>
        </p:nvSpPr>
        <p:spPr>
          <a:xfrm>
            <a:off x="6138588" y="897550"/>
            <a:ext cx="2279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According to our model </a:t>
            </a:r>
            <a:endParaRPr sz="1500">
              <a:solidFill>
                <a:schemeClr val="lt1"/>
              </a:solidFill>
              <a:latin typeface="Maven Pro"/>
              <a:ea typeface="Maven Pro"/>
              <a:cs typeface="Maven Pro"/>
              <a:sym typeface="Maven Pro"/>
            </a:endParaRPr>
          </a:p>
        </p:txBody>
      </p:sp>
      <p:grpSp>
        <p:nvGrpSpPr>
          <p:cNvPr id="878" name="Google Shape;878;p46"/>
          <p:cNvGrpSpPr/>
          <p:nvPr/>
        </p:nvGrpSpPr>
        <p:grpSpPr>
          <a:xfrm rot="5400000">
            <a:off x="6007710" y="2318795"/>
            <a:ext cx="2804895" cy="1085805"/>
            <a:chOff x="238125" y="2506075"/>
            <a:chExt cx="7115411" cy="673075"/>
          </a:xfrm>
        </p:grpSpPr>
        <p:sp>
          <p:nvSpPr>
            <p:cNvPr id="879" name="Google Shape;879;p46"/>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6"/>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6"/>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6"/>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6"/>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46"/>
          <p:cNvSpPr txBox="1"/>
          <p:nvPr/>
        </p:nvSpPr>
        <p:spPr>
          <a:xfrm>
            <a:off x="6811275" y="1632275"/>
            <a:ext cx="1198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Maven Pro"/>
                <a:ea typeface="Maven Pro"/>
                <a:cs typeface="Maven Pro"/>
                <a:sym typeface="Maven Pro"/>
              </a:rPr>
              <a:t>Input Variable</a:t>
            </a:r>
            <a:endParaRPr sz="1100">
              <a:solidFill>
                <a:schemeClr val="lt1"/>
              </a:solidFill>
              <a:latin typeface="Maven Pro"/>
              <a:ea typeface="Maven Pro"/>
              <a:cs typeface="Maven Pro"/>
              <a:sym typeface="Maven Pro"/>
            </a:endParaRPr>
          </a:p>
        </p:txBody>
      </p:sp>
      <p:sp>
        <p:nvSpPr>
          <p:cNvPr id="885" name="Google Shape;885;p46"/>
          <p:cNvSpPr txBox="1"/>
          <p:nvPr/>
        </p:nvSpPr>
        <p:spPr>
          <a:xfrm>
            <a:off x="6891825" y="2159825"/>
            <a:ext cx="103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Numerical</a:t>
            </a:r>
            <a:endParaRPr sz="1200">
              <a:solidFill>
                <a:schemeClr val="lt1"/>
              </a:solidFill>
              <a:latin typeface="Maven Pro"/>
              <a:ea typeface="Maven Pro"/>
              <a:cs typeface="Maven Pro"/>
              <a:sym typeface="Maven Pro"/>
            </a:endParaRPr>
          </a:p>
        </p:txBody>
      </p:sp>
      <p:sp>
        <p:nvSpPr>
          <p:cNvPr id="886" name="Google Shape;886;p46"/>
          <p:cNvSpPr txBox="1"/>
          <p:nvPr/>
        </p:nvSpPr>
        <p:spPr>
          <a:xfrm>
            <a:off x="6811275" y="2687375"/>
            <a:ext cx="1198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Maven Pro"/>
                <a:ea typeface="Maven Pro"/>
                <a:cs typeface="Maven Pro"/>
                <a:sym typeface="Maven Pro"/>
              </a:rPr>
              <a:t>Output Variable</a:t>
            </a:r>
            <a:endParaRPr sz="1000">
              <a:solidFill>
                <a:schemeClr val="lt1"/>
              </a:solidFill>
              <a:latin typeface="Maven Pro"/>
              <a:ea typeface="Maven Pro"/>
              <a:cs typeface="Maven Pro"/>
              <a:sym typeface="Maven Pro"/>
            </a:endParaRPr>
          </a:p>
        </p:txBody>
      </p:sp>
      <p:sp>
        <p:nvSpPr>
          <p:cNvPr id="887" name="Google Shape;887;p46"/>
          <p:cNvSpPr txBox="1"/>
          <p:nvPr/>
        </p:nvSpPr>
        <p:spPr>
          <a:xfrm>
            <a:off x="1626000" y="4457700"/>
            <a:ext cx="11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Our Case</a:t>
            </a:r>
            <a:endParaRPr>
              <a:solidFill>
                <a:schemeClr val="lt1"/>
              </a:solidFill>
              <a:latin typeface="Maven Pro"/>
              <a:ea typeface="Maven Pro"/>
              <a:cs typeface="Maven Pro"/>
              <a:sym typeface="Maven Pro"/>
            </a:endParaRPr>
          </a:p>
        </p:txBody>
      </p:sp>
      <p:cxnSp>
        <p:nvCxnSpPr>
          <p:cNvPr id="888" name="Google Shape;888;p46"/>
          <p:cNvCxnSpPr/>
          <p:nvPr/>
        </p:nvCxnSpPr>
        <p:spPr>
          <a:xfrm rot="10800000">
            <a:off x="1128300" y="3993050"/>
            <a:ext cx="497700" cy="619500"/>
          </a:xfrm>
          <a:prstGeom prst="straightConnector1">
            <a:avLst/>
          </a:prstGeom>
          <a:noFill/>
          <a:ln cap="flat" cmpd="sng" w="19050">
            <a:solidFill>
              <a:schemeClr val="accent1"/>
            </a:solidFill>
            <a:prstDash val="solid"/>
            <a:round/>
            <a:headEnd len="med" w="med" type="none"/>
            <a:tailEnd len="med" w="med" type="triangle"/>
          </a:ln>
        </p:spPr>
      </p:cxnSp>
      <p:sp>
        <p:nvSpPr>
          <p:cNvPr id="889" name="Google Shape;889;p46"/>
          <p:cNvSpPr txBox="1"/>
          <p:nvPr/>
        </p:nvSpPr>
        <p:spPr>
          <a:xfrm>
            <a:off x="6947913" y="3226100"/>
            <a:ext cx="975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Maven Pro"/>
                <a:ea typeface="Maven Pro"/>
                <a:cs typeface="Maven Pro"/>
                <a:sym typeface="Maven Pro"/>
              </a:rPr>
              <a:t>Numerical</a:t>
            </a:r>
            <a:endParaRPr sz="1000">
              <a:solidFill>
                <a:schemeClr val="lt1"/>
              </a:solidFill>
              <a:latin typeface="Maven Pro"/>
              <a:ea typeface="Maven Pro"/>
              <a:cs typeface="Maven Pro"/>
              <a:sym typeface="Maven Pro"/>
            </a:endParaRPr>
          </a:p>
        </p:txBody>
      </p:sp>
      <p:sp>
        <p:nvSpPr>
          <p:cNvPr id="890" name="Google Shape;890;p46"/>
          <p:cNvSpPr txBox="1"/>
          <p:nvPr/>
        </p:nvSpPr>
        <p:spPr>
          <a:xfrm>
            <a:off x="6917013" y="3764825"/>
            <a:ext cx="103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Maven Pro"/>
                <a:ea typeface="Maven Pro"/>
                <a:cs typeface="Maven Pro"/>
                <a:sym typeface="Maven Pro"/>
              </a:rPr>
              <a:t>Pearson’s</a:t>
            </a:r>
            <a:endParaRPr sz="1000">
              <a:solidFill>
                <a:schemeClr val="lt1"/>
              </a:solidFill>
              <a:latin typeface="Maven Pro"/>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pic>
        <p:nvPicPr>
          <p:cNvPr id="895" name="Google Shape;895;p47"/>
          <p:cNvPicPr preferRelativeResize="0"/>
          <p:nvPr/>
        </p:nvPicPr>
        <p:blipFill>
          <a:blip r:embed="rId3">
            <a:alphaModFix/>
          </a:blip>
          <a:stretch>
            <a:fillRect/>
          </a:stretch>
        </p:blipFill>
        <p:spPr>
          <a:xfrm>
            <a:off x="1136459" y="984013"/>
            <a:ext cx="4798731" cy="3877325"/>
          </a:xfrm>
          <a:prstGeom prst="rect">
            <a:avLst/>
          </a:prstGeom>
          <a:noFill/>
          <a:ln>
            <a:noFill/>
          </a:ln>
        </p:spPr>
      </p:pic>
      <p:sp>
        <p:nvSpPr>
          <p:cNvPr id="896" name="Google Shape;896;p47"/>
          <p:cNvSpPr txBox="1"/>
          <p:nvPr>
            <p:ph idx="8" type="ctrTitle"/>
          </p:nvPr>
        </p:nvSpPr>
        <p:spPr>
          <a:xfrm>
            <a:off x="591480" y="29112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Plotting a Correlation </a:t>
            </a:r>
            <a:r>
              <a:rPr lang="en">
                <a:solidFill>
                  <a:schemeClr val="accent6"/>
                </a:solidFill>
              </a:rPr>
              <a:t>HEAT</a:t>
            </a:r>
            <a:r>
              <a:rPr lang="en">
                <a:solidFill>
                  <a:schemeClr val="accent5"/>
                </a:solidFill>
              </a:rPr>
              <a:t>MAP</a:t>
            </a:r>
            <a:endParaRPr sz="3000">
              <a:solidFill>
                <a:schemeClr val="accent5"/>
              </a:solidFill>
            </a:endParaRPr>
          </a:p>
        </p:txBody>
      </p:sp>
      <p:cxnSp>
        <p:nvCxnSpPr>
          <p:cNvPr id="897" name="Google Shape;897;p47"/>
          <p:cNvCxnSpPr/>
          <p:nvPr/>
        </p:nvCxnSpPr>
        <p:spPr>
          <a:xfrm flipH="1" rot="10800000">
            <a:off x="1658125" y="4239775"/>
            <a:ext cx="230100" cy="261300"/>
          </a:xfrm>
          <a:prstGeom prst="straightConnector1">
            <a:avLst/>
          </a:prstGeom>
          <a:noFill/>
          <a:ln cap="flat" cmpd="sng" w="28575">
            <a:solidFill>
              <a:schemeClr val="accent2"/>
            </a:solidFill>
            <a:prstDash val="solid"/>
            <a:round/>
            <a:headEnd len="med" w="med" type="none"/>
            <a:tailEnd len="med" w="med" type="triangle"/>
          </a:ln>
        </p:spPr>
      </p:cxnSp>
      <p:cxnSp>
        <p:nvCxnSpPr>
          <p:cNvPr id="898" name="Google Shape;898;p47"/>
          <p:cNvCxnSpPr/>
          <p:nvPr/>
        </p:nvCxnSpPr>
        <p:spPr>
          <a:xfrm flipH="1" rot="10800000">
            <a:off x="1376525" y="2316125"/>
            <a:ext cx="1483800" cy="486600"/>
          </a:xfrm>
          <a:prstGeom prst="straightConnector1">
            <a:avLst/>
          </a:prstGeom>
          <a:noFill/>
          <a:ln cap="flat" cmpd="sng" w="28575">
            <a:solidFill>
              <a:schemeClr val="accent2"/>
            </a:solidFill>
            <a:prstDash val="solid"/>
            <a:round/>
            <a:headEnd len="med" w="med" type="none"/>
            <a:tailEnd len="med" w="med" type="triangle"/>
          </a:ln>
        </p:spPr>
      </p:cxnSp>
      <p:cxnSp>
        <p:nvCxnSpPr>
          <p:cNvPr id="899" name="Google Shape;899;p47"/>
          <p:cNvCxnSpPr/>
          <p:nvPr/>
        </p:nvCxnSpPr>
        <p:spPr>
          <a:xfrm flipH="1" rot="10800000">
            <a:off x="3103850" y="3486925"/>
            <a:ext cx="836400" cy="1118700"/>
          </a:xfrm>
          <a:prstGeom prst="straightConnector1">
            <a:avLst/>
          </a:prstGeom>
          <a:noFill/>
          <a:ln cap="flat" cmpd="sng" w="28575">
            <a:solidFill>
              <a:schemeClr val="accent2"/>
            </a:solidFill>
            <a:prstDash val="solid"/>
            <a:round/>
            <a:headEnd len="med" w="med" type="none"/>
            <a:tailEnd len="med" w="med" type="triangle"/>
          </a:ln>
        </p:spPr>
      </p:cxnSp>
      <p:sp>
        <p:nvSpPr>
          <p:cNvPr id="900" name="Google Shape;900;p47"/>
          <p:cNvSpPr txBox="1"/>
          <p:nvPr/>
        </p:nvSpPr>
        <p:spPr>
          <a:xfrm>
            <a:off x="6145400" y="1517775"/>
            <a:ext cx="2582100" cy="263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Observations: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1000"/>
              </a:spcBef>
              <a:spcAft>
                <a:spcPts val="0"/>
              </a:spcAft>
              <a:buClr>
                <a:schemeClr val="lt1"/>
              </a:buClr>
              <a:buSzPts val="1400"/>
              <a:buFont typeface="Maven Pro"/>
              <a:buChar char="●"/>
            </a:pPr>
            <a:r>
              <a:rPr lang="en">
                <a:solidFill>
                  <a:schemeClr val="accent1"/>
                </a:solidFill>
                <a:latin typeface="Maven Pro"/>
                <a:ea typeface="Maven Pro"/>
                <a:cs typeface="Maven Pro"/>
                <a:sym typeface="Maven Pro"/>
              </a:rPr>
              <a:t>Season </a:t>
            </a:r>
            <a:r>
              <a:rPr lang="en">
                <a:solidFill>
                  <a:schemeClr val="lt1"/>
                </a:solidFill>
                <a:latin typeface="Maven Pro"/>
                <a:ea typeface="Maven Pro"/>
                <a:cs typeface="Maven Pro"/>
                <a:sym typeface="Maven Pro"/>
              </a:rPr>
              <a:t>and </a:t>
            </a:r>
            <a:r>
              <a:rPr lang="en">
                <a:solidFill>
                  <a:schemeClr val="accent2"/>
                </a:solidFill>
                <a:latin typeface="Maven Pro"/>
                <a:ea typeface="Maven Pro"/>
                <a:cs typeface="Maven Pro"/>
                <a:sym typeface="Maven Pro"/>
              </a:rPr>
              <a:t>Month </a:t>
            </a:r>
            <a:r>
              <a:rPr lang="en">
                <a:solidFill>
                  <a:schemeClr val="lt1"/>
                </a:solidFill>
                <a:latin typeface="Maven Pro"/>
                <a:ea typeface="Maven Pro"/>
                <a:cs typeface="Maven Pro"/>
                <a:sym typeface="Maven Pro"/>
              </a:rPr>
              <a:t>are highly correlated</a:t>
            </a:r>
            <a:endParaRPr>
              <a:solidFill>
                <a:schemeClr val="lt1"/>
              </a:solidFill>
              <a:latin typeface="Maven Pro"/>
              <a:ea typeface="Maven Pro"/>
              <a:cs typeface="Maven Pro"/>
              <a:sym typeface="Maven Pro"/>
            </a:endParaRPr>
          </a:p>
          <a:p>
            <a:pPr indent="-317500" lvl="0" marL="457200" rtl="0" algn="l">
              <a:spcBef>
                <a:spcPts val="1000"/>
              </a:spcBef>
              <a:spcAft>
                <a:spcPts val="0"/>
              </a:spcAft>
              <a:buClr>
                <a:schemeClr val="lt1"/>
              </a:buClr>
              <a:buSzPts val="1400"/>
              <a:buFont typeface="Maven Pro"/>
              <a:buChar char="●"/>
            </a:pPr>
            <a:r>
              <a:rPr lang="en">
                <a:solidFill>
                  <a:schemeClr val="accent3"/>
                </a:solidFill>
                <a:latin typeface="Maven Pro"/>
                <a:ea typeface="Maven Pro"/>
                <a:cs typeface="Maven Pro"/>
                <a:sym typeface="Maven Pro"/>
              </a:rPr>
              <a:t>Registered </a:t>
            </a:r>
            <a:r>
              <a:rPr lang="en">
                <a:solidFill>
                  <a:schemeClr val="lt1"/>
                </a:solidFill>
                <a:latin typeface="Maven Pro"/>
                <a:ea typeface="Maven Pro"/>
                <a:cs typeface="Maven Pro"/>
                <a:sym typeface="Maven Pro"/>
              </a:rPr>
              <a:t>and </a:t>
            </a:r>
            <a:r>
              <a:rPr lang="en">
                <a:solidFill>
                  <a:schemeClr val="accent1"/>
                </a:solidFill>
                <a:latin typeface="Maven Pro"/>
                <a:ea typeface="Maven Pro"/>
                <a:cs typeface="Maven Pro"/>
                <a:sym typeface="Maven Pro"/>
              </a:rPr>
              <a:t>Count </a:t>
            </a:r>
            <a:r>
              <a:rPr lang="en">
                <a:solidFill>
                  <a:schemeClr val="lt1"/>
                </a:solidFill>
                <a:latin typeface="Maven Pro"/>
                <a:ea typeface="Maven Pro"/>
                <a:cs typeface="Maven Pro"/>
                <a:sym typeface="Maven Pro"/>
              </a:rPr>
              <a:t>are highly correlated</a:t>
            </a:r>
            <a:endParaRPr>
              <a:solidFill>
                <a:schemeClr val="lt1"/>
              </a:solidFill>
              <a:latin typeface="Maven Pro"/>
              <a:ea typeface="Maven Pro"/>
              <a:cs typeface="Maven Pro"/>
              <a:sym typeface="Maven Pro"/>
            </a:endParaRPr>
          </a:p>
          <a:p>
            <a:pPr indent="-317500" lvl="0" marL="457200" rtl="0" algn="l">
              <a:spcBef>
                <a:spcPts val="1000"/>
              </a:spcBef>
              <a:spcAft>
                <a:spcPts val="0"/>
              </a:spcAft>
              <a:buClr>
                <a:schemeClr val="lt1"/>
              </a:buClr>
              <a:buSzPts val="1400"/>
              <a:buFont typeface="Maven Pro"/>
              <a:buChar char="●"/>
            </a:pPr>
            <a:r>
              <a:rPr lang="en">
                <a:solidFill>
                  <a:schemeClr val="accent2"/>
                </a:solidFill>
                <a:latin typeface="Maven Pro"/>
                <a:ea typeface="Maven Pro"/>
                <a:cs typeface="Maven Pro"/>
                <a:sym typeface="Maven Pro"/>
              </a:rPr>
              <a:t>Temp </a:t>
            </a:r>
            <a:r>
              <a:rPr lang="en">
                <a:solidFill>
                  <a:schemeClr val="lt1"/>
                </a:solidFill>
                <a:latin typeface="Maven Pro"/>
                <a:ea typeface="Maven Pro"/>
                <a:cs typeface="Maven Pro"/>
                <a:sym typeface="Maven Pro"/>
              </a:rPr>
              <a:t>and </a:t>
            </a:r>
            <a:r>
              <a:rPr lang="en">
                <a:solidFill>
                  <a:schemeClr val="accent3"/>
                </a:solidFill>
                <a:latin typeface="Maven Pro"/>
                <a:ea typeface="Maven Pro"/>
                <a:cs typeface="Maven Pro"/>
                <a:sym typeface="Maven Pro"/>
              </a:rPr>
              <a:t>atemp </a:t>
            </a:r>
            <a:r>
              <a:rPr lang="en">
                <a:solidFill>
                  <a:schemeClr val="lt1"/>
                </a:solidFill>
                <a:latin typeface="Maven Pro"/>
                <a:ea typeface="Maven Pro"/>
                <a:cs typeface="Maven Pro"/>
                <a:sym typeface="Maven Pro"/>
              </a:rPr>
              <a:t>are highly correlated</a:t>
            </a:r>
            <a:endParaRPr>
              <a:solidFill>
                <a:schemeClr val="lt1"/>
              </a:solidFill>
              <a:latin typeface="Maven Pro"/>
              <a:ea typeface="Maven Pro"/>
              <a:cs typeface="Maven Pro"/>
              <a:sym typeface="Maven Pro"/>
            </a:endParaRPr>
          </a:p>
          <a:p>
            <a:pPr indent="0" lvl="0" marL="0" rtl="0" algn="l">
              <a:spcBef>
                <a:spcPts val="100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8"/>
          <p:cNvSpPr txBox="1"/>
          <p:nvPr>
            <p:ph type="ctrTitle"/>
          </p:nvPr>
        </p:nvSpPr>
        <p:spPr>
          <a:xfrm>
            <a:off x="288300" y="285600"/>
            <a:ext cx="63870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TOP FEATURES FOR </a:t>
            </a:r>
            <a:r>
              <a:rPr lang="en" sz="2800">
                <a:solidFill>
                  <a:schemeClr val="accent3"/>
                </a:solidFill>
              </a:rPr>
              <a:t>CASUAL COUNT</a:t>
            </a:r>
            <a:endParaRPr sz="2800">
              <a:solidFill>
                <a:schemeClr val="accent3"/>
              </a:solidFill>
            </a:endParaRPr>
          </a:p>
        </p:txBody>
      </p:sp>
      <p:sp>
        <p:nvSpPr>
          <p:cNvPr id="906" name="Google Shape;906;p48"/>
          <p:cNvSpPr/>
          <p:nvPr/>
        </p:nvSpPr>
        <p:spPr>
          <a:xfrm>
            <a:off x="3936789"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p:nvPr/>
        </p:nvSpPr>
        <p:spPr>
          <a:xfrm>
            <a:off x="4922624"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a:off x="5908459" y="1308651"/>
            <a:ext cx="72" cy="3058625"/>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a:off x="6894365"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8"/>
          <p:cNvSpPr txBox="1"/>
          <p:nvPr>
            <p:ph idx="4294967295" type="ctrTitle"/>
          </p:nvPr>
        </p:nvSpPr>
        <p:spPr>
          <a:xfrm>
            <a:off x="1644300" y="1268419"/>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1"/>
                </a:solidFill>
              </a:rPr>
              <a:t>Time(Hour) </a:t>
            </a:r>
            <a:endParaRPr sz="1800">
              <a:solidFill>
                <a:schemeClr val="accent1"/>
              </a:solidFill>
            </a:endParaRPr>
          </a:p>
        </p:txBody>
      </p:sp>
      <p:sp>
        <p:nvSpPr>
          <p:cNvPr id="911" name="Google Shape;911;p48"/>
          <p:cNvSpPr txBox="1"/>
          <p:nvPr>
            <p:ph idx="4294967295" type="ctrTitle"/>
          </p:nvPr>
        </p:nvSpPr>
        <p:spPr>
          <a:xfrm>
            <a:off x="1644700" y="1909906"/>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2"/>
                </a:solidFill>
              </a:rPr>
              <a:t>Humidity </a:t>
            </a:r>
            <a:endParaRPr sz="1800">
              <a:solidFill>
                <a:schemeClr val="accent2"/>
              </a:solidFill>
            </a:endParaRPr>
          </a:p>
        </p:txBody>
      </p:sp>
      <p:sp>
        <p:nvSpPr>
          <p:cNvPr id="912" name="Google Shape;912;p48"/>
          <p:cNvSpPr txBox="1"/>
          <p:nvPr>
            <p:ph idx="4294967295" type="ctrTitle"/>
          </p:nvPr>
        </p:nvSpPr>
        <p:spPr>
          <a:xfrm>
            <a:off x="1644300" y="2551394"/>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3"/>
                </a:solidFill>
              </a:rPr>
              <a:t> Temp </a:t>
            </a:r>
            <a:endParaRPr sz="1800">
              <a:solidFill>
                <a:schemeClr val="accent3"/>
              </a:solidFill>
            </a:endParaRPr>
          </a:p>
        </p:txBody>
      </p:sp>
      <p:sp>
        <p:nvSpPr>
          <p:cNvPr id="913" name="Google Shape;913;p48"/>
          <p:cNvSpPr txBox="1"/>
          <p:nvPr>
            <p:ph idx="4294967295" type="ctrTitle"/>
          </p:nvPr>
        </p:nvSpPr>
        <p:spPr>
          <a:xfrm>
            <a:off x="1686125" y="3207206"/>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 Working Day </a:t>
            </a:r>
            <a:endParaRPr sz="1800"/>
          </a:p>
        </p:txBody>
      </p:sp>
      <p:sp>
        <p:nvSpPr>
          <p:cNvPr id="914" name="Google Shape;914;p48"/>
          <p:cNvSpPr txBox="1"/>
          <p:nvPr>
            <p:ph idx="4294967295" type="ctrTitle"/>
          </p:nvPr>
        </p:nvSpPr>
        <p:spPr>
          <a:xfrm>
            <a:off x="1786275" y="3800344"/>
            <a:ext cx="1881300" cy="39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                  Peak </a:t>
            </a:r>
            <a:endParaRPr sz="1800">
              <a:solidFill>
                <a:schemeClr val="accent4"/>
              </a:solidFill>
            </a:endParaRPr>
          </a:p>
        </p:txBody>
      </p:sp>
      <p:cxnSp>
        <p:nvCxnSpPr>
          <p:cNvPr id="915" name="Google Shape;915;p48"/>
          <p:cNvCxnSpPr/>
          <p:nvPr/>
        </p:nvCxnSpPr>
        <p:spPr>
          <a:xfrm>
            <a:off x="3805588" y="1460250"/>
            <a:ext cx="2283000" cy="0"/>
          </a:xfrm>
          <a:prstGeom prst="straightConnector1">
            <a:avLst/>
          </a:prstGeom>
          <a:noFill/>
          <a:ln cap="rnd" cmpd="sng" w="114300">
            <a:solidFill>
              <a:schemeClr val="accent1"/>
            </a:solidFill>
            <a:prstDash val="solid"/>
            <a:round/>
            <a:headEnd len="med" w="med" type="none"/>
            <a:tailEnd len="med" w="med" type="none"/>
          </a:ln>
        </p:spPr>
      </p:cxnSp>
      <p:cxnSp>
        <p:nvCxnSpPr>
          <p:cNvPr id="916" name="Google Shape;916;p48"/>
          <p:cNvCxnSpPr/>
          <p:nvPr/>
        </p:nvCxnSpPr>
        <p:spPr>
          <a:xfrm>
            <a:off x="3805988" y="2103638"/>
            <a:ext cx="1116600" cy="0"/>
          </a:xfrm>
          <a:prstGeom prst="straightConnector1">
            <a:avLst/>
          </a:prstGeom>
          <a:noFill/>
          <a:ln cap="rnd" cmpd="sng" w="114300">
            <a:solidFill>
              <a:schemeClr val="accent2"/>
            </a:solidFill>
            <a:prstDash val="solid"/>
            <a:round/>
            <a:headEnd len="med" w="med" type="none"/>
            <a:tailEnd len="med" w="med" type="none"/>
          </a:ln>
        </p:spPr>
      </p:cxnSp>
      <p:cxnSp>
        <p:nvCxnSpPr>
          <p:cNvPr id="917" name="Google Shape;917;p48"/>
          <p:cNvCxnSpPr/>
          <p:nvPr/>
        </p:nvCxnSpPr>
        <p:spPr>
          <a:xfrm>
            <a:off x="3805588" y="2755650"/>
            <a:ext cx="2700600" cy="0"/>
          </a:xfrm>
          <a:prstGeom prst="straightConnector1">
            <a:avLst/>
          </a:prstGeom>
          <a:noFill/>
          <a:ln cap="rnd" cmpd="sng" w="114300">
            <a:solidFill>
              <a:schemeClr val="accent3"/>
            </a:solidFill>
            <a:prstDash val="solid"/>
            <a:round/>
            <a:headEnd len="med" w="med" type="none"/>
            <a:tailEnd len="med" w="med" type="none"/>
          </a:ln>
        </p:spPr>
      </p:cxnSp>
      <p:cxnSp>
        <p:nvCxnSpPr>
          <p:cNvPr id="918" name="Google Shape;918;p48"/>
          <p:cNvCxnSpPr/>
          <p:nvPr/>
        </p:nvCxnSpPr>
        <p:spPr>
          <a:xfrm>
            <a:off x="3805588" y="3365250"/>
            <a:ext cx="2510400" cy="0"/>
          </a:xfrm>
          <a:prstGeom prst="straightConnector1">
            <a:avLst/>
          </a:prstGeom>
          <a:noFill/>
          <a:ln cap="rnd" cmpd="sng" w="114300">
            <a:solidFill>
              <a:schemeClr val="lt1"/>
            </a:solidFill>
            <a:prstDash val="solid"/>
            <a:round/>
            <a:headEnd len="med" w="med" type="none"/>
            <a:tailEnd len="med" w="med" type="none"/>
          </a:ln>
        </p:spPr>
      </p:cxnSp>
      <p:cxnSp>
        <p:nvCxnSpPr>
          <p:cNvPr id="919" name="Google Shape;919;p48"/>
          <p:cNvCxnSpPr/>
          <p:nvPr/>
        </p:nvCxnSpPr>
        <p:spPr>
          <a:xfrm>
            <a:off x="3805588" y="3974850"/>
            <a:ext cx="3079500" cy="0"/>
          </a:xfrm>
          <a:prstGeom prst="straightConnector1">
            <a:avLst/>
          </a:prstGeom>
          <a:noFill/>
          <a:ln cap="rnd" cmpd="sng" w="114300">
            <a:solidFill>
              <a:schemeClr val="accent4"/>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49"/>
          <p:cNvSpPr txBox="1"/>
          <p:nvPr>
            <p:ph type="ctrTitle"/>
          </p:nvPr>
        </p:nvSpPr>
        <p:spPr>
          <a:xfrm>
            <a:off x="288300" y="285600"/>
            <a:ext cx="63870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TOP FEATURES FOR </a:t>
            </a:r>
            <a:r>
              <a:rPr lang="en" sz="2800">
                <a:solidFill>
                  <a:schemeClr val="accent3"/>
                </a:solidFill>
              </a:rPr>
              <a:t>REGISTERED COUNT</a:t>
            </a:r>
            <a:endParaRPr sz="2800">
              <a:solidFill>
                <a:schemeClr val="accent3"/>
              </a:solidFill>
            </a:endParaRPr>
          </a:p>
        </p:txBody>
      </p:sp>
      <p:sp>
        <p:nvSpPr>
          <p:cNvPr id="925" name="Google Shape;925;p49"/>
          <p:cNvSpPr/>
          <p:nvPr/>
        </p:nvSpPr>
        <p:spPr>
          <a:xfrm>
            <a:off x="3936789"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9"/>
          <p:cNvSpPr/>
          <p:nvPr/>
        </p:nvSpPr>
        <p:spPr>
          <a:xfrm>
            <a:off x="4922624"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9"/>
          <p:cNvSpPr/>
          <p:nvPr/>
        </p:nvSpPr>
        <p:spPr>
          <a:xfrm>
            <a:off x="5908459" y="1308651"/>
            <a:ext cx="72" cy="3058625"/>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9"/>
          <p:cNvSpPr/>
          <p:nvPr/>
        </p:nvSpPr>
        <p:spPr>
          <a:xfrm>
            <a:off x="6894365"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9"/>
          <p:cNvSpPr txBox="1"/>
          <p:nvPr>
            <p:ph idx="4294967295" type="ctrTitle"/>
          </p:nvPr>
        </p:nvSpPr>
        <p:spPr>
          <a:xfrm>
            <a:off x="1644300" y="1268419"/>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1"/>
                </a:solidFill>
              </a:rPr>
              <a:t>Time(Hour) </a:t>
            </a:r>
            <a:endParaRPr sz="1800">
              <a:solidFill>
                <a:schemeClr val="accent1"/>
              </a:solidFill>
            </a:endParaRPr>
          </a:p>
        </p:txBody>
      </p:sp>
      <p:sp>
        <p:nvSpPr>
          <p:cNvPr id="930" name="Google Shape;930;p49"/>
          <p:cNvSpPr txBox="1"/>
          <p:nvPr>
            <p:ph idx="4294967295" type="ctrTitle"/>
          </p:nvPr>
        </p:nvSpPr>
        <p:spPr>
          <a:xfrm>
            <a:off x="1644800" y="1909906"/>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2"/>
                </a:solidFill>
              </a:rPr>
              <a:t>Humidity </a:t>
            </a:r>
            <a:endParaRPr sz="1800">
              <a:solidFill>
                <a:schemeClr val="accent2"/>
              </a:solidFill>
            </a:endParaRPr>
          </a:p>
        </p:txBody>
      </p:sp>
      <p:sp>
        <p:nvSpPr>
          <p:cNvPr id="931" name="Google Shape;931;p49"/>
          <p:cNvSpPr txBox="1"/>
          <p:nvPr>
            <p:ph idx="4294967295" type="ctrTitle"/>
          </p:nvPr>
        </p:nvSpPr>
        <p:spPr>
          <a:xfrm>
            <a:off x="1644300" y="2551394"/>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3"/>
                </a:solidFill>
              </a:rPr>
              <a:t> Month</a:t>
            </a:r>
            <a:endParaRPr sz="1800">
              <a:solidFill>
                <a:schemeClr val="accent3"/>
              </a:solidFill>
            </a:endParaRPr>
          </a:p>
        </p:txBody>
      </p:sp>
      <p:sp>
        <p:nvSpPr>
          <p:cNvPr id="932" name="Google Shape;932;p49"/>
          <p:cNvSpPr txBox="1"/>
          <p:nvPr>
            <p:ph idx="4294967295" type="ctrTitle"/>
          </p:nvPr>
        </p:nvSpPr>
        <p:spPr>
          <a:xfrm>
            <a:off x="1686125" y="3207206"/>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 Working Day </a:t>
            </a:r>
            <a:endParaRPr sz="1800"/>
          </a:p>
        </p:txBody>
      </p:sp>
      <p:sp>
        <p:nvSpPr>
          <p:cNvPr id="933" name="Google Shape;933;p49"/>
          <p:cNvSpPr txBox="1"/>
          <p:nvPr>
            <p:ph idx="4294967295" type="ctrTitle"/>
          </p:nvPr>
        </p:nvSpPr>
        <p:spPr>
          <a:xfrm>
            <a:off x="1786275" y="3800344"/>
            <a:ext cx="1881300" cy="39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                  Peak </a:t>
            </a:r>
            <a:endParaRPr sz="1800">
              <a:solidFill>
                <a:schemeClr val="accent4"/>
              </a:solidFill>
            </a:endParaRPr>
          </a:p>
        </p:txBody>
      </p:sp>
      <p:cxnSp>
        <p:nvCxnSpPr>
          <p:cNvPr id="934" name="Google Shape;934;p49"/>
          <p:cNvCxnSpPr/>
          <p:nvPr/>
        </p:nvCxnSpPr>
        <p:spPr>
          <a:xfrm>
            <a:off x="3805588" y="1460250"/>
            <a:ext cx="2283000" cy="0"/>
          </a:xfrm>
          <a:prstGeom prst="straightConnector1">
            <a:avLst/>
          </a:prstGeom>
          <a:noFill/>
          <a:ln cap="rnd" cmpd="sng" w="114300">
            <a:solidFill>
              <a:schemeClr val="accent1"/>
            </a:solidFill>
            <a:prstDash val="solid"/>
            <a:round/>
            <a:headEnd len="med" w="med" type="none"/>
            <a:tailEnd len="med" w="med" type="none"/>
          </a:ln>
        </p:spPr>
      </p:cxnSp>
      <p:cxnSp>
        <p:nvCxnSpPr>
          <p:cNvPr id="935" name="Google Shape;935;p49"/>
          <p:cNvCxnSpPr/>
          <p:nvPr/>
        </p:nvCxnSpPr>
        <p:spPr>
          <a:xfrm>
            <a:off x="3806088" y="2103638"/>
            <a:ext cx="1116600" cy="0"/>
          </a:xfrm>
          <a:prstGeom prst="straightConnector1">
            <a:avLst/>
          </a:prstGeom>
          <a:noFill/>
          <a:ln cap="rnd" cmpd="sng" w="114300">
            <a:solidFill>
              <a:schemeClr val="accent2"/>
            </a:solidFill>
            <a:prstDash val="solid"/>
            <a:round/>
            <a:headEnd len="med" w="med" type="none"/>
            <a:tailEnd len="med" w="med" type="none"/>
          </a:ln>
        </p:spPr>
      </p:cxnSp>
      <p:cxnSp>
        <p:nvCxnSpPr>
          <p:cNvPr id="936" name="Google Shape;936;p49"/>
          <p:cNvCxnSpPr/>
          <p:nvPr/>
        </p:nvCxnSpPr>
        <p:spPr>
          <a:xfrm>
            <a:off x="3805588" y="2755650"/>
            <a:ext cx="707400" cy="0"/>
          </a:xfrm>
          <a:prstGeom prst="straightConnector1">
            <a:avLst/>
          </a:prstGeom>
          <a:noFill/>
          <a:ln cap="rnd" cmpd="sng" w="114300">
            <a:solidFill>
              <a:schemeClr val="accent3"/>
            </a:solidFill>
            <a:prstDash val="solid"/>
            <a:round/>
            <a:headEnd len="med" w="med" type="none"/>
            <a:tailEnd len="med" w="med" type="none"/>
          </a:ln>
        </p:spPr>
      </p:cxnSp>
      <p:cxnSp>
        <p:nvCxnSpPr>
          <p:cNvPr id="937" name="Google Shape;937;p49"/>
          <p:cNvCxnSpPr/>
          <p:nvPr/>
        </p:nvCxnSpPr>
        <p:spPr>
          <a:xfrm>
            <a:off x="3805588" y="3365250"/>
            <a:ext cx="1426500" cy="0"/>
          </a:xfrm>
          <a:prstGeom prst="straightConnector1">
            <a:avLst/>
          </a:prstGeom>
          <a:noFill/>
          <a:ln cap="rnd" cmpd="sng" w="114300">
            <a:solidFill>
              <a:schemeClr val="lt1"/>
            </a:solidFill>
            <a:prstDash val="solid"/>
            <a:round/>
            <a:headEnd len="med" w="med" type="none"/>
            <a:tailEnd len="med" w="med" type="none"/>
          </a:ln>
        </p:spPr>
      </p:cxnSp>
      <p:cxnSp>
        <p:nvCxnSpPr>
          <p:cNvPr id="938" name="Google Shape;938;p49"/>
          <p:cNvCxnSpPr/>
          <p:nvPr/>
        </p:nvCxnSpPr>
        <p:spPr>
          <a:xfrm>
            <a:off x="3805588" y="3974850"/>
            <a:ext cx="3079500" cy="0"/>
          </a:xfrm>
          <a:prstGeom prst="straightConnector1">
            <a:avLst/>
          </a:prstGeom>
          <a:noFill/>
          <a:ln cap="rnd" cmpd="sng" w="114300">
            <a:solidFill>
              <a:schemeClr val="accent4"/>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50"/>
          <p:cNvSpPr txBox="1"/>
          <p:nvPr>
            <p:ph type="ctrTitle"/>
          </p:nvPr>
        </p:nvSpPr>
        <p:spPr>
          <a:xfrm>
            <a:off x="1355600" y="1406250"/>
            <a:ext cx="4277100" cy="11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MODELING</a:t>
            </a:r>
            <a:endParaRPr sz="3200"/>
          </a:p>
        </p:txBody>
      </p:sp>
      <p:sp>
        <p:nvSpPr>
          <p:cNvPr id="944" name="Google Shape;944;p50"/>
          <p:cNvSpPr txBox="1"/>
          <p:nvPr>
            <p:ph idx="1" type="subTitle"/>
          </p:nvPr>
        </p:nvSpPr>
        <p:spPr>
          <a:xfrm>
            <a:off x="1943462" y="2501125"/>
            <a:ext cx="31014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Modeling and HyperParameter Tuning</a:t>
            </a:r>
            <a:endParaRPr sz="2000"/>
          </a:p>
        </p:txBody>
      </p:sp>
      <p:sp>
        <p:nvSpPr>
          <p:cNvPr id="945" name="Google Shape;945;p50"/>
          <p:cNvSpPr/>
          <p:nvPr/>
        </p:nvSpPr>
        <p:spPr>
          <a:xfrm>
            <a:off x="5782875" y="1868575"/>
            <a:ext cx="1085100" cy="108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0"/>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947" name="Google Shape;947;p50"/>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0"/>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9" name="Google Shape;949;p50"/>
          <p:cNvCxnSpPr>
            <a:stCxn id="945" idx="2"/>
          </p:cNvCxnSpPr>
          <p:nvPr/>
        </p:nvCxnSpPr>
        <p:spPr>
          <a:xfrm>
            <a:off x="6325425" y="2953675"/>
            <a:ext cx="0" cy="9780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51"/>
          <p:cNvSpPr/>
          <p:nvPr/>
        </p:nvSpPr>
        <p:spPr>
          <a:xfrm>
            <a:off x="1076663" y="2472521"/>
            <a:ext cx="1336800" cy="6372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Share Tech"/>
                <a:ea typeface="Share Tech"/>
                <a:cs typeface="Share Tech"/>
                <a:sym typeface="Share Tech"/>
              </a:rPr>
              <a:t>Models</a:t>
            </a:r>
            <a:endParaRPr sz="2400">
              <a:solidFill>
                <a:schemeClr val="lt1"/>
              </a:solidFill>
              <a:latin typeface="Share Tech"/>
              <a:ea typeface="Share Tech"/>
              <a:cs typeface="Share Tech"/>
              <a:sym typeface="Share Tech"/>
            </a:endParaRPr>
          </a:p>
        </p:txBody>
      </p:sp>
      <p:sp>
        <p:nvSpPr>
          <p:cNvPr id="955" name="Google Shape;955;p51"/>
          <p:cNvSpPr/>
          <p:nvPr/>
        </p:nvSpPr>
        <p:spPr>
          <a:xfrm>
            <a:off x="5327021" y="1118575"/>
            <a:ext cx="1556100" cy="800400"/>
          </a:xfrm>
          <a:prstGeom prst="roundRect">
            <a:avLst>
              <a:gd fmla="val 16667"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Share Tech"/>
                <a:ea typeface="Share Tech"/>
                <a:cs typeface="Share Tech"/>
                <a:sym typeface="Share Tech"/>
              </a:rPr>
              <a:t>Regression</a:t>
            </a:r>
            <a:endParaRPr sz="2300">
              <a:solidFill>
                <a:schemeClr val="lt1"/>
              </a:solidFill>
              <a:latin typeface="Share Tech"/>
              <a:ea typeface="Share Tech"/>
              <a:cs typeface="Share Tech"/>
              <a:sym typeface="Share Tech"/>
            </a:endParaRPr>
          </a:p>
        </p:txBody>
      </p:sp>
      <p:sp>
        <p:nvSpPr>
          <p:cNvPr id="956" name="Google Shape;956;p51"/>
          <p:cNvSpPr/>
          <p:nvPr/>
        </p:nvSpPr>
        <p:spPr>
          <a:xfrm>
            <a:off x="5327021" y="2391106"/>
            <a:ext cx="1690200" cy="800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Share Tech"/>
                <a:ea typeface="Share Tech"/>
                <a:cs typeface="Share Tech"/>
                <a:sym typeface="Share Tech"/>
              </a:rPr>
              <a:t>Classification</a:t>
            </a:r>
            <a:endParaRPr sz="2200">
              <a:solidFill>
                <a:schemeClr val="lt1"/>
              </a:solidFill>
              <a:latin typeface="Share Tech"/>
              <a:ea typeface="Share Tech"/>
              <a:cs typeface="Share Tech"/>
              <a:sym typeface="Share Tech"/>
            </a:endParaRPr>
          </a:p>
        </p:txBody>
      </p:sp>
      <p:cxnSp>
        <p:nvCxnSpPr>
          <p:cNvPr id="957" name="Google Shape;957;p51"/>
          <p:cNvCxnSpPr>
            <a:stCxn id="954" idx="3"/>
            <a:endCxn id="958" idx="1"/>
          </p:cNvCxnSpPr>
          <p:nvPr/>
        </p:nvCxnSpPr>
        <p:spPr>
          <a:xfrm>
            <a:off x="2413463" y="2791121"/>
            <a:ext cx="338400" cy="927900"/>
          </a:xfrm>
          <a:prstGeom prst="bentConnector3">
            <a:avLst>
              <a:gd fmla="val 49997" name="adj1"/>
            </a:avLst>
          </a:prstGeom>
          <a:noFill/>
          <a:ln cap="flat" cmpd="sng" w="9525">
            <a:solidFill>
              <a:schemeClr val="accent1"/>
            </a:solidFill>
            <a:prstDash val="solid"/>
            <a:round/>
            <a:headEnd len="med" w="med" type="none"/>
            <a:tailEnd len="med" w="med" type="none"/>
          </a:ln>
        </p:spPr>
      </p:cxnSp>
      <p:cxnSp>
        <p:nvCxnSpPr>
          <p:cNvPr id="959" name="Google Shape;959;p51"/>
          <p:cNvCxnSpPr>
            <a:stCxn id="954" idx="3"/>
            <a:endCxn id="960" idx="1"/>
          </p:cNvCxnSpPr>
          <p:nvPr/>
        </p:nvCxnSpPr>
        <p:spPr>
          <a:xfrm flipH="1" rot="10800000">
            <a:off x="2413463" y="1873721"/>
            <a:ext cx="354900" cy="9174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960" name="Google Shape;960;p51"/>
          <p:cNvSpPr/>
          <p:nvPr/>
        </p:nvSpPr>
        <p:spPr>
          <a:xfrm>
            <a:off x="2768443" y="1473622"/>
            <a:ext cx="1556100" cy="8004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Share Tech"/>
                <a:ea typeface="Share Tech"/>
                <a:cs typeface="Share Tech"/>
                <a:sym typeface="Share Tech"/>
              </a:rPr>
              <a:t>Supervised</a:t>
            </a:r>
            <a:endParaRPr sz="2200">
              <a:solidFill>
                <a:schemeClr val="lt1"/>
              </a:solidFill>
              <a:latin typeface="Share Tech"/>
              <a:ea typeface="Share Tech"/>
              <a:cs typeface="Share Tech"/>
              <a:sym typeface="Share Tech"/>
            </a:endParaRPr>
          </a:p>
        </p:txBody>
      </p:sp>
      <p:sp>
        <p:nvSpPr>
          <p:cNvPr id="958" name="Google Shape;958;p51"/>
          <p:cNvSpPr/>
          <p:nvPr/>
        </p:nvSpPr>
        <p:spPr>
          <a:xfrm>
            <a:off x="2751863" y="3318855"/>
            <a:ext cx="1857000" cy="8004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Share Tech"/>
                <a:ea typeface="Share Tech"/>
                <a:cs typeface="Share Tech"/>
                <a:sym typeface="Share Tech"/>
              </a:rPr>
              <a:t>Un-supervised</a:t>
            </a:r>
            <a:endParaRPr sz="2100">
              <a:solidFill>
                <a:schemeClr val="lt1"/>
              </a:solidFill>
              <a:latin typeface="Share Tech"/>
              <a:ea typeface="Share Tech"/>
              <a:cs typeface="Share Tech"/>
              <a:sym typeface="Share Tech"/>
            </a:endParaRPr>
          </a:p>
        </p:txBody>
      </p:sp>
      <p:sp>
        <p:nvSpPr>
          <p:cNvPr id="961" name="Google Shape;961;p51"/>
          <p:cNvSpPr/>
          <p:nvPr/>
        </p:nvSpPr>
        <p:spPr>
          <a:xfrm>
            <a:off x="5327021" y="3663637"/>
            <a:ext cx="1690200" cy="800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Share Tech"/>
                <a:ea typeface="Share Tech"/>
                <a:cs typeface="Share Tech"/>
                <a:sym typeface="Share Tech"/>
              </a:rPr>
              <a:t>Clustering</a:t>
            </a:r>
            <a:endParaRPr sz="2200">
              <a:solidFill>
                <a:schemeClr val="lt1"/>
              </a:solidFill>
              <a:latin typeface="Share Tech"/>
              <a:ea typeface="Share Tech"/>
              <a:cs typeface="Share Tech"/>
              <a:sym typeface="Share Tech"/>
            </a:endParaRPr>
          </a:p>
        </p:txBody>
      </p:sp>
      <p:cxnSp>
        <p:nvCxnSpPr>
          <p:cNvPr id="962" name="Google Shape;962;p51"/>
          <p:cNvCxnSpPr/>
          <p:nvPr/>
        </p:nvCxnSpPr>
        <p:spPr>
          <a:xfrm flipH="1" rot="10800000">
            <a:off x="4346777" y="1459089"/>
            <a:ext cx="980400" cy="379200"/>
          </a:xfrm>
          <a:prstGeom prst="bentConnector3">
            <a:avLst>
              <a:gd fmla="val 50000" name="adj1"/>
            </a:avLst>
          </a:prstGeom>
          <a:noFill/>
          <a:ln cap="flat" cmpd="sng" w="9525">
            <a:solidFill>
              <a:schemeClr val="accent3"/>
            </a:solidFill>
            <a:prstDash val="solid"/>
            <a:round/>
            <a:headEnd len="med" w="med" type="none"/>
            <a:tailEnd len="med" w="med" type="none"/>
          </a:ln>
        </p:spPr>
      </p:cxnSp>
      <p:cxnSp>
        <p:nvCxnSpPr>
          <p:cNvPr id="963" name="Google Shape;963;p51"/>
          <p:cNvCxnSpPr>
            <a:stCxn id="960" idx="3"/>
            <a:endCxn id="956" idx="1"/>
          </p:cNvCxnSpPr>
          <p:nvPr/>
        </p:nvCxnSpPr>
        <p:spPr>
          <a:xfrm>
            <a:off x="4324543" y="1873822"/>
            <a:ext cx="1002600" cy="9174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964" name="Google Shape;964;p51"/>
          <p:cNvCxnSpPr>
            <a:endCxn id="961" idx="1"/>
          </p:cNvCxnSpPr>
          <p:nvPr/>
        </p:nvCxnSpPr>
        <p:spPr>
          <a:xfrm>
            <a:off x="4626221" y="3705637"/>
            <a:ext cx="700800" cy="358200"/>
          </a:xfrm>
          <a:prstGeom prst="bentConnector3">
            <a:avLst>
              <a:gd fmla="val 50000" name="adj1"/>
            </a:avLst>
          </a:prstGeom>
          <a:noFill/>
          <a:ln cap="flat" cmpd="sng" w="9525">
            <a:solidFill>
              <a:schemeClr val="accent3"/>
            </a:solidFill>
            <a:prstDash val="solid"/>
            <a:round/>
            <a:headEnd len="med" w="med" type="none"/>
            <a:tailEnd len="med" w="med" type="none"/>
          </a:ln>
        </p:spPr>
      </p:cxnSp>
      <p:cxnSp>
        <p:nvCxnSpPr>
          <p:cNvPr id="965" name="Google Shape;965;p51"/>
          <p:cNvCxnSpPr>
            <a:endCxn id="955" idx="3"/>
          </p:cNvCxnSpPr>
          <p:nvPr/>
        </p:nvCxnSpPr>
        <p:spPr>
          <a:xfrm rot="10800000">
            <a:off x="6883121" y="1518775"/>
            <a:ext cx="379800" cy="358200"/>
          </a:xfrm>
          <a:prstGeom prst="straightConnector1">
            <a:avLst/>
          </a:prstGeom>
          <a:noFill/>
          <a:ln cap="flat" cmpd="sng" w="9525">
            <a:solidFill>
              <a:schemeClr val="accent5"/>
            </a:solidFill>
            <a:prstDash val="solid"/>
            <a:round/>
            <a:headEnd len="med" w="med" type="none"/>
            <a:tailEnd len="med" w="med" type="triangle"/>
          </a:ln>
        </p:spPr>
      </p:cxnSp>
      <p:sp>
        <p:nvSpPr>
          <p:cNvPr id="966" name="Google Shape;966;p51"/>
          <p:cNvSpPr txBox="1"/>
          <p:nvPr/>
        </p:nvSpPr>
        <p:spPr>
          <a:xfrm>
            <a:off x="7017045" y="1838279"/>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Our Case</a:t>
            </a:r>
            <a:endParaRPr>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5"/>
          <p:cNvSpPr txBox="1"/>
          <p:nvPr>
            <p:ph type="ctrTitle"/>
          </p:nvPr>
        </p:nvSpPr>
        <p:spPr>
          <a:xfrm>
            <a:off x="3044100" y="3247750"/>
            <a:ext cx="3055800" cy="54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Keys Moran</a:t>
            </a:r>
            <a:endParaRPr/>
          </a:p>
        </p:txBody>
      </p:sp>
      <p:sp>
        <p:nvSpPr>
          <p:cNvPr id="479" name="Google Shape;479;p25"/>
          <p:cNvSpPr txBox="1"/>
          <p:nvPr>
            <p:ph idx="1" type="subTitle"/>
          </p:nvPr>
        </p:nvSpPr>
        <p:spPr>
          <a:xfrm>
            <a:off x="2333000" y="1423125"/>
            <a:ext cx="4478100" cy="17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“You can have data without information, but you cannot have information without data.”</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52"/>
          <p:cNvSpPr txBox="1"/>
          <p:nvPr>
            <p:ph idx="1" type="subTitle"/>
          </p:nvPr>
        </p:nvSpPr>
        <p:spPr>
          <a:xfrm>
            <a:off x="729575" y="1992813"/>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Linear Regression</a:t>
            </a:r>
            <a:endParaRPr sz="1400">
              <a:latin typeface="Maven Pro Regular"/>
              <a:ea typeface="Maven Pro Regular"/>
              <a:cs typeface="Maven Pro Regular"/>
              <a:sym typeface="Maven Pro Regular"/>
            </a:endParaRPr>
          </a:p>
        </p:txBody>
      </p:sp>
      <p:sp>
        <p:nvSpPr>
          <p:cNvPr id="972" name="Google Shape;972;p52"/>
          <p:cNvSpPr txBox="1"/>
          <p:nvPr>
            <p:ph idx="3" type="subTitle"/>
          </p:nvPr>
        </p:nvSpPr>
        <p:spPr>
          <a:xfrm>
            <a:off x="3731900" y="1939838"/>
            <a:ext cx="1763100" cy="8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Decision Trees</a:t>
            </a:r>
            <a:endParaRPr sz="1400">
              <a:latin typeface="Maven Pro Regular"/>
              <a:ea typeface="Maven Pro Regular"/>
              <a:cs typeface="Maven Pro Regular"/>
              <a:sym typeface="Maven Pro Regular"/>
            </a:endParaRPr>
          </a:p>
        </p:txBody>
      </p:sp>
      <p:sp>
        <p:nvSpPr>
          <p:cNvPr id="973" name="Google Shape;973;p52"/>
          <p:cNvSpPr txBox="1"/>
          <p:nvPr>
            <p:ph idx="5" type="subTitle"/>
          </p:nvPr>
        </p:nvSpPr>
        <p:spPr>
          <a:xfrm>
            <a:off x="6176524" y="2024751"/>
            <a:ext cx="22707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Random Forest</a:t>
            </a:r>
            <a:endParaRPr sz="1400">
              <a:latin typeface="Maven Pro Regular"/>
              <a:ea typeface="Maven Pro Regular"/>
              <a:cs typeface="Maven Pro Regular"/>
              <a:sym typeface="Maven Pro Regular"/>
            </a:endParaRPr>
          </a:p>
        </p:txBody>
      </p:sp>
      <p:sp>
        <p:nvSpPr>
          <p:cNvPr id="974" name="Google Shape;974;p52"/>
          <p:cNvSpPr txBox="1"/>
          <p:nvPr>
            <p:ph idx="8" type="subTitle"/>
          </p:nvPr>
        </p:nvSpPr>
        <p:spPr>
          <a:xfrm>
            <a:off x="904925" y="3492000"/>
            <a:ext cx="18498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Adaptive Boost</a:t>
            </a:r>
            <a:endParaRPr sz="1400">
              <a:latin typeface="Maven Pro Regular"/>
              <a:ea typeface="Maven Pro Regular"/>
              <a:cs typeface="Maven Pro Regular"/>
              <a:sym typeface="Maven Pro Regular"/>
            </a:endParaRPr>
          </a:p>
        </p:txBody>
      </p:sp>
      <p:sp>
        <p:nvSpPr>
          <p:cNvPr id="975" name="Google Shape;975;p52"/>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Gradient Boost</a:t>
            </a:r>
            <a:endParaRPr sz="1400">
              <a:latin typeface="Maven Pro Regular"/>
              <a:ea typeface="Maven Pro Regular"/>
              <a:cs typeface="Maven Pro Regular"/>
              <a:sym typeface="Maven Pro Regular"/>
            </a:endParaRPr>
          </a:p>
        </p:txBody>
      </p:sp>
      <p:sp>
        <p:nvSpPr>
          <p:cNvPr id="976" name="Google Shape;976;p52"/>
          <p:cNvSpPr txBox="1"/>
          <p:nvPr>
            <p:ph idx="15" type="subTitle"/>
          </p:nvPr>
        </p:nvSpPr>
        <p:spPr>
          <a:xfrm>
            <a:off x="6076625" y="3479250"/>
            <a:ext cx="247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aven Pro Regular"/>
                <a:ea typeface="Maven Pro Regular"/>
                <a:cs typeface="Maven Pro Regular"/>
                <a:sym typeface="Maven Pro Regular"/>
              </a:rPr>
              <a:t>XGBoost</a:t>
            </a:r>
            <a:endParaRPr sz="1400">
              <a:latin typeface="Maven Pro Regular"/>
              <a:ea typeface="Maven Pro Regular"/>
              <a:cs typeface="Maven Pro Regular"/>
              <a:sym typeface="Maven Pro Regular"/>
            </a:endParaRPr>
          </a:p>
        </p:txBody>
      </p:sp>
      <p:sp>
        <p:nvSpPr>
          <p:cNvPr id="977" name="Google Shape;977;p52"/>
          <p:cNvSpPr/>
          <p:nvPr/>
        </p:nvSpPr>
        <p:spPr>
          <a:xfrm>
            <a:off x="1625825" y="3005284"/>
            <a:ext cx="415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2"/>
          <p:cNvSpPr/>
          <p:nvPr/>
        </p:nvSpPr>
        <p:spPr>
          <a:xfrm>
            <a:off x="4361163" y="3005284"/>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2"/>
          <p:cNvSpPr/>
          <p:nvPr/>
        </p:nvSpPr>
        <p:spPr>
          <a:xfrm>
            <a:off x="7104124" y="3005284"/>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2"/>
          <p:cNvSpPr/>
          <p:nvPr/>
        </p:nvSpPr>
        <p:spPr>
          <a:xfrm>
            <a:off x="1622075" y="1512304"/>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2"/>
          <p:cNvSpPr/>
          <p:nvPr/>
        </p:nvSpPr>
        <p:spPr>
          <a:xfrm>
            <a:off x="4361174" y="1499075"/>
            <a:ext cx="490200" cy="449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2"/>
          <p:cNvSpPr/>
          <p:nvPr/>
        </p:nvSpPr>
        <p:spPr>
          <a:xfrm>
            <a:off x="7104124" y="1544242"/>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3" name="Google Shape;983;p52"/>
          <p:cNvCxnSpPr>
            <a:endCxn id="978" idx="1"/>
          </p:cNvCxnSpPr>
          <p:nvPr/>
        </p:nvCxnSpPr>
        <p:spPr>
          <a:xfrm>
            <a:off x="2055063" y="1740634"/>
            <a:ext cx="2306100" cy="1472400"/>
          </a:xfrm>
          <a:prstGeom prst="bentConnector3">
            <a:avLst>
              <a:gd fmla="val 50000" name="adj1"/>
            </a:avLst>
          </a:prstGeom>
          <a:noFill/>
          <a:ln cap="flat" cmpd="sng" w="9525">
            <a:solidFill>
              <a:schemeClr val="lt2"/>
            </a:solidFill>
            <a:prstDash val="solid"/>
            <a:round/>
            <a:headEnd len="med" w="med" type="none"/>
            <a:tailEnd len="med" w="med" type="none"/>
          </a:ln>
        </p:spPr>
      </p:cxnSp>
      <p:cxnSp>
        <p:nvCxnSpPr>
          <p:cNvPr id="984" name="Google Shape;984;p52"/>
          <p:cNvCxnSpPr>
            <a:stCxn id="978" idx="3"/>
          </p:cNvCxnSpPr>
          <p:nvPr/>
        </p:nvCxnSpPr>
        <p:spPr>
          <a:xfrm flipH="1" rot="10800000">
            <a:off x="4776663" y="1785634"/>
            <a:ext cx="2298600" cy="1427400"/>
          </a:xfrm>
          <a:prstGeom prst="bentConnector3">
            <a:avLst>
              <a:gd fmla="val 50000" name="adj1"/>
            </a:avLst>
          </a:prstGeom>
          <a:noFill/>
          <a:ln cap="flat" cmpd="sng" w="9525">
            <a:solidFill>
              <a:schemeClr val="lt2"/>
            </a:solidFill>
            <a:prstDash val="solid"/>
            <a:round/>
            <a:headEnd len="med" w="med" type="none"/>
            <a:tailEnd len="med" w="med" type="none"/>
          </a:ln>
        </p:spPr>
      </p:cxnSp>
      <p:sp>
        <p:nvSpPr>
          <p:cNvPr id="985" name="Google Shape;985;p52"/>
          <p:cNvSpPr txBox="1"/>
          <p:nvPr>
            <p:ph idx="6" type="ctrTitle"/>
          </p:nvPr>
        </p:nvSpPr>
        <p:spPr>
          <a:xfrm>
            <a:off x="592575" y="4501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FOR REGRESSION</a:t>
            </a:r>
            <a:endParaRPr/>
          </a:p>
        </p:txBody>
      </p:sp>
      <p:grpSp>
        <p:nvGrpSpPr>
          <p:cNvPr id="986" name="Google Shape;986;p52"/>
          <p:cNvGrpSpPr/>
          <p:nvPr/>
        </p:nvGrpSpPr>
        <p:grpSpPr>
          <a:xfrm>
            <a:off x="1705668" y="1564720"/>
            <a:ext cx="248327" cy="239756"/>
            <a:chOff x="6953919" y="3907920"/>
            <a:chExt cx="1377300" cy="475705"/>
          </a:xfrm>
        </p:grpSpPr>
        <p:cxnSp>
          <p:nvCxnSpPr>
            <p:cNvPr id="987" name="Google Shape;987;p52"/>
            <p:cNvCxnSpPr/>
            <p:nvPr/>
          </p:nvCxnSpPr>
          <p:spPr>
            <a:xfrm rot="10800000">
              <a:off x="7118546" y="4100689"/>
              <a:ext cx="0" cy="185100"/>
            </a:xfrm>
            <a:prstGeom prst="straightConnector1">
              <a:avLst/>
            </a:prstGeom>
            <a:noFill/>
            <a:ln cap="flat" cmpd="sng" w="19050">
              <a:solidFill>
                <a:schemeClr val="dk2"/>
              </a:solidFill>
              <a:prstDash val="solid"/>
              <a:round/>
              <a:headEnd len="med" w="med" type="none"/>
              <a:tailEnd len="med" w="med" type="none"/>
            </a:ln>
          </p:spPr>
        </p:cxnSp>
        <p:cxnSp>
          <p:nvCxnSpPr>
            <p:cNvPr id="988" name="Google Shape;988;p52"/>
            <p:cNvCxnSpPr/>
            <p:nvPr/>
          </p:nvCxnSpPr>
          <p:spPr>
            <a:xfrm>
              <a:off x="7480500" y="4197025"/>
              <a:ext cx="0" cy="186600"/>
            </a:xfrm>
            <a:prstGeom prst="straightConnector1">
              <a:avLst/>
            </a:prstGeom>
            <a:noFill/>
            <a:ln cap="flat" cmpd="sng" w="19050">
              <a:solidFill>
                <a:schemeClr val="dk2"/>
              </a:solidFill>
              <a:prstDash val="solid"/>
              <a:round/>
              <a:headEnd len="med" w="med" type="none"/>
              <a:tailEnd len="med" w="med" type="none"/>
            </a:ln>
          </p:spPr>
        </p:cxnSp>
        <p:cxnSp>
          <p:nvCxnSpPr>
            <p:cNvPr id="989" name="Google Shape;989;p52"/>
            <p:cNvCxnSpPr/>
            <p:nvPr/>
          </p:nvCxnSpPr>
          <p:spPr>
            <a:xfrm rot="10800000">
              <a:off x="7848574" y="3907920"/>
              <a:ext cx="0" cy="185100"/>
            </a:xfrm>
            <a:prstGeom prst="straightConnector1">
              <a:avLst/>
            </a:prstGeom>
            <a:noFill/>
            <a:ln cap="flat" cmpd="sng" w="19050">
              <a:solidFill>
                <a:schemeClr val="dk2"/>
              </a:solidFill>
              <a:prstDash val="solid"/>
              <a:round/>
              <a:headEnd len="med" w="med" type="none"/>
              <a:tailEnd len="med" w="med" type="none"/>
            </a:ln>
          </p:spPr>
        </p:cxnSp>
        <p:cxnSp>
          <p:nvCxnSpPr>
            <p:cNvPr id="990" name="Google Shape;990;p52"/>
            <p:cNvCxnSpPr/>
            <p:nvPr/>
          </p:nvCxnSpPr>
          <p:spPr>
            <a:xfrm>
              <a:off x="8218032" y="3997243"/>
              <a:ext cx="0" cy="197100"/>
            </a:xfrm>
            <a:prstGeom prst="straightConnector1">
              <a:avLst/>
            </a:prstGeom>
            <a:noFill/>
            <a:ln cap="flat" cmpd="sng" w="19050">
              <a:solidFill>
                <a:schemeClr val="dk2"/>
              </a:solidFill>
              <a:prstDash val="solid"/>
              <a:round/>
              <a:headEnd len="med" w="med" type="none"/>
              <a:tailEnd len="med" w="med" type="none"/>
            </a:ln>
          </p:spPr>
        </p:cxnSp>
        <p:cxnSp>
          <p:nvCxnSpPr>
            <p:cNvPr id="991" name="Google Shape;991;p52"/>
            <p:cNvCxnSpPr/>
            <p:nvPr/>
          </p:nvCxnSpPr>
          <p:spPr>
            <a:xfrm flipH="1">
              <a:off x="6953919" y="3961822"/>
              <a:ext cx="1377300" cy="376800"/>
            </a:xfrm>
            <a:prstGeom prst="straightConnector1">
              <a:avLst/>
            </a:prstGeom>
            <a:noFill/>
            <a:ln cap="flat" cmpd="sng" w="19050">
              <a:solidFill>
                <a:schemeClr val="dk2"/>
              </a:solidFill>
              <a:prstDash val="solid"/>
              <a:round/>
              <a:headEnd len="med" w="med" type="none"/>
              <a:tailEnd len="med" w="med" type="none"/>
            </a:ln>
          </p:spPr>
        </p:cxnSp>
      </p:grpSp>
      <p:grpSp>
        <p:nvGrpSpPr>
          <p:cNvPr id="992" name="Google Shape;992;p52"/>
          <p:cNvGrpSpPr/>
          <p:nvPr/>
        </p:nvGrpSpPr>
        <p:grpSpPr>
          <a:xfrm>
            <a:off x="7174986" y="1597685"/>
            <a:ext cx="308721" cy="308643"/>
            <a:chOff x="3712952" y="1970604"/>
            <a:chExt cx="354363" cy="354395"/>
          </a:xfrm>
        </p:grpSpPr>
        <p:sp>
          <p:nvSpPr>
            <p:cNvPr id="993" name="Google Shape;993;p52"/>
            <p:cNvSpPr/>
            <p:nvPr/>
          </p:nvSpPr>
          <p:spPr>
            <a:xfrm>
              <a:off x="3868314" y="2281360"/>
              <a:ext cx="43639" cy="43639"/>
            </a:xfrm>
            <a:custGeom>
              <a:rect b="b" l="l" r="r" t="t"/>
              <a:pathLst>
                <a:path extrusionOk="0" h="1371" w="1371">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2"/>
            <p:cNvSpPr/>
            <p:nvPr/>
          </p:nvSpPr>
          <p:spPr>
            <a:xfrm>
              <a:off x="3940346" y="2120300"/>
              <a:ext cx="54970" cy="55002"/>
            </a:xfrm>
            <a:custGeom>
              <a:rect b="b" l="l" r="r" t="t"/>
              <a:pathLst>
                <a:path extrusionOk="0" h="1728" w="1727">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2"/>
            <p:cNvSpPr/>
            <p:nvPr/>
          </p:nvSpPr>
          <p:spPr>
            <a:xfrm>
              <a:off x="3784952" y="2120300"/>
              <a:ext cx="54970" cy="55002"/>
            </a:xfrm>
            <a:custGeom>
              <a:rect b="b" l="l" r="r" t="t"/>
              <a:pathLst>
                <a:path extrusionOk="0" h="1728" w="1727">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2"/>
            <p:cNvSpPr/>
            <p:nvPr/>
          </p:nvSpPr>
          <p:spPr>
            <a:xfrm>
              <a:off x="3712952" y="2281360"/>
              <a:ext cx="44371" cy="43639"/>
            </a:xfrm>
            <a:custGeom>
              <a:rect b="b" l="l" r="r" t="t"/>
              <a:pathLst>
                <a:path extrusionOk="0" h="1371" w="1394">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2"/>
            <p:cNvSpPr/>
            <p:nvPr/>
          </p:nvSpPr>
          <p:spPr>
            <a:xfrm>
              <a:off x="4023708" y="2281360"/>
              <a:ext cx="43607" cy="43639"/>
            </a:xfrm>
            <a:custGeom>
              <a:rect b="b" l="l" r="r" t="t"/>
              <a:pathLst>
                <a:path extrusionOk="0" h="1371" w="137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2"/>
            <p:cNvSpPr/>
            <p:nvPr/>
          </p:nvSpPr>
          <p:spPr>
            <a:xfrm>
              <a:off x="3852049" y="1970604"/>
              <a:ext cx="76583" cy="76965"/>
            </a:xfrm>
            <a:custGeom>
              <a:rect b="b" l="l" r="r" t="t"/>
              <a:pathLst>
                <a:path extrusionOk="0" h="2418" w="2406">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2"/>
            <p:cNvSpPr/>
            <p:nvPr/>
          </p:nvSpPr>
          <p:spPr>
            <a:xfrm>
              <a:off x="3746310" y="2187016"/>
              <a:ext cx="132667" cy="88710"/>
            </a:xfrm>
            <a:custGeom>
              <a:rect b="b" l="l" r="r" t="t"/>
              <a:pathLst>
                <a:path extrusionOk="0" h="2787" w="4168">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2"/>
            <p:cNvSpPr/>
            <p:nvPr/>
          </p:nvSpPr>
          <p:spPr>
            <a:xfrm>
              <a:off x="3831583" y="2059664"/>
              <a:ext cx="117485" cy="54748"/>
            </a:xfrm>
            <a:custGeom>
              <a:rect b="b" l="l" r="r" t="t"/>
              <a:pathLst>
                <a:path extrusionOk="0" h="1720" w="3691">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2"/>
            <p:cNvSpPr/>
            <p:nvPr/>
          </p:nvSpPr>
          <p:spPr>
            <a:xfrm>
              <a:off x="3901672" y="2187016"/>
              <a:ext cx="132285" cy="88997"/>
            </a:xfrm>
            <a:custGeom>
              <a:rect b="b" l="l" r="r" t="t"/>
              <a:pathLst>
                <a:path extrusionOk="0" h="2796" w="4156">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52"/>
          <p:cNvGrpSpPr/>
          <p:nvPr/>
        </p:nvGrpSpPr>
        <p:grpSpPr>
          <a:xfrm>
            <a:off x="1665833" y="3050872"/>
            <a:ext cx="327976" cy="324316"/>
            <a:chOff x="7528096" y="2450059"/>
            <a:chExt cx="327976" cy="324316"/>
          </a:xfrm>
        </p:grpSpPr>
        <p:sp>
          <p:nvSpPr>
            <p:cNvPr id="1003" name="Google Shape;1003;p52"/>
            <p:cNvSpPr/>
            <p:nvPr/>
          </p:nvSpPr>
          <p:spPr>
            <a:xfrm>
              <a:off x="7569411" y="2697187"/>
              <a:ext cx="26928" cy="25623"/>
            </a:xfrm>
            <a:custGeom>
              <a:rect b="b" l="l" r="r" t="t"/>
              <a:pathLst>
                <a:path extrusionOk="0" h="805" w="846">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2"/>
            <p:cNvSpPr/>
            <p:nvPr/>
          </p:nvSpPr>
          <p:spPr>
            <a:xfrm>
              <a:off x="7600859" y="2728667"/>
              <a:ext cx="26578" cy="25591"/>
            </a:xfrm>
            <a:custGeom>
              <a:rect b="b" l="l" r="r" t="t"/>
              <a:pathLst>
                <a:path extrusionOk="0" h="804" w="835">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2"/>
            <p:cNvSpPr/>
            <p:nvPr/>
          </p:nvSpPr>
          <p:spPr>
            <a:xfrm>
              <a:off x="7585326" y="2713102"/>
              <a:ext cx="26546" cy="25241"/>
            </a:xfrm>
            <a:custGeom>
              <a:rect b="b" l="l" r="r" t="t"/>
              <a:pathLst>
                <a:path extrusionOk="0" h="793" w="834">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2"/>
            <p:cNvSpPr/>
            <p:nvPr/>
          </p:nvSpPr>
          <p:spPr>
            <a:xfrm>
              <a:off x="7528096" y="2450059"/>
              <a:ext cx="327976" cy="324316"/>
            </a:xfrm>
            <a:custGeom>
              <a:rect b="b" l="l" r="r" t="t"/>
              <a:pathLst>
                <a:path extrusionOk="0" h="10189" w="10304">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2"/>
            <p:cNvSpPr/>
            <p:nvPr/>
          </p:nvSpPr>
          <p:spPr>
            <a:xfrm>
              <a:off x="7712296" y="2525528"/>
              <a:ext cx="79989" cy="60954"/>
            </a:xfrm>
            <a:custGeom>
              <a:rect b="b" l="l" r="r" t="t"/>
              <a:pathLst>
                <a:path extrusionOk="0" h="1915" w="2513">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52"/>
          <p:cNvGrpSpPr/>
          <p:nvPr/>
        </p:nvGrpSpPr>
        <p:grpSpPr>
          <a:xfrm>
            <a:off x="4404946" y="3050872"/>
            <a:ext cx="327976" cy="324316"/>
            <a:chOff x="7528096" y="2450059"/>
            <a:chExt cx="327976" cy="324316"/>
          </a:xfrm>
        </p:grpSpPr>
        <p:sp>
          <p:nvSpPr>
            <p:cNvPr id="1009" name="Google Shape;1009;p52"/>
            <p:cNvSpPr/>
            <p:nvPr/>
          </p:nvSpPr>
          <p:spPr>
            <a:xfrm>
              <a:off x="7569411" y="2697187"/>
              <a:ext cx="26928" cy="25623"/>
            </a:xfrm>
            <a:custGeom>
              <a:rect b="b" l="l" r="r" t="t"/>
              <a:pathLst>
                <a:path extrusionOk="0" h="805" w="846">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2"/>
            <p:cNvSpPr/>
            <p:nvPr/>
          </p:nvSpPr>
          <p:spPr>
            <a:xfrm>
              <a:off x="7600859" y="2728667"/>
              <a:ext cx="26578" cy="25591"/>
            </a:xfrm>
            <a:custGeom>
              <a:rect b="b" l="l" r="r" t="t"/>
              <a:pathLst>
                <a:path extrusionOk="0" h="804" w="835">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2"/>
            <p:cNvSpPr/>
            <p:nvPr/>
          </p:nvSpPr>
          <p:spPr>
            <a:xfrm>
              <a:off x="7585326" y="2713102"/>
              <a:ext cx="26546" cy="25241"/>
            </a:xfrm>
            <a:custGeom>
              <a:rect b="b" l="l" r="r" t="t"/>
              <a:pathLst>
                <a:path extrusionOk="0" h="793" w="834">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2"/>
            <p:cNvSpPr/>
            <p:nvPr/>
          </p:nvSpPr>
          <p:spPr>
            <a:xfrm>
              <a:off x="7528096" y="2450059"/>
              <a:ext cx="327976" cy="324316"/>
            </a:xfrm>
            <a:custGeom>
              <a:rect b="b" l="l" r="r" t="t"/>
              <a:pathLst>
                <a:path extrusionOk="0" h="10189" w="10304">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2"/>
            <p:cNvSpPr/>
            <p:nvPr/>
          </p:nvSpPr>
          <p:spPr>
            <a:xfrm>
              <a:off x="7712296" y="2525528"/>
              <a:ext cx="79989" cy="60954"/>
            </a:xfrm>
            <a:custGeom>
              <a:rect b="b" l="l" r="r" t="t"/>
              <a:pathLst>
                <a:path extrusionOk="0" h="1915" w="2513">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52"/>
          <p:cNvGrpSpPr/>
          <p:nvPr/>
        </p:nvGrpSpPr>
        <p:grpSpPr>
          <a:xfrm>
            <a:off x="7144058" y="3050872"/>
            <a:ext cx="327976" cy="324316"/>
            <a:chOff x="7528096" y="2450059"/>
            <a:chExt cx="327976" cy="324316"/>
          </a:xfrm>
        </p:grpSpPr>
        <p:sp>
          <p:nvSpPr>
            <p:cNvPr id="1015" name="Google Shape;1015;p52"/>
            <p:cNvSpPr/>
            <p:nvPr/>
          </p:nvSpPr>
          <p:spPr>
            <a:xfrm>
              <a:off x="7569411" y="2697187"/>
              <a:ext cx="26928" cy="25623"/>
            </a:xfrm>
            <a:custGeom>
              <a:rect b="b" l="l" r="r" t="t"/>
              <a:pathLst>
                <a:path extrusionOk="0" h="805" w="846">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2"/>
            <p:cNvSpPr/>
            <p:nvPr/>
          </p:nvSpPr>
          <p:spPr>
            <a:xfrm>
              <a:off x="7600859" y="2728667"/>
              <a:ext cx="26578" cy="25591"/>
            </a:xfrm>
            <a:custGeom>
              <a:rect b="b" l="l" r="r" t="t"/>
              <a:pathLst>
                <a:path extrusionOk="0" h="804" w="835">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2"/>
            <p:cNvSpPr/>
            <p:nvPr/>
          </p:nvSpPr>
          <p:spPr>
            <a:xfrm>
              <a:off x="7585326" y="2713102"/>
              <a:ext cx="26546" cy="25241"/>
            </a:xfrm>
            <a:custGeom>
              <a:rect b="b" l="l" r="r" t="t"/>
              <a:pathLst>
                <a:path extrusionOk="0" h="793" w="834">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2"/>
            <p:cNvSpPr/>
            <p:nvPr/>
          </p:nvSpPr>
          <p:spPr>
            <a:xfrm>
              <a:off x="7528096" y="2450059"/>
              <a:ext cx="327976" cy="324316"/>
            </a:xfrm>
            <a:custGeom>
              <a:rect b="b" l="l" r="r" t="t"/>
              <a:pathLst>
                <a:path extrusionOk="0" h="10189" w="10304">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2"/>
            <p:cNvSpPr/>
            <p:nvPr/>
          </p:nvSpPr>
          <p:spPr>
            <a:xfrm>
              <a:off x="7712296" y="2525528"/>
              <a:ext cx="79989" cy="60954"/>
            </a:xfrm>
            <a:custGeom>
              <a:rect b="b" l="l" r="r" t="t"/>
              <a:pathLst>
                <a:path extrusionOk="0" h="1915" w="2513">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52"/>
          <p:cNvGrpSpPr/>
          <p:nvPr/>
        </p:nvGrpSpPr>
        <p:grpSpPr>
          <a:xfrm>
            <a:off x="4451923" y="1565735"/>
            <a:ext cx="308721" cy="308643"/>
            <a:chOff x="3712952" y="1970604"/>
            <a:chExt cx="354363" cy="354395"/>
          </a:xfrm>
        </p:grpSpPr>
        <p:sp>
          <p:nvSpPr>
            <p:cNvPr id="1021" name="Google Shape;1021;p52"/>
            <p:cNvSpPr/>
            <p:nvPr/>
          </p:nvSpPr>
          <p:spPr>
            <a:xfrm>
              <a:off x="3868314" y="2281360"/>
              <a:ext cx="43639" cy="43639"/>
            </a:xfrm>
            <a:custGeom>
              <a:rect b="b" l="l" r="r" t="t"/>
              <a:pathLst>
                <a:path extrusionOk="0" h="1371" w="1371">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2"/>
            <p:cNvSpPr/>
            <p:nvPr/>
          </p:nvSpPr>
          <p:spPr>
            <a:xfrm>
              <a:off x="3940346" y="2120300"/>
              <a:ext cx="54970" cy="55002"/>
            </a:xfrm>
            <a:custGeom>
              <a:rect b="b" l="l" r="r" t="t"/>
              <a:pathLst>
                <a:path extrusionOk="0" h="1728" w="1727">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2"/>
            <p:cNvSpPr/>
            <p:nvPr/>
          </p:nvSpPr>
          <p:spPr>
            <a:xfrm>
              <a:off x="3784952" y="2120300"/>
              <a:ext cx="54970" cy="55002"/>
            </a:xfrm>
            <a:custGeom>
              <a:rect b="b" l="l" r="r" t="t"/>
              <a:pathLst>
                <a:path extrusionOk="0" h="1728" w="1727">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2"/>
            <p:cNvSpPr/>
            <p:nvPr/>
          </p:nvSpPr>
          <p:spPr>
            <a:xfrm>
              <a:off x="3712952" y="2281360"/>
              <a:ext cx="44371" cy="43639"/>
            </a:xfrm>
            <a:custGeom>
              <a:rect b="b" l="l" r="r" t="t"/>
              <a:pathLst>
                <a:path extrusionOk="0" h="1371" w="1394">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2"/>
            <p:cNvSpPr/>
            <p:nvPr/>
          </p:nvSpPr>
          <p:spPr>
            <a:xfrm>
              <a:off x="4023708" y="2281360"/>
              <a:ext cx="43607" cy="43639"/>
            </a:xfrm>
            <a:custGeom>
              <a:rect b="b" l="l" r="r" t="t"/>
              <a:pathLst>
                <a:path extrusionOk="0" h="1371" w="137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2"/>
            <p:cNvSpPr/>
            <p:nvPr/>
          </p:nvSpPr>
          <p:spPr>
            <a:xfrm>
              <a:off x="3852049" y="1970604"/>
              <a:ext cx="76583" cy="76965"/>
            </a:xfrm>
            <a:custGeom>
              <a:rect b="b" l="l" r="r" t="t"/>
              <a:pathLst>
                <a:path extrusionOk="0" h="2418" w="2406">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2"/>
            <p:cNvSpPr/>
            <p:nvPr/>
          </p:nvSpPr>
          <p:spPr>
            <a:xfrm>
              <a:off x="3746310" y="2187016"/>
              <a:ext cx="132667" cy="88710"/>
            </a:xfrm>
            <a:custGeom>
              <a:rect b="b" l="l" r="r" t="t"/>
              <a:pathLst>
                <a:path extrusionOk="0" h="2787" w="4168">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2"/>
            <p:cNvSpPr/>
            <p:nvPr/>
          </p:nvSpPr>
          <p:spPr>
            <a:xfrm>
              <a:off x="3831583" y="2059664"/>
              <a:ext cx="117485" cy="54748"/>
            </a:xfrm>
            <a:custGeom>
              <a:rect b="b" l="l" r="r" t="t"/>
              <a:pathLst>
                <a:path extrusionOk="0" h="1720" w="3691">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2"/>
            <p:cNvSpPr/>
            <p:nvPr/>
          </p:nvSpPr>
          <p:spPr>
            <a:xfrm>
              <a:off x="3901672" y="2187016"/>
              <a:ext cx="132285" cy="88997"/>
            </a:xfrm>
            <a:custGeom>
              <a:rect b="b" l="l" r="r" t="t"/>
              <a:pathLst>
                <a:path extrusionOk="0" h="2796" w="4156">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53"/>
          <p:cNvSpPr txBox="1"/>
          <p:nvPr>
            <p:ph type="ctrTitle"/>
          </p:nvPr>
        </p:nvSpPr>
        <p:spPr>
          <a:xfrm>
            <a:off x="618825" y="411675"/>
            <a:ext cx="3162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EVALUATION</a:t>
            </a:r>
            <a:r>
              <a:rPr lang="en">
                <a:solidFill>
                  <a:schemeClr val="accent2"/>
                </a:solidFill>
              </a:rPr>
              <a:t> </a:t>
            </a:r>
            <a:r>
              <a:rPr lang="en"/>
              <a:t>METRIC</a:t>
            </a:r>
            <a:endParaRPr/>
          </a:p>
        </p:txBody>
      </p:sp>
      <p:sp>
        <p:nvSpPr>
          <p:cNvPr id="1035" name="Google Shape;1035;p53"/>
          <p:cNvSpPr txBox="1"/>
          <p:nvPr>
            <p:ph idx="1" type="body"/>
          </p:nvPr>
        </p:nvSpPr>
        <p:spPr>
          <a:xfrm>
            <a:off x="618825" y="1085150"/>
            <a:ext cx="7741200" cy="20901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600"/>
              <a:t>An evaluation metric quantifies the performance of a predictive model. This typically involves training a model on a dataset, using the model to make predictions on a holdout dataset not used during training, then comparing the predictions to the expected values in the holdout dataset.</a:t>
            </a:r>
            <a:endParaRPr sz="1600"/>
          </a:p>
        </p:txBody>
      </p:sp>
      <p:sp>
        <p:nvSpPr>
          <p:cNvPr id="1036" name="Google Shape;1036;p53"/>
          <p:cNvSpPr txBox="1"/>
          <p:nvPr/>
        </p:nvSpPr>
        <p:spPr>
          <a:xfrm>
            <a:off x="618825" y="2744150"/>
            <a:ext cx="733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aven Pro"/>
                <a:ea typeface="Maven Pro"/>
                <a:cs typeface="Maven Pro"/>
                <a:sym typeface="Maven Pro"/>
              </a:rPr>
              <a:t>We Used: </a:t>
            </a:r>
            <a:r>
              <a:rPr b="1" lang="en" sz="1600">
                <a:solidFill>
                  <a:schemeClr val="lt1"/>
                </a:solidFill>
                <a:latin typeface="Maven Pro"/>
                <a:ea typeface="Maven Pro"/>
                <a:cs typeface="Maven Pro"/>
                <a:sym typeface="Maven Pro"/>
              </a:rPr>
              <a:t>Root Mean Square Error (RMSE)</a:t>
            </a:r>
            <a:endParaRPr b="1" sz="1600">
              <a:solidFill>
                <a:schemeClr val="lt1"/>
              </a:solidFill>
              <a:latin typeface="Maven Pro"/>
              <a:ea typeface="Maven Pro"/>
              <a:cs typeface="Maven Pro"/>
              <a:sym typeface="Maven Pro"/>
            </a:endParaRPr>
          </a:p>
        </p:txBody>
      </p:sp>
      <p:pic>
        <p:nvPicPr>
          <p:cNvPr id="1037" name="Google Shape;1037;p53"/>
          <p:cNvPicPr preferRelativeResize="0"/>
          <p:nvPr/>
        </p:nvPicPr>
        <p:blipFill>
          <a:blip r:embed="rId3">
            <a:alphaModFix/>
          </a:blip>
          <a:stretch>
            <a:fillRect/>
          </a:stretch>
        </p:blipFill>
        <p:spPr>
          <a:xfrm>
            <a:off x="2990698" y="3337375"/>
            <a:ext cx="3162599" cy="10562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cxnSp>
        <p:nvCxnSpPr>
          <p:cNvPr id="1042" name="Google Shape;1042;p54"/>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1043" name="Google Shape;1043;p54"/>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1044" name="Google Shape;1044;p54"/>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1045" name="Google Shape;1045;p54"/>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1046" name="Google Shape;1046;p5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TIMELINE</a:t>
            </a:r>
            <a:endParaRPr/>
          </a:p>
        </p:txBody>
      </p:sp>
      <p:cxnSp>
        <p:nvCxnSpPr>
          <p:cNvPr id="1047" name="Google Shape;1047;p54"/>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1048" name="Google Shape;1048;p54"/>
          <p:cNvGrpSpPr/>
          <p:nvPr/>
        </p:nvGrpSpPr>
        <p:grpSpPr>
          <a:xfrm>
            <a:off x="1372725" y="2731350"/>
            <a:ext cx="373500" cy="373500"/>
            <a:chOff x="1372725" y="1912500"/>
            <a:chExt cx="373500" cy="373500"/>
          </a:xfrm>
        </p:grpSpPr>
        <p:sp>
          <p:nvSpPr>
            <p:cNvPr id="1049" name="Google Shape;1049;p54"/>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4"/>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54"/>
          <p:cNvGrpSpPr/>
          <p:nvPr/>
        </p:nvGrpSpPr>
        <p:grpSpPr>
          <a:xfrm>
            <a:off x="3401092" y="2731350"/>
            <a:ext cx="373500" cy="373500"/>
            <a:chOff x="3212675" y="1912500"/>
            <a:chExt cx="373500" cy="373500"/>
          </a:xfrm>
        </p:grpSpPr>
        <p:sp>
          <p:nvSpPr>
            <p:cNvPr id="1052" name="Google Shape;1052;p54"/>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4"/>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54"/>
          <p:cNvGrpSpPr/>
          <p:nvPr/>
        </p:nvGrpSpPr>
        <p:grpSpPr>
          <a:xfrm>
            <a:off x="5429458" y="2731350"/>
            <a:ext cx="373500" cy="373500"/>
            <a:chOff x="5557850" y="1912500"/>
            <a:chExt cx="373500" cy="373500"/>
          </a:xfrm>
        </p:grpSpPr>
        <p:sp>
          <p:nvSpPr>
            <p:cNvPr id="1055" name="Google Shape;1055;p54"/>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4"/>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54"/>
          <p:cNvGrpSpPr/>
          <p:nvPr/>
        </p:nvGrpSpPr>
        <p:grpSpPr>
          <a:xfrm>
            <a:off x="7457825" y="2731350"/>
            <a:ext cx="373500" cy="373500"/>
            <a:chOff x="7457825" y="1912500"/>
            <a:chExt cx="373500" cy="373500"/>
          </a:xfrm>
        </p:grpSpPr>
        <p:sp>
          <p:nvSpPr>
            <p:cNvPr id="1058" name="Google Shape;1058;p54"/>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4"/>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0" name="Google Shape;1060;p54"/>
          <p:cNvSpPr txBox="1"/>
          <p:nvPr>
            <p:ph idx="4294967295" type="ctrTitle"/>
          </p:nvPr>
        </p:nvSpPr>
        <p:spPr>
          <a:xfrm>
            <a:off x="610450" y="197726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CREATE</a:t>
            </a:r>
            <a:endParaRPr sz="1800"/>
          </a:p>
        </p:txBody>
      </p:sp>
      <p:sp>
        <p:nvSpPr>
          <p:cNvPr id="1061" name="Google Shape;1061;p54"/>
          <p:cNvSpPr txBox="1"/>
          <p:nvPr>
            <p:ph idx="4294967295" type="subTitle"/>
          </p:nvPr>
        </p:nvSpPr>
        <p:spPr>
          <a:xfrm>
            <a:off x="610438" y="1489956"/>
            <a:ext cx="18813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Declare Model of Specific Algorithm</a:t>
            </a:r>
            <a:endParaRPr sz="1400"/>
          </a:p>
        </p:txBody>
      </p:sp>
      <p:sp>
        <p:nvSpPr>
          <p:cNvPr id="1062" name="Google Shape;1062;p54"/>
          <p:cNvSpPr txBox="1"/>
          <p:nvPr>
            <p:ph idx="4294967295" type="ctrTitle"/>
          </p:nvPr>
        </p:nvSpPr>
        <p:spPr>
          <a:xfrm>
            <a:off x="6720390" y="343842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EVALUATE</a:t>
            </a:r>
            <a:endParaRPr sz="1800"/>
          </a:p>
        </p:txBody>
      </p:sp>
      <p:sp>
        <p:nvSpPr>
          <p:cNvPr id="1063" name="Google Shape;1063;p54"/>
          <p:cNvSpPr txBox="1"/>
          <p:nvPr>
            <p:ph idx="4294967295" type="subTitle"/>
          </p:nvPr>
        </p:nvSpPr>
        <p:spPr>
          <a:xfrm>
            <a:off x="6720378" y="3660586"/>
            <a:ext cx="1881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Evaluate Model’s Performance on the basis of RMSE</a:t>
            </a:r>
            <a:endParaRPr sz="1400"/>
          </a:p>
        </p:txBody>
      </p:sp>
      <p:sp>
        <p:nvSpPr>
          <p:cNvPr id="1064" name="Google Shape;1064;p54"/>
          <p:cNvSpPr txBox="1"/>
          <p:nvPr>
            <p:ph idx="4294967295" type="ctrTitle"/>
          </p:nvPr>
        </p:nvSpPr>
        <p:spPr>
          <a:xfrm>
            <a:off x="2647200" y="343842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TRAIN</a:t>
            </a:r>
            <a:endParaRPr sz="1800"/>
          </a:p>
        </p:txBody>
      </p:sp>
      <p:sp>
        <p:nvSpPr>
          <p:cNvPr id="1065" name="Google Shape;1065;p54"/>
          <p:cNvSpPr txBox="1"/>
          <p:nvPr>
            <p:ph idx="4294967295" type="subTitle"/>
          </p:nvPr>
        </p:nvSpPr>
        <p:spPr>
          <a:xfrm>
            <a:off x="2666249" y="3701525"/>
            <a:ext cx="19956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Train data on the Model</a:t>
            </a:r>
            <a:endParaRPr sz="1400"/>
          </a:p>
        </p:txBody>
      </p:sp>
      <p:sp>
        <p:nvSpPr>
          <p:cNvPr id="1066" name="Google Shape;1066;p54"/>
          <p:cNvSpPr txBox="1"/>
          <p:nvPr>
            <p:ph idx="4294967295" type="ctrTitle"/>
          </p:nvPr>
        </p:nvSpPr>
        <p:spPr>
          <a:xfrm>
            <a:off x="4683963" y="197726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PREDICT</a:t>
            </a:r>
            <a:endParaRPr sz="1800"/>
          </a:p>
        </p:txBody>
      </p:sp>
      <p:sp>
        <p:nvSpPr>
          <p:cNvPr id="1067" name="Google Shape;1067;p54"/>
          <p:cNvSpPr txBox="1"/>
          <p:nvPr>
            <p:ph idx="4294967295" type="subTitle"/>
          </p:nvPr>
        </p:nvSpPr>
        <p:spPr>
          <a:xfrm>
            <a:off x="4569650" y="1489967"/>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Get Predictions from Model of Test Data</a:t>
            </a:r>
            <a:endParaRPr sz="1400"/>
          </a:p>
        </p:txBody>
      </p:sp>
      <p:sp>
        <p:nvSpPr>
          <p:cNvPr id="1068" name="Google Shape;1068;p54"/>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STEP </a:t>
            </a:r>
            <a:r>
              <a:rPr lang="en" sz="2400">
                <a:solidFill>
                  <a:schemeClr val="accent2"/>
                </a:solidFill>
              </a:rPr>
              <a:t>1</a:t>
            </a:r>
            <a:endParaRPr sz="2400">
              <a:solidFill>
                <a:schemeClr val="accent2"/>
              </a:solidFill>
            </a:endParaRPr>
          </a:p>
        </p:txBody>
      </p:sp>
      <p:sp>
        <p:nvSpPr>
          <p:cNvPr id="1069" name="Google Shape;1069;p54"/>
          <p:cNvSpPr txBox="1"/>
          <p:nvPr>
            <p:ph idx="4294967295" type="ctrTitle"/>
          </p:nvPr>
        </p:nvSpPr>
        <p:spPr>
          <a:xfrm>
            <a:off x="29446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STEP </a:t>
            </a:r>
            <a:r>
              <a:rPr lang="en" sz="2400">
                <a:solidFill>
                  <a:schemeClr val="accent1"/>
                </a:solidFill>
              </a:rPr>
              <a:t>2</a:t>
            </a:r>
            <a:endParaRPr sz="2400">
              <a:solidFill>
                <a:schemeClr val="accent1"/>
              </a:solidFill>
            </a:endParaRPr>
          </a:p>
        </p:txBody>
      </p:sp>
      <p:sp>
        <p:nvSpPr>
          <p:cNvPr id="1070" name="Google Shape;1070;p54"/>
          <p:cNvSpPr txBox="1"/>
          <p:nvPr>
            <p:ph idx="4294967295" type="ctrTitle"/>
          </p:nvPr>
        </p:nvSpPr>
        <p:spPr>
          <a:xfrm>
            <a:off x="49814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STEP </a:t>
            </a:r>
            <a:r>
              <a:rPr lang="en" sz="2400">
                <a:solidFill>
                  <a:schemeClr val="accent3"/>
                </a:solidFill>
              </a:rPr>
              <a:t>3</a:t>
            </a:r>
            <a:endParaRPr sz="2400">
              <a:solidFill>
                <a:schemeClr val="accent3"/>
              </a:solidFill>
            </a:endParaRPr>
          </a:p>
        </p:txBody>
      </p:sp>
      <p:sp>
        <p:nvSpPr>
          <p:cNvPr id="1071" name="Google Shape;1071;p54"/>
          <p:cNvSpPr txBox="1"/>
          <p:nvPr>
            <p:ph idx="4294967295" type="ctrTitle"/>
          </p:nvPr>
        </p:nvSpPr>
        <p:spPr>
          <a:xfrm>
            <a:off x="70181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STEP </a:t>
            </a:r>
            <a:r>
              <a:rPr lang="en" sz="2400">
                <a:solidFill>
                  <a:schemeClr val="accent4"/>
                </a:solidFill>
              </a:rPr>
              <a:t>4</a:t>
            </a:r>
            <a:endParaRPr sz="2400">
              <a:solidFill>
                <a:schemeClr val="accent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pic>
        <p:nvPicPr>
          <p:cNvPr id="1076" name="Google Shape;1076;p55"/>
          <p:cNvPicPr preferRelativeResize="0"/>
          <p:nvPr/>
        </p:nvPicPr>
        <p:blipFill rotWithShape="1">
          <a:blip r:embed="rId3">
            <a:alphaModFix/>
          </a:blip>
          <a:srcRect b="16344" l="21288" r="13687" t="14604"/>
          <a:stretch/>
        </p:blipFill>
        <p:spPr>
          <a:xfrm>
            <a:off x="5640550" y="487875"/>
            <a:ext cx="3912675" cy="4155125"/>
          </a:xfrm>
          <a:prstGeom prst="rect">
            <a:avLst/>
          </a:prstGeom>
          <a:noFill/>
          <a:ln>
            <a:noFill/>
          </a:ln>
        </p:spPr>
      </p:pic>
      <p:sp>
        <p:nvSpPr>
          <p:cNvPr id="1077" name="Google Shape;1077;p5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 VALIDATION </a:t>
            </a:r>
            <a:endParaRPr/>
          </a:p>
        </p:txBody>
      </p:sp>
      <p:sp>
        <p:nvSpPr>
          <p:cNvPr id="1078" name="Google Shape;1078;p55"/>
          <p:cNvSpPr txBox="1"/>
          <p:nvPr/>
        </p:nvSpPr>
        <p:spPr>
          <a:xfrm>
            <a:off x="472625" y="1143000"/>
            <a:ext cx="7336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Cross-validation is a resampling procedure used to evaluate </a:t>
            </a:r>
            <a:r>
              <a:rPr lang="en">
                <a:solidFill>
                  <a:schemeClr val="lt1"/>
                </a:solidFill>
                <a:latin typeface="Maven Pro"/>
                <a:ea typeface="Maven Pro"/>
                <a:cs typeface="Maven Pro"/>
                <a:sym typeface="Maven Pro"/>
              </a:rPr>
              <a:t>machine</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learning models on a limited data sample.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The general procedure is as follows: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Shuffle the dataset randomly.</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Split the dataset into k groups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For each unique group:</a:t>
            </a:r>
            <a:endParaRPr>
              <a:solidFill>
                <a:schemeClr val="lt1"/>
              </a:solidFill>
              <a:latin typeface="Maven Pro"/>
              <a:ea typeface="Maven Pro"/>
              <a:cs typeface="Maven Pro"/>
              <a:sym typeface="Maven Pro"/>
            </a:endParaRPr>
          </a:p>
          <a:p>
            <a:pPr indent="-317500" lvl="1" marL="914400" rtl="0" algn="l">
              <a:spcBef>
                <a:spcPts val="0"/>
              </a:spcBef>
              <a:spcAft>
                <a:spcPts val="0"/>
              </a:spcAft>
              <a:buClr>
                <a:schemeClr val="lt1"/>
              </a:buClr>
              <a:buSzPts val="1400"/>
              <a:buFont typeface="Maven Pro"/>
              <a:buAutoNum type="alphaLcPeriod"/>
            </a:pPr>
            <a:r>
              <a:rPr lang="en">
                <a:solidFill>
                  <a:schemeClr val="lt1"/>
                </a:solidFill>
                <a:latin typeface="Maven Pro"/>
                <a:ea typeface="Maven Pro"/>
                <a:cs typeface="Maven Pro"/>
                <a:sym typeface="Maven Pro"/>
              </a:rPr>
              <a:t>Take the group as a hold out or test data set</a:t>
            </a:r>
            <a:endParaRPr>
              <a:solidFill>
                <a:schemeClr val="lt1"/>
              </a:solidFill>
              <a:latin typeface="Maven Pro"/>
              <a:ea typeface="Maven Pro"/>
              <a:cs typeface="Maven Pro"/>
              <a:sym typeface="Maven Pro"/>
            </a:endParaRPr>
          </a:p>
          <a:p>
            <a:pPr indent="-317500" lvl="1" marL="914400" rtl="0" algn="l">
              <a:spcBef>
                <a:spcPts val="0"/>
              </a:spcBef>
              <a:spcAft>
                <a:spcPts val="0"/>
              </a:spcAft>
              <a:buClr>
                <a:schemeClr val="lt1"/>
              </a:buClr>
              <a:buSzPts val="1400"/>
              <a:buFont typeface="Maven Pro"/>
              <a:buAutoNum type="alphaLcPeriod"/>
            </a:pPr>
            <a:r>
              <a:rPr lang="en">
                <a:solidFill>
                  <a:schemeClr val="lt1"/>
                </a:solidFill>
                <a:latin typeface="Maven Pro"/>
                <a:ea typeface="Maven Pro"/>
                <a:cs typeface="Maven Pro"/>
                <a:sym typeface="Maven Pro"/>
              </a:rPr>
              <a:t>Take the remaining groups as a training data set</a:t>
            </a:r>
            <a:endParaRPr>
              <a:solidFill>
                <a:schemeClr val="lt1"/>
              </a:solidFill>
              <a:latin typeface="Maven Pro"/>
              <a:ea typeface="Maven Pro"/>
              <a:cs typeface="Maven Pro"/>
              <a:sym typeface="Maven Pro"/>
            </a:endParaRPr>
          </a:p>
          <a:p>
            <a:pPr indent="-317500" lvl="1" marL="914400" rtl="0" algn="l">
              <a:spcBef>
                <a:spcPts val="0"/>
              </a:spcBef>
              <a:spcAft>
                <a:spcPts val="0"/>
              </a:spcAft>
              <a:buClr>
                <a:schemeClr val="lt1"/>
              </a:buClr>
              <a:buSzPts val="1400"/>
              <a:buFont typeface="Maven Pro"/>
              <a:buAutoNum type="alphaLcPeriod"/>
            </a:pPr>
            <a:r>
              <a:rPr lang="en">
                <a:solidFill>
                  <a:schemeClr val="lt1"/>
                </a:solidFill>
                <a:latin typeface="Maven Pro"/>
                <a:ea typeface="Maven Pro"/>
                <a:cs typeface="Maven Pro"/>
                <a:sym typeface="Maven Pro"/>
              </a:rPr>
              <a:t>Fit a model on the training set and evaluate it on the </a:t>
            </a:r>
            <a:endParaRPr>
              <a:solidFill>
                <a:schemeClr val="lt1"/>
              </a:solidFill>
              <a:latin typeface="Maven Pro"/>
              <a:ea typeface="Maven Pro"/>
              <a:cs typeface="Maven Pro"/>
              <a:sym typeface="Maven Pro"/>
            </a:endParaRPr>
          </a:p>
          <a:p>
            <a:pPr indent="0" lvl="0" marL="914400" rtl="0" algn="l">
              <a:spcBef>
                <a:spcPts val="0"/>
              </a:spcBef>
              <a:spcAft>
                <a:spcPts val="0"/>
              </a:spcAft>
              <a:buNone/>
            </a:pPr>
            <a:r>
              <a:rPr lang="en">
                <a:solidFill>
                  <a:schemeClr val="lt1"/>
                </a:solidFill>
                <a:latin typeface="Maven Pro"/>
                <a:ea typeface="Maven Pro"/>
                <a:cs typeface="Maven Pro"/>
                <a:sym typeface="Maven Pro"/>
              </a:rPr>
              <a:t>test set</a:t>
            </a:r>
            <a:endParaRPr>
              <a:solidFill>
                <a:schemeClr val="lt1"/>
              </a:solidFill>
              <a:latin typeface="Maven Pro"/>
              <a:ea typeface="Maven Pro"/>
              <a:cs typeface="Maven Pro"/>
              <a:sym typeface="Maven Pro"/>
            </a:endParaRPr>
          </a:p>
          <a:p>
            <a:pPr indent="-317500" lvl="1" marL="914400" rtl="0" algn="l">
              <a:spcBef>
                <a:spcPts val="0"/>
              </a:spcBef>
              <a:spcAft>
                <a:spcPts val="0"/>
              </a:spcAft>
              <a:buClr>
                <a:schemeClr val="lt1"/>
              </a:buClr>
              <a:buSzPts val="1400"/>
              <a:buFont typeface="Maven Pro"/>
              <a:buAutoNum type="alphaLcPeriod"/>
            </a:pPr>
            <a:r>
              <a:rPr lang="en">
                <a:solidFill>
                  <a:schemeClr val="lt1"/>
                </a:solidFill>
                <a:latin typeface="Maven Pro"/>
                <a:ea typeface="Maven Pro"/>
                <a:cs typeface="Maven Pro"/>
                <a:sym typeface="Maven Pro"/>
              </a:rPr>
              <a:t>Retain the evaluation score and discard the model</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Summarize the skill of the model using the sample of model </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rPr lang="en">
                <a:solidFill>
                  <a:schemeClr val="lt1"/>
                </a:solidFill>
                <a:latin typeface="Maven Pro"/>
                <a:ea typeface="Maven Pro"/>
                <a:cs typeface="Maven Pro"/>
                <a:sym typeface="Maven Pro"/>
              </a:rPr>
              <a:t>evaluation scores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pic>
        <p:nvPicPr>
          <p:cNvPr id="1079" name="Google Shape;1079;p55"/>
          <p:cNvPicPr preferRelativeResize="0"/>
          <p:nvPr/>
        </p:nvPicPr>
        <p:blipFill>
          <a:blip r:embed="rId4">
            <a:alphaModFix/>
          </a:blip>
          <a:stretch>
            <a:fillRect/>
          </a:stretch>
        </p:blipFill>
        <p:spPr>
          <a:xfrm>
            <a:off x="6370813" y="1453000"/>
            <a:ext cx="2135450" cy="2237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5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sp>
        <p:nvSpPr>
          <p:cNvPr id="1085" name="Google Shape;1085;p56"/>
          <p:cNvSpPr/>
          <p:nvPr/>
        </p:nvSpPr>
        <p:spPr>
          <a:xfrm>
            <a:off x="2198427" y="2496450"/>
            <a:ext cx="1860600" cy="8151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lt1"/>
                </a:solidFill>
                <a:latin typeface="Share Tech"/>
                <a:ea typeface="Share Tech"/>
                <a:cs typeface="Share Tech"/>
                <a:sym typeface="Share Tech"/>
              </a:rPr>
              <a:t>HP Tuning</a:t>
            </a:r>
            <a:endParaRPr sz="2900">
              <a:solidFill>
                <a:schemeClr val="lt1"/>
              </a:solidFill>
              <a:latin typeface="Share Tech"/>
              <a:ea typeface="Share Tech"/>
              <a:cs typeface="Share Tech"/>
              <a:sym typeface="Share Tech"/>
            </a:endParaRPr>
          </a:p>
        </p:txBody>
      </p:sp>
      <p:cxnSp>
        <p:nvCxnSpPr>
          <p:cNvPr id="1086" name="Google Shape;1086;p56"/>
          <p:cNvCxnSpPr>
            <a:stCxn id="1085" idx="3"/>
            <a:endCxn id="1087" idx="1"/>
          </p:cNvCxnSpPr>
          <p:nvPr/>
        </p:nvCxnSpPr>
        <p:spPr>
          <a:xfrm>
            <a:off x="4059027" y="2904000"/>
            <a:ext cx="404400" cy="1186200"/>
          </a:xfrm>
          <a:prstGeom prst="bentConnector3">
            <a:avLst>
              <a:gd fmla="val 49997" name="adj1"/>
            </a:avLst>
          </a:prstGeom>
          <a:noFill/>
          <a:ln cap="flat" cmpd="sng" w="9525">
            <a:solidFill>
              <a:schemeClr val="accent1"/>
            </a:solidFill>
            <a:prstDash val="solid"/>
            <a:round/>
            <a:headEnd len="med" w="med" type="none"/>
            <a:tailEnd len="med" w="med" type="none"/>
          </a:ln>
        </p:spPr>
      </p:cxnSp>
      <p:cxnSp>
        <p:nvCxnSpPr>
          <p:cNvPr id="1088" name="Google Shape;1088;p56"/>
          <p:cNvCxnSpPr>
            <a:stCxn id="1085" idx="3"/>
            <a:endCxn id="1089" idx="1"/>
          </p:cNvCxnSpPr>
          <p:nvPr/>
        </p:nvCxnSpPr>
        <p:spPr>
          <a:xfrm flipH="1" rot="10800000">
            <a:off x="4059027" y="1731000"/>
            <a:ext cx="424200" cy="1173000"/>
          </a:xfrm>
          <a:prstGeom prst="bentConnector3">
            <a:avLst>
              <a:gd fmla="val 49998" name="adj1"/>
            </a:avLst>
          </a:prstGeom>
          <a:noFill/>
          <a:ln cap="flat" cmpd="sng" w="9525">
            <a:solidFill>
              <a:schemeClr val="accent1"/>
            </a:solidFill>
            <a:prstDash val="solid"/>
            <a:round/>
            <a:headEnd len="med" w="med" type="none"/>
            <a:tailEnd len="med" w="med" type="none"/>
          </a:ln>
        </p:spPr>
      </p:cxnSp>
      <p:sp>
        <p:nvSpPr>
          <p:cNvPr id="1089" name="Google Shape;1089;p56"/>
          <p:cNvSpPr/>
          <p:nvPr/>
        </p:nvSpPr>
        <p:spPr>
          <a:xfrm>
            <a:off x="4483213" y="1219225"/>
            <a:ext cx="1860600" cy="10233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Share Tech"/>
                <a:ea typeface="Share Tech"/>
                <a:cs typeface="Share Tech"/>
                <a:sym typeface="Share Tech"/>
              </a:rPr>
              <a:t>Grid Search</a:t>
            </a:r>
            <a:endParaRPr sz="2800">
              <a:solidFill>
                <a:schemeClr val="lt1"/>
              </a:solidFill>
              <a:latin typeface="Share Tech"/>
              <a:ea typeface="Share Tech"/>
              <a:cs typeface="Share Tech"/>
              <a:sym typeface="Share Tech"/>
            </a:endParaRPr>
          </a:p>
        </p:txBody>
      </p:sp>
      <p:sp>
        <p:nvSpPr>
          <p:cNvPr id="1087" name="Google Shape;1087;p56"/>
          <p:cNvSpPr/>
          <p:nvPr/>
        </p:nvSpPr>
        <p:spPr>
          <a:xfrm>
            <a:off x="4463401" y="3578600"/>
            <a:ext cx="2474400" cy="10233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Share Tech"/>
                <a:ea typeface="Share Tech"/>
                <a:cs typeface="Share Tech"/>
                <a:sym typeface="Share Tech"/>
              </a:rPr>
              <a:t>Random Search</a:t>
            </a:r>
            <a:endParaRPr sz="2600">
              <a:solidFill>
                <a:schemeClr val="lt1"/>
              </a:solidFill>
              <a:latin typeface="Share Tech"/>
              <a:ea typeface="Share Tech"/>
              <a:cs typeface="Share Tech"/>
              <a:sym typeface="Share Tech"/>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5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TOP RESULTS</a:t>
            </a:r>
            <a:endParaRPr/>
          </a:p>
        </p:txBody>
      </p:sp>
      <p:sp>
        <p:nvSpPr>
          <p:cNvPr id="1095" name="Google Shape;1095;p57"/>
          <p:cNvSpPr txBox="1"/>
          <p:nvPr>
            <p:ph idx="4294967295" type="ctrTitle"/>
          </p:nvPr>
        </p:nvSpPr>
        <p:spPr>
          <a:xfrm>
            <a:off x="1619963" y="1412144"/>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1"/>
                </a:solidFill>
              </a:rPr>
              <a:t>XGBRegressor</a:t>
            </a:r>
            <a:endParaRPr sz="1800">
              <a:solidFill>
                <a:schemeClr val="accent1"/>
              </a:solidFill>
            </a:endParaRPr>
          </a:p>
        </p:txBody>
      </p:sp>
      <p:sp>
        <p:nvSpPr>
          <p:cNvPr id="1096" name="Google Shape;1096;p57"/>
          <p:cNvSpPr txBox="1"/>
          <p:nvPr>
            <p:ph idx="4294967295" type="subTitle"/>
          </p:nvPr>
        </p:nvSpPr>
        <p:spPr>
          <a:xfrm>
            <a:off x="1265486" y="1623225"/>
            <a:ext cx="22359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n" sz="1400"/>
              <a:t>For predicting “Casual”</a:t>
            </a:r>
            <a:endParaRPr sz="1400"/>
          </a:p>
        </p:txBody>
      </p:sp>
      <p:sp>
        <p:nvSpPr>
          <p:cNvPr id="1097" name="Google Shape;1097;p57"/>
          <p:cNvSpPr txBox="1"/>
          <p:nvPr>
            <p:ph idx="4294967295" type="ctrTitle"/>
          </p:nvPr>
        </p:nvSpPr>
        <p:spPr>
          <a:xfrm>
            <a:off x="1062900" y="2213950"/>
            <a:ext cx="24384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2"/>
                </a:solidFill>
              </a:rPr>
              <a:t>RandomForestRegressor</a:t>
            </a:r>
            <a:endParaRPr sz="1800">
              <a:solidFill>
                <a:schemeClr val="accent2"/>
              </a:solidFill>
            </a:endParaRPr>
          </a:p>
        </p:txBody>
      </p:sp>
      <p:sp>
        <p:nvSpPr>
          <p:cNvPr id="1098" name="Google Shape;1098;p57"/>
          <p:cNvSpPr txBox="1"/>
          <p:nvPr>
            <p:ph idx="4294967295" type="subTitle"/>
          </p:nvPr>
        </p:nvSpPr>
        <p:spPr>
          <a:xfrm>
            <a:off x="1345086" y="2425025"/>
            <a:ext cx="21561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400"/>
              <a:t>For predicting “Casual”</a:t>
            </a:r>
            <a:endParaRPr sz="1400"/>
          </a:p>
          <a:p>
            <a:pPr indent="0" lvl="0" marL="0" rtl="0" algn="r">
              <a:lnSpc>
                <a:spcPct val="100000"/>
              </a:lnSpc>
              <a:spcBef>
                <a:spcPts val="1600"/>
              </a:spcBef>
              <a:spcAft>
                <a:spcPts val="0"/>
              </a:spcAft>
              <a:buNone/>
            </a:pPr>
            <a:r>
              <a:t/>
            </a:r>
            <a:endParaRPr sz="1400"/>
          </a:p>
          <a:p>
            <a:pPr indent="0" lvl="0" marL="0" rtl="0" algn="r">
              <a:lnSpc>
                <a:spcPct val="100000"/>
              </a:lnSpc>
              <a:spcBef>
                <a:spcPts val="1600"/>
              </a:spcBef>
              <a:spcAft>
                <a:spcPts val="1600"/>
              </a:spcAft>
              <a:buNone/>
            </a:pPr>
            <a:r>
              <a:t/>
            </a:r>
            <a:endParaRPr sz="1400"/>
          </a:p>
        </p:txBody>
      </p:sp>
      <p:sp>
        <p:nvSpPr>
          <p:cNvPr id="1099" name="Google Shape;1099;p57"/>
          <p:cNvSpPr txBox="1"/>
          <p:nvPr>
            <p:ph idx="4294967295" type="ctrTitle"/>
          </p:nvPr>
        </p:nvSpPr>
        <p:spPr>
          <a:xfrm>
            <a:off x="1619963" y="3015744"/>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3"/>
                </a:solidFill>
              </a:rPr>
              <a:t>XGBRegressor</a:t>
            </a:r>
            <a:endParaRPr sz="1800">
              <a:solidFill>
                <a:schemeClr val="accent3"/>
              </a:solidFill>
            </a:endParaRPr>
          </a:p>
        </p:txBody>
      </p:sp>
      <p:sp>
        <p:nvSpPr>
          <p:cNvPr id="1100" name="Google Shape;1100;p57"/>
          <p:cNvSpPr txBox="1"/>
          <p:nvPr>
            <p:ph idx="4294967295" type="subTitle"/>
          </p:nvPr>
        </p:nvSpPr>
        <p:spPr>
          <a:xfrm>
            <a:off x="1116488" y="3226825"/>
            <a:ext cx="23850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400"/>
              <a:t>For predicting “Registered”</a:t>
            </a:r>
            <a:endParaRPr sz="1400"/>
          </a:p>
          <a:p>
            <a:pPr indent="0" lvl="0" marL="0" rtl="0" algn="r">
              <a:lnSpc>
                <a:spcPct val="100000"/>
              </a:lnSpc>
              <a:spcBef>
                <a:spcPts val="1600"/>
              </a:spcBef>
              <a:spcAft>
                <a:spcPts val="0"/>
              </a:spcAft>
              <a:buNone/>
            </a:pPr>
            <a:r>
              <a:t/>
            </a:r>
            <a:endParaRPr sz="1400"/>
          </a:p>
          <a:p>
            <a:pPr indent="0" lvl="0" marL="0" rtl="0" algn="r">
              <a:lnSpc>
                <a:spcPct val="100000"/>
              </a:lnSpc>
              <a:spcBef>
                <a:spcPts val="1600"/>
              </a:spcBef>
              <a:spcAft>
                <a:spcPts val="1600"/>
              </a:spcAft>
              <a:buNone/>
            </a:pPr>
            <a:r>
              <a:t/>
            </a:r>
            <a:endParaRPr sz="1400"/>
          </a:p>
        </p:txBody>
      </p:sp>
      <p:sp>
        <p:nvSpPr>
          <p:cNvPr id="1101" name="Google Shape;1101;p57"/>
          <p:cNvSpPr txBox="1"/>
          <p:nvPr>
            <p:ph idx="4294967295" type="ctrTitle"/>
          </p:nvPr>
        </p:nvSpPr>
        <p:spPr>
          <a:xfrm>
            <a:off x="806350" y="3869125"/>
            <a:ext cx="26949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RandomForestRegressor</a:t>
            </a:r>
            <a:endParaRPr sz="1800"/>
          </a:p>
        </p:txBody>
      </p:sp>
      <p:sp>
        <p:nvSpPr>
          <p:cNvPr id="1102" name="Google Shape;1102;p57"/>
          <p:cNvSpPr txBox="1"/>
          <p:nvPr>
            <p:ph idx="4294967295" type="subTitle"/>
          </p:nvPr>
        </p:nvSpPr>
        <p:spPr>
          <a:xfrm>
            <a:off x="1116263" y="4080200"/>
            <a:ext cx="23850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400"/>
              <a:t>For predicting “Registered”</a:t>
            </a:r>
            <a:endParaRPr sz="1400"/>
          </a:p>
          <a:p>
            <a:pPr indent="0" lvl="0" marL="0" rtl="0" algn="r">
              <a:lnSpc>
                <a:spcPct val="100000"/>
              </a:lnSpc>
              <a:spcBef>
                <a:spcPts val="1600"/>
              </a:spcBef>
              <a:spcAft>
                <a:spcPts val="0"/>
              </a:spcAft>
              <a:buNone/>
            </a:pPr>
            <a:r>
              <a:t/>
            </a:r>
            <a:endParaRPr sz="1400"/>
          </a:p>
          <a:p>
            <a:pPr indent="0" lvl="0" marL="0" rtl="0" algn="r">
              <a:lnSpc>
                <a:spcPct val="100000"/>
              </a:lnSpc>
              <a:spcBef>
                <a:spcPts val="1600"/>
              </a:spcBef>
              <a:spcAft>
                <a:spcPts val="1600"/>
              </a:spcAft>
              <a:buNone/>
            </a:pPr>
            <a:r>
              <a:t/>
            </a:r>
            <a:endParaRPr sz="1400"/>
          </a:p>
        </p:txBody>
      </p:sp>
      <p:sp>
        <p:nvSpPr>
          <p:cNvPr id="1103" name="Google Shape;1103;p57"/>
          <p:cNvSpPr txBox="1"/>
          <p:nvPr/>
        </p:nvSpPr>
        <p:spPr>
          <a:xfrm>
            <a:off x="618825" y="794425"/>
            <a:ext cx="70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RMSE Before and After Hyperparameter Tuning</a:t>
            </a:r>
            <a:endParaRPr>
              <a:solidFill>
                <a:schemeClr val="lt1"/>
              </a:solidFill>
              <a:latin typeface="Maven Pro"/>
              <a:ea typeface="Maven Pro"/>
              <a:cs typeface="Maven Pro"/>
              <a:sym typeface="Maven Pro"/>
            </a:endParaRPr>
          </a:p>
        </p:txBody>
      </p:sp>
      <p:sp>
        <p:nvSpPr>
          <p:cNvPr id="1104" name="Google Shape;1104;p57"/>
          <p:cNvSpPr/>
          <p:nvPr/>
        </p:nvSpPr>
        <p:spPr>
          <a:xfrm>
            <a:off x="3747525" y="1527775"/>
            <a:ext cx="2193900" cy="125400"/>
          </a:xfrm>
          <a:prstGeom prst="roundRect">
            <a:avLst>
              <a:gd fmla="val 16667" name="adj"/>
            </a:avLst>
          </a:pr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7"/>
          <p:cNvSpPr/>
          <p:nvPr/>
        </p:nvSpPr>
        <p:spPr>
          <a:xfrm>
            <a:off x="3747525" y="1725275"/>
            <a:ext cx="2035500" cy="125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3790076" y="2289300"/>
            <a:ext cx="2385000" cy="1254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3790076" y="2486800"/>
            <a:ext cx="2235900" cy="125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3811075" y="3103075"/>
            <a:ext cx="2946000" cy="1254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3811075" y="3300575"/>
            <a:ext cx="2770500" cy="125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3811075" y="3973825"/>
            <a:ext cx="3139200" cy="125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3811075" y="4171325"/>
            <a:ext cx="2946000" cy="125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txBox="1"/>
          <p:nvPr/>
        </p:nvSpPr>
        <p:spPr>
          <a:xfrm>
            <a:off x="5941425" y="1380325"/>
            <a:ext cx="7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latin typeface="Maven Pro"/>
                <a:ea typeface="Maven Pro"/>
                <a:cs typeface="Maven Pro"/>
                <a:sym typeface="Maven Pro"/>
              </a:rPr>
              <a:t>16.31</a:t>
            </a:r>
            <a:endParaRPr sz="1200">
              <a:solidFill>
                <a:schemeClr val="lt1"/>
              </a:solidFill>
              <a:latin typeface="Maven Pro"/>
              <a:ea typeface="Maven Pro"/>
              <a:cs typeface="Maven Pro"/>
              <a:sym typeface="Maven Pro"/>
            </a:endParaRPr>
          </a:p>
        </p:txBody>
      </p:sp>
      <p:sp>
        <p:nvSpPr>
          <p:cNvPr id="1113" name="Google Shape;1113;p57"/>
          <p:cNvSpPr txBox="1"/>
          <p:nvPr/>
        </p:nvSpPr>
        <p:spPr>
          <a:xfrm>
            <a:off x="5783025" y="1579850"/>
            <a:ext cx="7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Maven Pro"/>
                <a:ea typeface="Maven Pro"/>
                <a:cs typeface="Maven Pro"/>
                <a:sym typeface="Maven Pro"/>
              </a:rPr>
              <a:t>14.91</a:t>
            </a:r>
            <a:endParaRPr sz="1200">
              <a:solidFill>
                <a:schemeClr val="lt2"/>
              </a:solidFill>
              <a:latin typeface="Maven Pro"/>
              <a:ea typeface="Maven Pro"/>
              <a:cs typeface="Maven Pro"/>
              <a:sym typeface="Maven Pro"/>
            </a:endParaRPr>
          </a:p>
        </p:txBody>
      </p:sp>
      <p:sp>
        <p:nvSpPr>
          <p:cNvPr id="1114" name="Google Shape;1114;p57"/>
          <p:cNvSpPr txBox="1"/>
          <p:nvPr/>
        </p:nvSpPr>
        <p:spPr>
          <a:xfrm>
            <a:off x="6175075" y="2185925"/>
            <a:ext cx="7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2"/>
                </a:solidFill>
                <a:latin typeface="Maven Pro"/>
                <a:ea typeface="Maven Pro"/>
                <a:cs typeface="Maven Pro"/>
                <a:sym typeface="Maven Pro"/>
              </a:rPr>
              <a:t>16.73</a:t>
            </a:r>
            <a:endParaRPr sz="1200">
              <a:solidFill>
                <a:schemeClr val="accent2"/>
              </a:solidFill>
              <a:latin typeface="Maven Pro"/>
              <a:ea typeface="Maven Pro"/>
              <a:cs typeface="Maven Pro"/>
              <a:sym typeface="Maven Pro"/>
            </a:endParaRPr>
          </a:p>
        </p:txBody>
      </p:sp>
      <p:sp>
        <p:nvSpPr>
          <p:cNvPr id="1115" name="Google Shape;1115;p57"/>
          <p:cNvSpPr txBox="1"/>
          <p:nvPr/>
        </p:nvSpPr>
        <p:spPr>
          <a:xfrm>
            <a:off x="6025975" y="2341463"/>
            <a:ext cx="7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Maven Pro"/>
                <a:ea typeface="Maven Pro"/>
                <a:cs typeface="Maven Pro"/>
                <a:sym typeface="Maven Pro"/>
              </a:rPr>
              <a:t>15.92</a:t>
            </a:r>
            <a:endParaRPr sz="1200">
              <a:solidFill>
                <a:schemeClr val="lt2"/>
              </a:solidFill>
              <a:latin typeface="Maven Pro"/>
              <a:ea typeface="Maven Pro"/>
              <a:cs typeface="Maven Pro"/>
              <a:sym typeface="Maven Pro"/>
            </a:endParaRPr>
          </a:p>
        </p:txBody>
      </p:sp>
      <p:sp>
        <p:nvSpPr>
          <p:cNvPr id="1116" name="Google Shape;1116;p57"/>
          <p:cNvSpPr txBox="1"/>
          <p:nvPr/>
        </p:nvSpPr>
        <p:spPr>
          <a:xfrm>
            <a:off x="6733975" y="2935375"/>
            <a:ext cx="7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Maven Pro"/>
                <a:ea typeface="Maven Pro"/>
                <a:cs typeface="Maven Pro"/>
                <a:sym typeface="Maven Pro"/>
              </a:rPr>
              <a:t>53.52</a:t>
            </a:r>
            <a:endParaRPr sz="1200">
              <a:solidFill>
                <a:schemeClr val="accent3"/>
              </a:solidFill>
              <a:latin typeface="Maven Pro"/>
              <a:ea typeface="Maven Pro"/>
              <a:cs typeface="Maven Pro"/>
              <a:sym typeface="Maven Pro"/>
            </a:endParaRPr>
          </a:p>
        </p:txBody>
      </p:sp>
      <p:sp>
        <p:nvSpPr>
          <p:cNvPr id="1117" name="Google Shape;1117;p57"/>
          <p:cNvSpPr txBox="1"/>
          <p:nvPr/>
        </p:nvSpPr>
        <p:spPr>
          <a:xfrm>
            <a:off x="6553750" y="3180200"/>
            <a:ext cx="7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Maven Pro"/>
                <a:ea typeface="Maven Pro"/>
                <a:cs typeface="Maven Pro"/>
                <a:sym typeface="Maven Pro"/>
              </a:rPr>
              <a:t>51.95</a:t>
            </a:r>
            <a:endParaRPr sz="1200">
              <a:solidFill>
                <a:schemeClr val="lt2"/>
              </a:solidFill>
              <a:latin typeface="Maven Pro"/>
              <a:ea typeface="Maven Pro"/>
              <a:cs typeface="Maven Pro"/>
              <a:sym typeface="Maven Pro"/>
            </a:endParaRPr>
          </a:p>
        </p:txBody>
      </p:sp>
      <p:sp>
        <p:nvSpPr>
          <p:cNvPr id="1118" name="Google Shape;1118;p57"/>
          <p:cNvSpPr txBox="1"/>
          <p:nvPr/>
        </p:nvSpPr>
        <p:spPr>
          <a:xfrm>
            <a:off x="6950275" y="3851875"/>
            <a:ext cx="7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57.06</a:t>
            </a:r>
            <a:endParaRPr sz="1200">
              <a:solidFill>
                <a:schemeClr val="lt1"/>
              </a:solidFill>
              <a:latin typeface="Maven Pro"/>
              <a:ea typeface="Maven Pro"/>
              <a:cs typeface="Maven Pro"/>
              <a:sym typeface="Maven Pro"/>
            </a:endParaRPr>
          </a:p>
        </p:txBody>
      </p:sp>
      <p:sp>
        <p:nvSpPr>
          <p:cNvPr id="1119" name="Google Shape;1119;p57"/>
          <p:cNvSpPr txBox="1"/>
          <p:nvPr/>
        </p:nvSpPr>
        <p:spPr>
          <a:xfrm>
            <a:off x="6760675" y="4049375"/>
            <a:ext cx="7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Maven Pro"/>
                <a:ea typeface="Maven Pro"/>
                <a:cs typeface="Maven Pro"/>
                <a:sym typeface="Maven Pro"/>
              </a:rPr>
              <a:t>54.27</a:t>
            </a:r>
            <a:endParaRPr sz="1200">
              <a:solidFill>
                <a:schemeClr val="lt2"/>
              </a:solidFill>
              <a:latin typeface="Maven Pro"/>
              <a:ea typeface="Maven Pro"/>
              <a:cs typeface="Maven Pro"/>
              <a:sym typeface="Maven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58"/>
          <p:cNvSpPr txBox="1"/>
          <p:nvPr>
            <p:ph type="title"/>
          </p:nvPr>
        </p:nvSpPr>
        <p:spPr>
          <a:xfrm>
            <a:off x="1735650" y="1496400"/>
            <a:ext cx="56727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LET’S JUMP</a:t>
            </a:r>
            <a:endParaRPr sz="5100"/>
          </a:p>
          <a:p>
            <a:pPr indent="0" lvl="0" marL="0" rtl="0" algn="ctr">
              <a:spcBef>
                <a:spcPts val="0"/>
              </a:spcBef>
              <a:spcAft>
                <a:spcPts val="0"/>
              </a:spcAft>
              <a:buNone/>
            </a:pPr>
            <a:r>
              <a:rPr lang="en" sz="5100"/>
              <a:t>INTO THE</a:t>
            </a:r>
            <a:r>
              <a:rPr lang="en" sz="5100">
                <a:solidFill>
                  <a:schemeClr val="accent3"/>
                </a:solidFill>
              </a:rPr>
              <a:t> </a:t>
            </a:r>
            <a:endParaRPr sz="5100">
              <a:solidFill>
                <a:schemeClr val="accent3"/>
              </a:solidFill>
            </a:endParaRPr>
          </a:p>
          <a:p>
            <a:pPr indent="0" lvl="0" marL="0" rtl="0" algn="ctr">
              <a:spcBef>
                <a:spcPts val="0"/>
              </a:spcBef>
              <a:spcAft>
                <a:spcPts val="0"/>
              </a:spcAft>
              <a:buNone/>
            </a:pPr>
            <a:r>
              <a:rPr lang="en" sz="5100">
                <a:solidFill>
                  <a:schemeClr val="accent3"/>
                </a:solidFill>
              </a:rPr>
              <a:t>JUPYTER NOTEBOOK</a:t>
            </a:r>
            <a:endParaRPr sz="5100">
              <a:solidFill>
                <a:schemeClr val="accent3"/>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59"/>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a:t>
            </a:r>
            <a:r>
              <a:rPr lang="en">
                <a:solidFill>
                  <a:schemeClr val="accent2"/>
                </a:solidFill>
              </a:rPr>
              <a:t>YOU!</a:t>
            </a:r>
            <a:endParaRPr>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60"/>
          <p:cNvSpPr txBox="1"/>
          <p:nvPr>
            <p:ph type="ctrTitle"/>
          </p:nvPr>
        </p:nvSpPr>
        <p:spPr>
          <a:xfrm>
            <a:off x="1708650" y="1857000"/>
            <a:ext cx="5726700" cy="142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 are open to </a:t>
            </a:r>
            <a:r>
              <a:rPr lang="en">
                <a:solidFill>
                  <a:schemeClr val="accent2"/>
                </a:solidFill>
              </a:rPr>
              <a:t>Questions</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6"/>
          <p:cNvSpPr txBox="1"/>
          <p:nvPr>
            <p:ph idx="1" type="body"/>
          </p:nvPr>
        </p:nvSpPr>
        <p:spPr>
          <a:xfrm>
            <a:off x="618825" y="1526700"/>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sharing systems are a means of renting bicycles where the process of obtaining membership, rental, and bike return is automated via a network of kiosk locations throughout a city.</a:t>
            </a:r>
            <a:endParaRPr/>
          </a:p>
        </p:txBody>
      </p:sp>
      <p:sp>
        <p:nvSpPr>
          <p:cNvPr id="485" name="Google Shape;485;p26"/>
          <p:cNvSpPr txBox="1"/>
          <p:nvPr>
            <p:ph type="ctrTitle"/>
          </p:nvPr>
        </p:nvSpPr>
        <p:spPr>
          <a:xfrm>
            <a:off x="618825" y="411675"/>
            <a:ext cx="3169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grpSp>
        <p:nvGrpSpPr>
          <p:cNvPr id="486" name="Google Shape;486;p26"/>
          <p:cNvGrpSpPr/>
          <p:nvPr/>
        </p:nvGrpSpPr>
        <p:grpSpPr>
          <a:xfrm>
            <a:off x="4834661" y="989482"/>
            <a:ext cx="2851442" cy="3213988"/>
            <a:chOff x="2501950" y="1507050"/>
            <a:chExt cx="2392350" cy="2696525"/>
          </a:xfrm>
        </p:grpSpPr>
        <p:sp>
          <p:nvSpPr>
            <p:cNvPr id="487" name="Google Shape;487;p26"/>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6"/>
          <p:cNvGrpSpPr/>
          <p:nvPr/>
        </p:nvGrpSpPr>
        <p:grpSpPr>
          <a:xfrm>
            <a:off x="7686104" y="-476250"/>
            <a:ext cx="2291257" cy="2922300"/>
            <a:chOff x="4882900" y="-64350"/>
            <a:chExt cx="2493750" cy="2922300"/>
          </a:xfrm>
        </p:grpSpPr>
        <p:sp>
          <p:nvSpPr>
            <p:cNvPr id="507" name="Google Shape;507;p2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26"/>
          <p:cNvGrpSpPr/>
          <p:nvPr/>
        </p:nvGrpSpPr>
        <p:grpSpPr>
          <a:xfrm>
            <a:off x="5599242" y="1368971"/>
            <a:ext cx="1541751" cy="2455003"/>
            <a:chOff x="2160750" y="237575"/>
            <a:chExt cx="3253325" cy="5180425"/>
          </a:xfrm>
        </p:grpSpPr>
        <p:sp>
          <p:nvSpPr>
            <p:cNvPr id="513" name="Google Shape;513;p26"/>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7"/>
          <p:cNvSpPr txBox="1"/>
          <p:nvPr>
            <p:ph idx="1" type="body"/>
          </p:nvPr>
        </p:nvSpPr>
        <p:spPr>
          <a:xfrm>
            <a:off x="618825" y="1526700"/>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lang="en"/>
              <a:t>combine historical usage patterns with weather data to forecast bike rental demand in the Capital Bikeshare program in Washington, D.C.</a:t>
            </a:r>
            <a:endParaRPr/>
          </a:p>
        </p:txBody>
      </p:sp>
      <p:sp>
        <p:nvSpPr>
          <p:cNvPr id="550" name="Google Shape;550;p27"/>
          <p:cNvSpPr txBox="1"/>
          <p:nvPr>
            <p:ph type="ctrTitle"/>
          </p:nvPr>
        </p:nvSpPr>
        <p:spPr>
          <a:xfrm>
            <a:off x="618825" y="411675"/>
            <a:ext cx="3398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grpSp>
        <p:nvGrpSpPr>
          <p:cNvPr id="551" name="Google Shape;551;p27"/>
          <p:cNvGrpSpPr/>
          <p:nvPr/>
        </p:nvGrpSpPr>
        <p:grpSpPr>
          <a:xfrm>
            <a:off x="4834661" y="989482"/>
            <a:ext cx="2851442" cy="3213988"/>
            <a:chOff x="2501950" y="1507050"/>
            <a:chExt cx="2392350" cy="2696525"/>
          </a:xfrm>
        </p:grpSpPr>
        <p:sp>
          <p:nvSpPr>
            <p:cNvPr id="552" name="Google Shape;552;p27"/>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7"/>
          <p:cNvGrpSpPr/>
          <p:nvPr/>
        </p:nvGrpSpPr>
        <p:grpSpPr>
          <a:xfrm>
            <a:off x="7686104" y="-476250"/>
            <a:ext cx="2291257" cy="2922300"/>
            <a:chOff x="4882900" y="-64350"/>
            <a:chExt cx="2493750" cy="2922300"/>
          </a:xfrm>
        </p:grpSpPr>
        <p:sp>
          <p:nvSpPr>
            <p:cNvPr id="572" name="Google Shape;572;p2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7"/>
          <p:cNvGrpSpPr/>
          <p:nvPr/>
        </p:nvGrpSpPr>
        <p:grpSpPr>
          <a:xfrm>
            <a:off x="5319298" y="1378358"/>
            <a:ext cx="2083385" cy="2386784"/>
            <a:chOff x="4149138" y="4121151"/>
            <a:chExt cx="344065" cy="368644"/>
          </a:xfrm>
        </p:grpSpPr>
        <p:sp>
          <p:nvSpPr>
            <p:cNvPr id="578" name="Google Shape;578;p27"/>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8"/>
          <p:cNvSpPr txBox="1"/>
          <p:nvPr>
            <p:ph idx="1" type="body"/>
          </p:nvPr>
        </p:nvSpPr>
        <p:spPr>
          <a:xfrm>
            <a:off x="618825" y="1129400"/>
            <a:ext cx="4341300" cy="5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WEB SERVICES </a:t>
            </a:r>
            <a:endParaRPr/>
          </a:p>
        </p:txBody>
      </p:sp>
      <p:sp>
        <p:nvSpPr>
          <p:cNvPr id="595" name="Google Shape;595;p28"/>
          <p:cNvSpPr txBox="1"/>
          <p:nvPr>
            <p:ph type="ctrTitle"/>
          </p:nvPr>
        </p:nvSpPr>
        <p:spPr>
          <a:xfrm>
            <a:off x="618825" y="411675"/>
            <a:ext cx="2936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USED</a:t>
            </a:r>
            <a:endParaRPr/>
          </a:p>
        </p:txBody>
      </p:sp>
      <p:pic>
        <p:nvPicPr>
          <p:cNvPr id="596" name="Google Shape;596;p28"/>
          <p:cNvPicPr preferRelativeResize="0"/>
          <p:nvPr/>
        </p:nvPicPr>
        <p:blipFill rotWithShape="1">
          <a:blip r:embed="rId3">
            <a:alphaModFix/>
          </a:blip>
          <a:srcRect b="40419" l="38217" r="38989" t="14378"/>
          <a:stretch/>
        </p:blipFill>
        <p:spPr>
          <a:xfrm>
            <a:off x="4155800" y="2961113"/>
            <a:ext cx="804324" cy="797575"/>
          </a:xfrm>
          <a:prstGeom prst="rect">
            <a:avLst/>
          </a:prstGeom>
          <a:noFill/>
          <a:ln>
            <a:noFill/>
          </a:ln>
        </p:spPr>
      </p:pic>
      <p:pic>
        <p:nvPicPr>
          <p:cNvPr id="597" name="Google Shape;597;p28"/>
          <p:cNvPicPr preferRelativeResize="0"/>
          <p:nvPr/>
        </p:nvPicPr>
        <p:blipFill>
          <a:blip r:embed="rId4">
            <a:alphaModFix/>
          </a:blip>
          <a:stretch>
            <a:fillRect/>
          </a:stretch>
        </p:blipFill>
        <p:spPr>
          <a:xfrm>
            <a:off x="1705400" y="3032700"/>
            <a:ext cx="582700" cy="582700"/>
          </a:xfrm>
          <a:prstGeom prst="rect">
            <a:avLst/>
          </a:prstGeom>
          <a:noFill/>
          <a:ln>
            <a:noFill/>
          </a:ln>
        </p:spPr>
      </p:pic>
      <p:pic>
        <p:nvPicPr>
          <p:cNvPr id="598" name="Google Shape;598;p28"/>
          <p:cNvPicPr preferRelativeResize="0"/>
          <p:nvPr/>
        </p:nvPicPr>
        <p:blipFill rotWithShape="1">
          <a:blip r:embed="rId5">
            <a:alphaModFix/>
          </a:blip>
          <a:srcRect b="19415" l="20836" r="20877" t="20117"/>
          <a:stretch/>
        </p:blipFill>
        <p:spPr>
          <a:xfrm>
            <a:off x="6787425" y="2961050"/>
            <a:ext cx="699740" cy="726001"/>
          </a:xfrm>
          <a:prstGeom prst="rect">
            <a:avLst/>
          </a:prstGeom>
          <a:noFill/>
          <a:ln>
            <a:noFill/>
          </a:ln>
        </p:spPr>
      </p:pic>
      <p:sp>
        <p:nvSpPr>
          <p:cNvPr id="599" name="Google Shape;599;p28"/>
          <p:cNvSpPr txBox="1"/>
          <p:nvPr>
            <p:ph type="ctrTitle"/>
          </p:nvPr>
        </p:nvSpPr>
        <p:spPr>
          <a:xfrm>
            <a:off x="1380425" y="1936400"/>
            <a:ext cx="1288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600" name="Google Shape;600;p28"/>
          <p:cNvSpPr txBox="1"/>
          <p:nvPr/>
        </p:nvSpPr>
        <p:spPr>
          <a:xfrm>
            <a:off x="1049825" y="2345525"/>
            <a:ext cx="195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Programming language</a:t>
            </a:r>
            <a:endParaRPr>
              <a:solidFill>
                <a:schemeClr val="lt1"/>
              </a:solidFill>
              <a:latin typeface="Maven Pro"/>
              <a:ea typeface="Maven Pro"/>
              <a:cs typeface="Maven Pro"/>
              <a:sym typeface="Maven Pro"/>
            </a:endParaRPr>
          </a:p>
        </p:txBody>
      </p:sp>
      <p:sp>
        <p:nvSpPr>
          <p:cNvPr id="601" name="Google Shape;601;p28"/>
          <p:cNvSpPr txBox="1"/>
          <p:nvPr>
            <p:ph type="ctrTitle"/>
          </p:nvPr>
        </p:nvSpPr>
        <p:spPr>
          <a:xfrm>
            <a:off x="3633425" y="1936400"/>
            <a:ext cx="1950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Sagemaker</a:t>
            </a:r>
            <a:endParaRPr/>
          </a:p>
        </p:txBody>
      </p:sp>
      <p:sp>
        <p:nvSpPr>
          <p:cNvPr id="602" name="Google Shape;602;p28"/>
          <p:cNvSpPr txBox="1"/>
          <p:nvPr/>
        </p:nvSpPr>
        <p:spPr>
          <a:xfrm>
            <a:off x="3582963" y="2345525"/>
            <a:ext cx="195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For Jupyter Notebook</a:t>
            </a:r>
            <a:endParaRPr>
              <a:solidFill>
                <a:schemeClr val="lt1"/>
              </a:solidFill>
              <a:latin typeface="Maven Pro"/>
              <a:ea typeface="Maven Pro"/>
              <a:cs typeface="Maven Pro"/>
              <a:sym typeface="Maven Pro"/>
            </a:endParaRPr>
          </a:p>
        </p:txBody>
      </p:sp>
      <p:sp>
        <p:nvSpPr>
          <p:cNvPr id="603" name="Google Shape;603;p28"/>
          <p:cNvSpPr txBox="1"/>
          <p:nvPr>
            <p:ph type="ctrTitle"/>
          </p:nvPr>
        </p:nvSpPr>
        <p:spPr>
          <a:xfrm>
            <a:off x="6348900" y="1936400"/>
            <a:ext cx="1576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S3</a:t>
            </a:r>
            <a:endParaRPr/>
          </a:p>
        </p:txBody>
      </p:sp>
      <p:sp>
        <p:nvSpPr>
          <p:cNvPr id="604" name="Google Shape;604;p28"/>
          <p:cNvSpPr txBox="1"/>
          <p:nvPr/>
        </p:nvSpPr>
        <p:spPr>
          <a:xfrm>
            <a:off x="6116125" y="2345525"/>
            <a:ext cx="195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For Storing Data</a:t>
            </a:r>
            <a:endParaRPr>
              <a:solidFill>
                <a:schemeClr val="lt1"/>
              </a:solidFill>
              <a:latin typeface="Maven Pro"/>
              <a:ea typeface="Maven Pro"/>
              <a:cs typeface="Maven Pro"/>
              <a:sym typeface="Maven Pro"/>
            </a:endParaRPr>
          </a:p>
        </p:txBody>
      </p:sp>
      <p:sp>
        <p:nvSpPr>
          <p:cNvPr id="605" name="Google Shape;605;p28"/>
          <p:cNvSpPr/>
          <p:nvPr/>
        </p:nvSpPr>
        <p:spPr>
          <a:xfrm>
            <a:off x="3455900" y="1129400"/>
            <a:ext cx="699900" cy="519900"/>
          </a:xfrm>
          <a:prstGeom prst="rect">
            <a:avLst/>
          </a:prstGeom>
          <a:solidFill>
            <a:schemeClr val="lt1"/>
          </a:solid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6" name="Google Shape;606;p28"/>
          <p:cNvPicPr preferRelativeResize="0"/>
          <p:nvPr/>
        </p:nvPicPr>
        <p:blipFill>
          <a:blip r:embed="rId6">
            <a:alphaModFix/>
          </a:blip>
          <a:stretch>
            <a:fillRect/>
          </a:stretch>
        </p:blipFill>
        <p:spPr>
          <a:xfrm>
            <a:off x="3514497" y="1195150"/>
            <a:ext cx="582600" cy="3885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9"/>
          <p:cNvSpPr txBox="1"/>
          <p:nvPr>
            <p:ph idx="13" type="ctrTitle"/>
          </p:nvPr>
        </p:nvSpPr>
        <p:spPr>
          <a:xfrm>
            <a:off x="6662346" y="318306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612" name="Google Shape;612;p29"/>
          <p:cNvSpPr txBox="1"/>
          <p:nvPr>
            <p:ph idx="1" type="subTitle"/>
          </p:nvPr>
        </p:nvSpPr>
        <p:spPr>
          <a:xfrm>
            <a:off x="6662348" y="3615938"/>
            <a:ext cx="1753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and HyperParameter Tuning</a:t>
            </a:r>
            <a:endParaRPr/>
          </a:p>
        </p:txBody>
      </p:sp>
      <p:sp>
        <p:nvSpPr>
          <p:cNvPr id="613" name="Google Shape;613;p29"/>
          <p:cNvSpPr txBox="1"/>
          <p:nvPr>
            <p:ph idx="4" type="ctrTitle"/>
          </p:nvPr>
        </p:nvSpPr>
        <p:spPr>
          <a:xfrm>
            <a:off x="3942825" y="3396800"/>
            <a:ext cx="1902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614" name="Google Shape;614;p29"/>
          <p:cNvSpPr txBox="1"/>
          <p:nvPr>
            <p:ph type="ctrTitle"/>
          </p:nvPr>
        </p:nvSpPr>
        <p:spPr>
          <a:xfrm>
            <a:off x="1223300"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a:t>
            </a:r>
            <a:br>
              <a:rPr lang="en"/>
            </a:br>
            <a:r>
              <a:rPr lang="en"/>
              <a:t>DATA</a:t>
            </a:r>
            <a:endParaRPr/>
          </a:p>
        </p:txBody>
      </p:sp>
      <p:sp>
        <p:nvSpPr>
          <p:cNvPr id="615" name="Google Shape;615;p29"/>
          <p:cNvSpPr txBox="1"/>
          <p:nvPr>
            <p:ph idx="2" type="subTitle"/>
          </p:nvPr>
        </p:nvSpPr>
        <p:spPr>
          <a:xfrm>
            <a:off x="1223300"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616" name="Google Shape;616;p29"/>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17" name="Google Shape;617;p29"/>
          <p:cNvSpPr txBox="1"/>
          <p:nvPr>
            <p:ph idx="5" type="subTitle"/>
          </p:nvPr>
        </p:nvSpPr>
        <p:spPr>
          <a:xfrm>
            <a:off x="3942827" y="38296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and Feature Engineering</a:t>
            </a:r>
            <a:endParaRPr/>
          </a:p>
        </p:txBody>
      </p:sp>
      <p:sp>
        <p:nvSpPr>
          <p:cNvPr id="618" name="Google Shape;618;p29"/>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19" name="Google Shape;619;p29"/>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620" name="Google Shape;620;p29"/>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21" name="Google Shape;621;p29"/>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4" name="Google Shape;624;p29"/>
          <p:cNvCxnSpPr>
            <a:stCxn id="621" idx="1"/>
            <a:endCxn id="616"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625" name="Google Shape;625;p29"/>
          <p:cNvCxnSpPr>
            <a:stCxn id="622" idx="1"/>
            <a:endCxn id="618"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626" name="Google Shape;626;p29"/>
          <p:cNvCxnSpPr>
            <a:stCxn id="623" idx="1"/>
            <a:endCxn id="620"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627" name="Google Shape;627;p29"/>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29"/>
          <p:cNvGrpSpPr/>
          <p:nvPr/>
        </p:nvGrpSpPr>
        <p:grpSpPr>
          <a:xfrm>
            <a:off x="6789168" y="1684647"/>
            <a:ext cx="583817" cy="580314"/>
            <a:chOff x="3541011" y="3367320"/>
            <a:chExt cx="348257" cy="346188"/>
          </a:xfrm>
        </p:grpSpPr>
        <p:sp>
          <p:nvSpPr>
            <p:cNvPr id="631" name="Google Shape;631;p29"/>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29"/>
          <p:cNvGrpSpPr/>
          <p:nvPr/>
        </p:nvGrpSpPr>
        <p:grpSpPr>
          <a:xfrm>
            <a:off x="4023301" y="1630784"/>
            <a:ext cx="655066" cy="634284"/>
            <a:chOff x="1421638" y="4125629"/>
            <a:chExt cx="374709" cy="374010"/>
          </a:xfrm>
        </p:grpSpPr>
        <p:sp>
          <p:nvSpPr>
            <p:cNvPr id="636" name="Google Shape;636;p29"/>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0"/>
          <p:cNvSpPr txBox="1"/>
          <p:nvPr>
            <p:ph type="ctrTitle"/>
          </p:nvPr>
        </p:nvSpPr>
        <p:spPr>
          <a:xfrm>
            <a:off x="1355600" y="1406250"/>
            <a:ext cx="4277100" cy="11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UNDERSTANDING DATA</a:t>
            </a:r>
            <a:endParaRPr sz="3200"/>
          </a:p>
        </p:txBody>
      </p:sp>
      <p:sp>
        <p:nvSpPr>
          <p:cNvPr id="643" name="Google Shape;643;p30"/>
          <p:cNvSpPr txBox="1"/>
          <p:nvPr>
            <p:ph idx="1" type="subTitle"/>
          </p:nvPr>
        </p:nvSpPr>
        <p:spPr>
          <a:xfrm>
            <a:off x="1943462" y="2501125"/>
            <a:ext cx="31014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Exploratory Data Analysis(EDA)</a:t>
            </a:r>
            <a:endParaRPr sz="2000"/>
          </a:p>
        </p:txBody>
      </p:sp>
      <p:sp>
        <p:nvSpPr>
          <p:cNvPr id="644" name="Google Shape;644;p30"/>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646" name="Google Shape;646;p30"/>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30"/>
          <p:cNvCxnSpPr>
            <a:stCxn id="644"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1"/>
          <p:cNvSpPr txBox="1"/>
          <p:nvPr>
            <p:ph type="ctrTitle"/>
          </p:nvPr>
        </p:nvSpPr>
        <p:spPr>
          <a:xfrm>
            <a:off x="592575" y="2279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INPUT DATA COLUMNS</a:t>
            </a:r>
            <a:endParaRPr/>
          </a:p>
        </p:txBody>
      </p:sp>
      <p:sp>
        <p:nvSpPr>
          <p:cNvPr id="654" name="Google Shape;654;p31"/>
          <p:cNvSpPr/>
          <p:nvPr/>
        </p:nvSpPr>
        <p:spPr>
          <a:xfrm>
            <a:off x="715250" y="906325"/>
            <a:ext cx="8269500" cy="41451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862095" y="1083334"/>
            <a:ext cx="7975800" cy="37911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56" name="Google Shape;656;p31"/>
          <p:cNvGraphicFramePr/>
          <p:nvPr/>
        </p:nvGraphicFramePr>
        <p:xfrm>
          <a:off x="862075" y="729450"/>
          <a:ext cx="3000000" cy="3000000"/>
        </p:xfrm>
        <a:graphic>
          <a:graphicData uri="http://schemas.openxmlformats.org/drawingml/2006/table">
            <a:tbl>
              <a:tblPr>
                <a:noFill/>
                <a:tableStyleId>{C117F4BF-DEF4-4AF3-8F55-40EDF4D6A8E1}</a:tableStyleId>
              </a:tblPr>
              <a:tblGrid>
                <a:gridCol w="2104575"/>
                <a:gridCol w="1723350"/>
                <a:gridCol w="3810200"/>
              </a:tblGrid>
              <a:tr h="380975">
                <a:tc>
                  <a:txBody>
                    <a:bodyPr/>
                    <a:lstStyle/>
                    <a:p>
                      <a:pPr indent="0" lvl="0" marL="0" rtl="0" algn="ctr">
                        <a:spcBef>
                          <a:spcPts val="0"/>
                        </a:spcBef>
                        <a:spcAft>
                          <a:spcPts val="0"/>
                        </a:spcAft>
                        <a:buNone/>
                      </a:pPr>
                      <a:r>
                        <a:t/>
                      </a:r>
                      <a:endParaRPr b="1"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0975">
                <a:tc>
                  <a:txBody>
                    <a:bodyPr/>
                    <a:lstStyle/>
                    <a:p>
                      <a:pPr indent="0" lvl="0" marL="0" rtl="0" algn="ctr">
                        <a:spcBef>
                          <a:spcPts val="0"/>
                        </a:spcBef>
                        <a:spcAft>
                          <a:spcPts val="0"/>
                        </a:spcAft>
                        <a:buNone/>
                      </a:pPr>
                      <a:r>
                        <a:rPr lang="en" sz="1300">
                          <a:solidFill>
                            <a:schemeClr val="accent1"/>
                          </a:solidFill>
                          <a:latin typeface="Share Tech"/>
                          <a:ea typeface="Share Tech"/>
                          <a:cs typeface="Share Tech"/>
                          <a:sym typeface="Share Tech"/>
                        </a:rPr>
                        <a:t>DATETIME</a:t>
                      </a:r>
                      <a:endParaRPr sz="1300">
                        <a:solidFill>
                          <a:schemeClr val="accent1"/>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Datetime Object</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"yyyy/mm/dd hh:mm" Format</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0975">
                <a:tc>
                  <a:txBody>
                    <a:bodyPr/>
                    <a:lstStyle/>
                    <a:p>
                      <a:pPr indent="0" lvl="0" marL="0" rtl="0" algn="ctr">
                        <a:spcBef>
                          <a:spcPts val="0"/>
                        </a:spcBef>
                        <a:spcAft>
                          <a:spcPts val="0"/>
                        </a:spcAft>
                        <a:buNone/>
                      </a:pPr>
                      <a:r>
                        <a:rPr lang="en" sz="1300">
                          <a:solidFill>
                            <a:schemeClr val="accent2"/>
                          </a:solidFill>
                          <a:latin typeface="Share Tech"/>
                          <a:ea typeface="Share Tech"/>
                          <a:cs typeface="Share Tech"/>
                          <a:sym typeface="Share Tech"/>
                        </a:rPr>
                        <a:t>SEASON</a:t>
                      </a:r>
                      <a:endParaRPr sz="1300">
                        <a:solidFill>
                          <a:schemeClr val="accent2"/>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Integer</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1 = spring, 2 = summer, 3 = fall, 4 = winter</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0975">
                <a:tc>
                  <a:txBody>
                    <a:bodyPr/>
                    <a:lstStyle/>
                    <a:p>
                      <a:pPr indent="0" lvl="0" marL="0" rtl="0" algn="ctr">
                        <a:spcBef>
                          <a:spcPts val="0"/>
                        </a:spcBef>
                        <a:spcAft>
                          <a:spcPts val="0"/>
                        </a:spcAft>
                        <a:buNone/>
                      </a:pPr>
                      <a:r>
                        <a:rPr lang="en" sz="1300">
                          <a:solidFill>
                            <a:schemeClr val="accent3"/>
                          </a:solidFill>
                          <a:latin typeface="Share Tech"/>
                          <a:ea typeface="Share Tech"/>
                          <a:cs typeface="Share Tech"/>
                          <a:sym typeface="Share Tech"/>
                        </a:rPr>
                        <a:t>HOLIDAY</a:t>
                      </a:r>
                      <a:endParaRPr sz="1300">
                        <a:solidFill>
                          <a:schemeClr val="accent3"/>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Integer</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Whether the day is a holiday or not (1/0)</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48600">
                <a:tc>
                  <a:txBody>
                    <a:bodyPr/>
                    <a:lstStyle/>
                    <a:p>
                      <a:pPr indent="0" lvl="0" marL="0" rtl="0" algn="ctr">
                        <a:spcBef>
                          <a:spcPts val="0"/>
                        </a:spcBef>
                        <a:spcAft>
                          <a:spcPts val="0"/>
                        </a:spcAft>
                        <a:buNone/>
                      </a:pPr>
                      <a:r>
                        <a:rPr lang="en" sz="1300">
                          <a:solidFill>
                            <a:schemeClr val="accent1"/>
                          </a:solidFill>
                          <a:latin typeface="Share Tech"/>
                          <a:ea typeface="Share Tech"/>
                          <a:cs typeface="Share Tech"/>
                          <a:sym typeface="Share Tech"/>
                        </a:rPr>
                        <a:t>WORKINGDAY</a:t>
                      </a:r>
                      <a:endParaRPr sz="1300">
                        <a:solidFill>
                          <a:schemeClr val="accent1"/>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Integer</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Whether day is neither weekend nor holiday (1/0)</a:t>
                      </a:r>
                      <a:endParaRPr sz="12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48600">
                <a:tc>
                  <a:txBody>
                    <a:bodyPr/>
                    <a:lstStyle/>
                    <a:p>
                      <a:pPr indent="0" lvl="0" marL="0" rtl="0" algn="ctr">
                        <a:spcBef>
                          <a:spcPts val="0"/>
                        </a:spcBef>
                        <a:spcAft>
                          <a:spcPts val="0"/>
                        </a:spcAft>
                        <a:buNone/>
                      </a:pPr>
                      <a:r>
                        <a:rPr lang="en" sz="1300">
                          <a:solidFill>
                            <a:schemeClr val="accent2"/>
                          </a:solidFill>
                          <a:latin typeface="Share Tech"/>
                          <a:ea typeface="Share Tech"/>
                          <a:cs typeface="Share Tech"/>
                          <a:sym typeface="Share Tech"/>
                        </a:rPr>
                        <a:t>WEATHER</a:t>
                      </a:r>
                      <a:endParaRPr sz="1300">
                        <a:solidFill>
                          <a:schemeClr val="accent2"/>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Integer</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1-&gt; Clear, Few clouds, 2-&gt; Mist + Cloudy</a:t>
                      </a:r>
                      <a:endParaRPr sz="1200">
                        <a:solidFill>
                          <a:schemeClr val="lt1"/>
                        </a:solidFill>
                        <a:latin typeface="Maven Pro"/>
                        <a:ea typeface="Maven Pro"/>
                        <a:cs typeface="Maven Pro"/>
                        <a:sym typeface="Maven Pro"/>
                      </a:endParaRPr>
                    </a:p>
                    <a:p>
                      <a:pPr indent="0" lvl="0" marL="0" rtl="0" algn="ctr">
                        <a:spcBef>
                          <a:spcPts val="0"/>
                        </a:spcBef>
                        <a:spcAft>
                          <a:spcPts val="0"/>
                        </a:spcAft>
                        <a:buNone/>
                      </a:pPr>
                      <a:r>
                        <a:rPr lang="en" sz="1200">
                          <a:solidFill>
                            <a:schemeClr val="lt1"/>
                          </a:solidFill>
                          <a:latin typeface="Maven Pro"/>
                          <a:ea typeface="Maven Pro"/>
                          <a:cs typeface="Maven Pro"/>
                          <a:sym typeface="Maven Pro"/>
                        </a:rPr>
                        <a:t>3-&gt; Light Snow and Rain, 4-&gt; Heavy Rain</a:t>
                      </a:r>
                      <a:endParaRPr sz="12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0975">
                <a:tc>
                  <a:txBody>
                    <a:bodyPr/>
                    <a:lstStyle/>
                    <a:p>
                      <a:pPr indent="0" lvl="0" marL="0" rtl="0" algn="ctr">
                        <a:spcBef>
                          <a:spcPts val="0"/>
                        </a:spcBef>
                        <a:spcAft>
                          <a:spcPts val="0"/>
                        </a:spcAft>
                        <a:buNone/>
                      </a:pPr>
                      <a:r>
                        <a:rPr lang="en" sz="1300">
                          <a:solidFill>
                            <a:schemeClr val="accent3"/>
                          </a:solidFill>
                          <a:latin typeface="Share Tech"/>
                          <a:ea typeface="Share Tech"/>
                          <a:cs typeface="Share Tech"/>
                          <a:sym typeface="Share Tech"/>
                        </a:rPr>
                        <a:t>TEMP</a:t>
                      </a:r>
                      <a:endParaRPr sz="1300">
                        <a:solidFill>
                          <a:schemeClr val="accent3"/>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Float</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Hourly temperature in Celsius</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0975">
                <a:tc>
                  <a:txBody>
                    <a:bodyPr/>
                    <a:lstStyle/>
                    <a:p>
                      <a:pPr indent="0" lvl="0" marL="0" rtl="0" algn="ctr">
                        <a:spcBef>
                          <a:spcPts val="0"/>
                        </a:spcBef>
                        <a:spcAft>
                          <a:spcPts val="0"/>
                        </a:spcAft>
                        <a:buNone/>
                      </a:pPr>
                      <a:r>
                        <a:rPr lang="en" sz="1300">
                          <a:solidFill>
                            <a:schemeClr val="accent1"/>
                          </a:solidFill>
                          <a:latin typeface="Share Tech"/>
                          <a:ea typeface="Share Tech"/>
                          <a:cs typeface="Share Tech"/>
                          <a:sym typeface="Share Tech"/>
                        </a:rPr>
                        <a:t>ATEMP</a:t>
                      </a:r>
                      <a:endParaRPr sz="1300">
                        <a:solidFill>
                          <a:schemeClr val="accent1"/>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Float</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 "feels like" temperature in Celsius</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0975">
                <a:tc>
                  <a:txBody>
                    <a:bodyPr/>
                    <a:lstStyle/>
                    <a:p>
                      <a:pPr indent="0" lvl="0" marL="0" rtl="0" algn="ctr">
                        <a:spcBef>
                          <a:spcPts val="0"/>
                        </a:spcBef>
                        <a:spcAft>
                          <a:spcPts val="0"/>
                        </a:spcAft>
                        <a:buNone/>
                      </a:pPr>
                      <a:r>
                        <a:rPr lang="en" sz="1300">
                          <a:solidFill>
                            <a:schemeClr val="accent2"/>
                          </a:solidFill>
                          <a:latin typeface="Share Tech"/>
                          <a:ea typeface="Share Tech"/>
                          <a:cs typeface="Share Tech"/>
                          <a:sym typeface="Share Tech"/>
                        </a:rPr>
                        <a:t>HUMIDITY</a:t>
                      </a:r>
                      <a:endParaRPr sz="1300">
                        <a:solidFill>
                          <a:schemeClr val="accent2"/>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Float</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Relative Humidity</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0975">
                <a:tc>
                  <a:txBody>
                    <a:bodyPr/>
                    <a:lstStyle/>
                    <a:p>
                      <a:pPr indent="0" lvl="0" marL="0" rtl="0" algn="ctr">
                        <a:spcBef>
                          <a:spcPts val="0"/>
                        </a:spcBef>
                        <a:spcAft>
                          <a:spcPts val="0"/>
                        </a:spcAft>
                        <a:buNone/>
                      </a:pPr>
                      <a:r>
                        <a:rPr lang="en" sz="1300">
                          <a:solidFill>
                            <a:schemeClr val="accent3"/>
                          </a:solidFill>
                          <a:latin typeface="Share Tech"/>
                          <a:ea typeface="Share Tech"/>
                          <a:cs typeface="Share Tech"/>
                          <a:sym typeface="Share Tech"/>
                        </a:rPr>
                        <a:t>WINDSPEED</a:t>
                      </a:r>
                      <a:endParaRPr sz="1300">
                        <a:solidFill>
                          <a:schemeClr val="accent3"/>
                        </a:solidFill>
                        <a:latin typeface="Share Tech"/>
                        <a:ea typeface="Share Tech"/>
                        <a:cs typeface="Share Tech"/>
                        <a:sym typeface="Share Tech"/>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Float</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Maven Pro"/>
                          <a:ea typeface="Maven Pro"/>
                          <a:cs typeface="Maven Pro"/>
                          <a:sym typeface="Maven Pro"/>
                        </a:rPr>
                        <a:t>Wind Speed</a:t>
                      </a:r>
                      <a:endParaRPr sz="1300">
                        <a:solidFill>
                          <a:schemeClr val="lt1"/>
                        </a:solidFill>
                        <a:latin typeface="Maven Pro"/>
                        <a:ea typeface="Maven Pro"/>
                        <a:cs typeface="Maven Pro"/>
                        <a:sym typeface="Maven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